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6"/>
  </p:notesMasterIdLst>
  <p:sldIdLst>
    <p:sldId id="313" r:id="rId2"/>
    <p:sldId id="314" r:id="rId3"/>
    <p:sldId id="315" r:id="rId4"/>
    <p:sldId id="256" r:id="rId5"/>
    <p:sldId id="257" r:id="rId6"/>
    <p:sldId id="258" r:id="rId7"/>
    <p:sldId id="259" r:id="rId8"/>
    <p:sldId id="260" r:id="rId9"/>
    <p:sldId id="261" r:id="rId10"/>
    <p:sldId id="262" r:id="rId11"/>
    <p:sldId id="263" r:id="rId12"/>
    <p:sldId id="305" r:id="rId13"/>
    <p:sldId id="264" r:id="rId14"/>
    <p:sldId id="265" r:id="rId15"/>
    <p:sldId id="266" r:id="rId16"/>
    <p:sldId id="267" r:id="rId17"/>
    <p:sldId id="268" r:id="rId18"/>
    <p:sldId id="269" r:id="rId19"/>
    <p:sldId id="270" r:id="rId20"/>
    <p:sldId id="271" r:id="rId21"/>
    <p:sldId id="272" r:id="rId22"/>
    <p:sldId id="273" r:id="rId23"/>
    <p:sldId id="274" r:id="rId24"/>
    <p:sldId id="306"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7" r:id="rId53"/>
    <p:sldId id="311" r:id="rId54"/>
    <p:sldId id="312" r:id="rId55"/>
  </p:sldIdLst>
  <p:sldSz cx="9144000" cy="6858000" type="screen4x3"/>
  <p:notesSz cx="9388475" cy="7102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8" d="100"/>
          <a:sy n="108" d="100"/>
        </p:scale>
        <p:origin x="1704" y="10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61"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Larche" userId="58ea3cfbf7f6997c" providerId="LiveId" clId="{7C90BA78-3C48-41D9-B432-82C9DB0FDE84}"/>
    <pc:docChg chg="undo custSel addSld delSld modSld sldOrd modNotesMaster">
      <pc:chgData name="Michael Larche" userId="58ea3cfbf7f6997c" providerId="LiveId" clId="{7C90BA78-3C48-41D9-B432-82C9DB0FDE84}" dt="2021-02-16T18:40:37.736" v="1400" actId="47"/>
      <pc:docMkLst>
        <pc:docMk/>
      </pc:docMkLst>
      <pc:sldChg chg="delSp add del">
        <pc:chgData name="Michael Larche" userId="58ea3cfbf7f6997c" providerId="LiveId" clId="{7C90BA78-3C48-41D9-B432-82C9DB0FDE84}" dt="2021-02-16T16:32:50.444" v="2" actId="47"/>
        <pc:sldMkLst>
          <pc:docMk/>
          <pc:sldMk cId="3490083413" sldId="302"/>
        </pc:sldMkLst>
        <pc:graphicFrameChg chg="del">
          <ac:chgData name="Michael Larche" userId="58ea3cfbf7f6997c" providerId="LiveId" clId="{7C90BA78-3C48-41D9-B432-82C9DB0FDE84}" dt="2021-02-16T16:32:28.294" v="1"/>
          <ac:graphicFrameMkLst>
            <pc:docMk/>
            <pc:sldMk cId="3490083413" sldId="302"/>
            <ac:graphicFrameMk id="6" creationId="{1B9D2788-B512-4303-A6E7-CF16F338F9F0}"/>
          </ac:graphicFrameMkLst>
        </pc:graphicFrameChg>
      </pc:sldChg>
      <pc:sldChg chg="modSp mod">
        <pc:chgData name="Michael Larche" userId="58ea3cfbf7f6997c" providerId="LiveId" clId="{7C90BA78-3C48-41D9-B432-82C9DB0FDE84}" dt="2021-02-16T16:46:58.313" v="238" actId="207"/>
        <pc:sldMkLst>
          <pc:docMk/>
          <pc:sldMk cId="2527166188" sldId="305"/>
        </pc:sldMkLst>
        <pc:spChg chg="mod">
          <ac:chgData name="Michael Larche" userId="58ea3cfbf7f6997c" providerId="LiveId" clId="{7C90BA78-3C48-41D9-B432-82C9DB0FDE84}" dt="2021-02-16T16:41:39.247" v="117" actId="20577"/>
          <ac:spMkLst>
            <pc:docMk/>
            <pc:sldMk cId="2527166188" sldId="305"/>
            <ac:spMk id="2" creationId="{00000000-0000-0000-0000-000000000000}"/>
          </ac:spMkLst>
        </pc:spChg>
        <pc:spChg chg="mod">
          <ac:chgData name="Michael Larche" userId="58ea3cfbf7f6997c" providerId="LiveId" clId="{7C90BA78-3C48-41D9-B432-82C9DB0FDE84}" dt="2021-02-16T16:46:58.313" v="238" actId="207"/>
          <ac:spMkLst>
            <pc:docMk/>
            <pc:sldMk cId="2527166188" sldId="305"/>
            <ac:spMk id="3" creationId="{00000000-0000-0000-0000-000000000000}"/>
          </ac:spMkLst>
        </pc:spChg>
      </pc:sldChg>
      <pc:sldChg chg="modSp mod">
        <pc:chgData name="Michael Larche" userId="58ea3cfbf7f6997c" providerId="LiveId" clId="{7C90BA78-3C48-41D9-B432-82C9DB0FDE84}" dt="2021-02-16T17:54:02.125" v="1095" actId="20577"/>
        <pc:sldMkLst>
          <pc:docMk/>
          <pc:sldMk cId="1569811925" sldId="306"/>
        </pc:sldMkLst>
        <pc:spChg chg="mod">
          <ac:chgData name="Michael Larche" userId="58ea3cfbf7f6997c" providerId="LiveId" clId="{7C90BA78-3C48-41D9-B432-82C9DB0FDE84}" dt="2021-02-16T16:41:28.506" v="115" actId="20577"/>
          <ac:spMkLst>
            <pc:docMk/>
            <pc:sldMk cId="1569811925" sldId="306"/>
            <ac:spMk id="2" creationId="{00000000-0000-0000-0000-000000000000}"/>
          </ac:spMkLst>
        </pc:spChg>
        <pc:spChg chg="mod">
          <ac:chgData name="Michael Larche" userId="58ea3cfbf7f6997c" providerId="LiveId" clId="{7C90BA78-3C48-41D9-B432-82C9DB0FDE84}" dt="2021-02-16T16:47:23.553" v="240" actId="113"/>
          <ac:spMkLst>
            <pc:docMk/>
            <pc:sldMk cId="1569811925" sldId="306"/>
            <ac:spMk id="3" creationId="{00000000-0000-0000-0000-000000000000}"/>
          </ac:spMkLst>
        </pc:spChg>
        <pc:spChg chg="mod">
          <ac:chgData name="Michael Larche" userId="58ea3cfbf7f6997c" providerId="LiveId" clId="{7C90BA78-3C48-41D9-B432-82C9DB0FDE84}" dt="2021-02-16T17:54:02.125" v="1095" actId="20577"/>
          <ac:spMkLst>
            <pc:docMk/>
            <pc:sldMk cId="1569811925" sldId="306"/>
            <ac:spMk id="5" creationId="{00000000-0000-0000-0000-000000000000}"/>
          </ac:spMkLst>
        </pc:spChg>
      </pc:sldChg>
      <pc:sldChg chg="addSp delSp modSp mod ord">
        <pc:chgData name="Michael Larche" userId="58ea3cfbf7f6997c" providerId="LiveId" clId="{7C90BA78-3C48-41D9-B432-82C9DB0FDE84}" dt="2021-02-16T17:55:30.892" v="1103" actId="20577"/>
        <pc:sldMkLst>
          <pc:docMk/>
          <pc:sldMk cId="2001520706" sldId="307"/>
        </pc:sldMkLst>
        <pc:spChg chg="mod">
          <ac:chgData name="Michael Larche" userId="58ea3cfbf7f6997c" providerId="LiveId" clId="{7C90BA78-3C48-41D9-B432-82C9DB0FDE84}" dt="2021-02-16T16:49:28.220" v="242" actId="20577"/>
          <ac:spMkLst>
            <pc:docMk/>
            <pc:sldMk cId="2001520706" sldId="307"/>
            <ac:spMk id="2" creationId="{00000000-0000-0000-0000-000000000000}"/>
          </ac:spMkLst>
        </pc:spChg>
        <pc:spChg chg="mod">
          <ac:chgData name="Michael Larche" userId="58ea3cfbf7f6997c" providerId="LiveId" clId="{7C90BA78-3C48-41D9-B432-82C9DB0FDE84}" dt="2021-02-16T17:16:34.501" v="756" actId="14100"/>
          <ac:spMkLst>
            <pc:docMk/>
            <pc:sldMk cId="2001520706" sldId="307"/>
            <ac:spMk id="3" creationId="{00000000-0000-0000-0000-000000000000}"/>
          </ac:spMkLst>
        </pc:spChg>
        <pc:spChg chg="del mod">
          <ac:chgData name="Michael Larche" userId="58ea3cfbf7f6997c" providerId="LiveId" clId="{7C90BA78-3C48-41D9-B432-82C9DB0FDE84}" dt="2021-02-16T17:55:22.223" v="1100" actId="478"/>
          <ac:spMkLst>
            <pc:docMk/>
            <pc:sldMk cId="2001520706" sldId="307"/>
            <ac:spMk id="5" creationId="{00000000-0000-0000-0000-000000000000}"/>
          </ac:spMkLst>
        </pc:spChg>
        <pc:spChg chg="add mod">
          <ac:chgData name="Michael Larche" userId="58ea3cfbf7f6997c" providerId="LiveId" clId="{7C90BA78-3C48-41D9-B432-82C9DB0FDE84}" dt="2021-02-16T17:55:30.892" v="1103" actId="20577"/>
          <ac:spMkLst>
            <pc:docMk/>
            <pc:sldMk cId="2001520706" sldId="307"/>
            <ac:spMk id="6" creationId="{37823942-9228-4BB7-8DE0-842D7141ECDA}"/>
          </ac:spMkLst>
        </pc:spChg>
      </pc:sldChg>
      <pc:sldChg chg="add del">
        <pc:chgData name="Michael Larche" userId="58ea3cfbf7f6997c" providerId="LiveId" clId="{7C90BA78-3C48-41D9-B432-82C9DB0FDE84}" dt="2021-02-16T16:54:10.881" v="248"/>
        <pc:sldMkLst>
          <pc:docMk/>
          <pc:sldMk cId="3547108453" sldId="308"/>
        </pc:sldMkLst>
      </pc:sldChg>
      <pc:sldChg chg="modSp mod">
        <pc:chgData name="Michael Larche" userId="58ea3cfbf7f6997c" providerId="LiveId" clId="{7C90BA78-3C48-41D9-B432-82C9DB0FDE84}" dt="2021-02-16T17:42:35.556" v="988" actId="1076"/>
        <pc:sldMkLst>
          <pc:docMk/>
          <pc:sldMk cId="1889828060" sldId="311"/>
        </pc:sldMkLst>
        <pc:spChg chg="mod">
          <ac:chgData name="Michael Larche" userId="58ea3cfbf7f6997c" providerId="LiveId" clId="{7C90BA78-3C48-41D9-B432-82C9DB0FDE84}" dt="2021-02-16T17:39:24.481" v="981" actId="20577"/>
          <ac:spMkLst>
            <pc:docMk/>
            <pc:sldMk cId="1889828060" sldId="311"/>
            <ac:spMk id="3" creationId="{00000000-0000-0000-0000-000000000000}"/>
          </ac:spMkLst>
        </pc:spChg>
        <pc:spChg chg="mod">
          <ac:chgData name="Michael Larche" userId="58ea3cfbf7f6997c" providerId="LiveId" clId="{7C90BA78-3C48-41D9-B432-82C9DB0FDE84}" dt="2021-02-16T17:42:35.556" v="988" actId="1076"/>
          <ac:spMkLst>
            <pc:docMk/>
            <pc:sldMk cId="1889828060" sldId="311"/>
            <ac:spMk id="9" creationId="{19756777-4B5A-439F-919A-AB05522E42DA}"/>
          </ac:spMkLst>
        </pc:spChg>
      </pc:sldChg>
      <pc:sldChg chg="modSp mod">
        <pc:chgData name="Michael Larche" userId="58ea3cfbf7f6997c" providerId="LiveId" clId="{7C90BA78-3C48-41D9-B432-82C9DB0FDE84}" dt="2021-02-16T17:51:30.074" v="1093" actId="1076"/>
        <pc:sldMkLst>
          <pc:docMk/>
          <pc:sldMk cId="626537906" sldId="312"/>
        </pc:sldMkLst>
        <pc:spChg chg="mod">
          <ac:chgData name="Michael Larche" userId="58ea3cfbf7f6997c" providerId="LiveId" clId="{7C90BA78-3C48-41D9-B432-82C9DB0FDE84}" dt="2021-02-16T17:51:26.874" v="1092" actId="1076"/>
          <ac:spMkLst>
            <pc:docMk/>
            <pc:sldMk cId="626537906" sldId="312"/>
            <ac:spMk id="3" creationId="{00000000-0000-0000-0000-000000000000}"/>
          </ac:spMkLst>
        </pc:spChg>
        <pc:spChg chg="mod">
          <ac:chgData name="Michael Larche" userId="58ea3cfbf7f6997c" providerId="LiveId" clId="{7C90BA78-3C48-41D9-B432-82C9DB0FDE84}" dt="2021-02-16T17:51:30.074" v="1093" actId="1076"/>
          <ac:spMkLst>
            <pc:docMk/>
            <pc:sldMk cId="626537906" sldId="312"/>
            <ac:spMk id="6" creationId="{F31CE964-F462-466F-BEB0-980741FDD112}"/>
          </ac:spMkLst>
        </pc:spChg>
        <pc:spChg chg="mod">
          <ac:chgData name="Michael Larche" userId="58ea3cfbf7f6997c" providerId="LiveId" clId="{7C90BA78-3C48-41D9-B432-82C9DB0FDE84}" dt="2021-02-16T17:42:36.988" v="989" actId="1076"/>
          <ac:spMkLst>
            <pc:docMk/>
            <pc:sldMk cId="626537906" sldId="312"/>
            <ac:spMk id="7" creationId="{C3E5C8D0-6A8B-4B06-AA53-C99F922FA1C8}"/>
          </ac:spMkLst>
        </pc:spChg>
      </pc:sldChg>
      <pc:sldChg chg="modSp mod ord">
        <pc:chgData name="Michael Larche" userId="58ea3cfbf7f6997c" providerId="LiveId" clId="{7C90BA78-3C48-41D9-B432-82C9DB0FDE84}" dt="2021-02-16T18:07:40.067" v="1202" actId="255"/>
        <pc:sldMkLst>
          <pc:docMk/>
          <pc:sldMk cId="4049413207" sldId="313"/>
        </pc:sldMkLst>
        <pc:spChg chg="mod">
          <ac:chgData name="Michael Larche" userId="58ea3cfbf7f6997c" providerId="LiveId" clId="{7C90BA78-3C48-41D9-B432-82C9DB0FDE84}" dt="2021-02-16T18:05:53.893" v="1161" actId="1076"/>
          <ac:spMkLst>
            <pc:docMk/>
            <pc:sldMk cId="4049413207" sldId="313"/>
            <ac:spMk id="2" creationId="{00000000-0000-0000-0000-000000000000}"/>
          </ac:spMkLst>
        </pc:spChg>
        <pc:spChg chg="mod">
          <ac:chgData name="Michael Larche" userId="58ea3cfbf7f6997c" providerId="LiveId" clId="{7C90BA78-3C48-41D9-B432-82C9DB0FDE84}" dt="2021-02-16T18:07:40.067" v="1202" actId="255"/>
          <ac:spMkLst>
            <pc:docMk/>
            <pc:sldMk cId="4049413207" sldId="313"/>
            <ac:spMk id="3" creationId="{00000000-0000-0000-0000-000000000000}"/>
          </ac:spMkLst>
        </pc:spChg>
      </pc:sldChg>
      <pc:sldChg chg="modSp add mod">
        <pc:chgData name="Michael Larche" userId="58ea3cfbf7f6997c" providerId="LiveId" clId="{7C90BA78-3C48-41D9-B432-82C9DB0FDE84}" dt="2021-02-16T18:13:39.874" v="1364" actId="255"/>
        <pc:sldMkLst>
          <pc:docMk/>
          <pc:sldMk cId="2897483439" sldId="314"/>
        </pc:sldMkLst>
        <pc:spChg chg="mod">
          <ac:chgData name="Michael Larche" userId="58ea3cfbf7f6997c" providerId="LiveId" clId="{7C90BA78-3C48-41D9-B432-82C9DB0FDE84}" dt="2021-02-16T18:13:39.874" v="1364" actId="255"/>
          <ac:spMkLst>
            <pc:docMk/>
            <pc:sldMk cId="2897483439" sldId="314"/>
            <ac:spMk id="3" creationId="{00000000-0000-0000-0000-000000000000}"/>
          </ac:spMkLst>
        </pc:spChg>
      </pc:sldChg>
      <pc:sldChg chg="modSp add mod">
        <pc:chgData name="Michael Larche" userId="58ea3cfbf7f6997c" providerId="LiveId" clId="{7C90BA78-3C48-41D9-B432-82C9DB0FDE84}" dt="2021-02-16T18:16:05.477" v="1397" actId="20577"/>
        <pc:sldMkLst>
          <pc:docMk/>
          <pc:sldMk cId="4085117122" sldId="315"/>
        </pc:sldMkLst>
        <pc:spChg chg="mod">
          <ac:chgData name="Michael Larche" userId="58ea3cfbf7f6997c" providerId="LiveId" clId="{7C90BA78-3C48-41D9-B432-82C9DB0FDE84}" dt="2021-02-16T18:16:05.477" v="1397" actId="20577"/>
          <ac:spMkLst>
            <pc:docMk/>
            <pc:sldMk cId="4085117122" sldId="315"/>
            <ac:spMk id="3" creationId="{00000000-0000-0000-0000-000000000000}"/>
          </ac:spMkLst>
        </pc:spChg>
      </pc:sldChg>
      <pc:sldChg chg="modSp add del mod">
        <pc:chgData name="Michael Larche" userId="58ea3cfbf7f6997c" providerId="LiveId" clId="{7C90BA78-3C48-41D9-B432-82C9DB0FDE84}" dt="2021-02-16T18:40:37.736" v="1400" actId="47"/>
        <pc:sldMkLst>
          <pc:docMk/>
          <pc:sldMk cId="2738603397" sldId="316"/>
        </pc:sldMkLst>
        <pc:spChg chg="mod">
          <ac:chgData name="Michael Larche" userId="58ea3cfbf7f6997c" providerId="LiveId" clId="{7C90BA78-3C48-41D9-B432-82C9DB0FDE84}" dt="2021-02-16T18:25:47.470" v="1399"/>
          <ac:spMkLst>
            <pc:docMk/>
            <pc:sldMk cId="2738603397" sldId="316"/>
            <ac:spMk id="3" creationId="{00000000-0000-0000-0000-00000000000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68339" cy="356768"/>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5318506" y="0"/>
            <a:ext cx="4068339" cy="356768"/>
          </a:xfrm>
          <a:prstGeom prst="rect">
            <a:avLst/>
          </a:prstGeom>
        </p:spPr>
        <p:txBody>
          <a:bodyPr vert="horz" lIns="94229" tIns="47114" rIns="94229" bIns="47114" rtlCol="0"/>
          <a:lstStyle>
            <a:lvl1pPr algn="r">
              <a:defRPr sz="1200"/>
            </a:lvl1pPr>
          </a:lstStyle>
          <a:p>
            <a:fld id="{25062EB8-D231-4D3E-A6F7-96E6F540E68D}" type="datetimeFigureOut">
              <a:rPr lang="en-US" smtClean="0"/>
              <a:t>2/16/2021</a:t>
            </a:fld>
            <a:endParaRPr lang="en-US"/>
          </a:p>
        </p:txBody>
      </p:sp>
      <p:sp>
        <p:nvSpPr>
          <p:cNvPr id="4" name="Slide Image Placeholder 3"/>
          <p:cNvSpPr>
            <a:spLocks noGrp="1" noRot="1" noChangeAspect="1"/>
          </p:cNvSpPr>
          <p:nvPr>
            <p:ph type="sldImg" idx="2"/>
          </p:nvPr>
        </p:nvSpPr>
        <p:spPr>
          <a:xfrm>
            <a:off x="3097213" y="887413"/>
            <a:ext cx="3194050" cy="2397125"/>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938848" y="3418067"/>
            <a:ext cx="7510780" cy="2796599"/>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745708"/>
            <a:ext cx="4068339" cy="356767"/>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5318506" y="6745708"/>
            <a:ext cx="4068339" cy="356767"/>
          </a:xfrm>
          <a:prstGeom prst="rect">
            <a:avLst/>
          </a:prstGeom>
        </p:spPr>
        <p:txBody>
          <a:bodyPr vert="horz" lIns="94229" tIns="47114" rIns="94229" bIns="47114" rtlCol="0" anchor="b"/>
          <a:lstStyle>
            <a:lvl1pPr algn="r">
              <a:defRPr sz="1200"/>
            </a:lvl1pPr>
          </a:lstStyle>
          <a:p>
            <a:fld id="{241256EB-D65D-46BC-AA87-5B4E76307DA9}" type="slidenum">
              <a:rPr lang="en-US" smtClean="0"/>
              <a:t>‹#›</a:t>
            </a:fld>
            <a:endParaRPr lang="en-US"/>
          </a:p>
        </p:txBody>
      </p:sp>
    </p:spTree>
    <p:extLst>
      <p:ext uri="{BB962C8B-B14F-4D97-AF65-F5344CB8AC3E}">
        <p14:creationId xmlns:p14="http://schemas.microsoft.com/office/powerpoint/2010/main" val="2894382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6ED266-72F8-4940-95AB-CFE79A9A557E}" type="slidenum">
              <a:rPr lang="en-US" smtClean="0"/>
              <a:t>53</a:t>
            </a:fld>
            <a:endParaRPr lang="en-US"/>
          </a:p>
        </p:txBody>
      </p:sp>
    </p:spTree>
    <p:extLst>
      <p:ext uri="{BB962C8B-B14F-4D97-AF65-F5344CB8AC3E}">
        <p14:creationId xmlns:p14="http://schemas.microsoft.com/office/powerpoint/2010/main" val="2420481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6ED266-72F8-4940-95AB-CFE79A9A557E}" type="slidenum">
              <a:rPr lang="en-US" smtClean="0"/>
              <a:t>54</a:t>
            </a:fld>
            <a:endParaRPr lang="en-US"/>
          </a:p>
        </p:txBody>
      </p:sp>
    </p:spTree>
    <p:extLst>
      <p:ext uri="{BB962C8B-B14F-4D97-AF65-F5344CB8AC3E}">
        <p14:creationId xmlns:p14="http://schemas.microsoft.com/office/powerpoint/2010/main" val="3648699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2/16/2021</a:t>
            </a:fld>
            <a:endParaRPr lang="en-US"/>
          </a:p>
        </p:txBody>
      </p:sp>
      <p:sp>
        <p:nvSpPr>
          <p:cNvPr id="6" name="Holder 6"/>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EE5612"/>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200" b="0" i="0">
                <a:solidFill>
                  <a:srgbClr val="595959"/>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2/16/2021</a:t>
            </a:fld>
            <a:endParaRPr lang="en-US"/>
          </a:p>
        </p:txBody>
      </p:sp>
      <p:sp>
        <p:nvSpPr>
          <p:cNvPr id="6" name="Holder 6"/>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EE5612"/>
                </a:solidFill>
                <a:latin typeface="Times New Roman"/>
                <a:cs typeface="Times New Roman"/>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2/16/2021</a:t>
            </a:fld>
            <a:endParaRPr lang="en-US"/>
          </a:p>
        </p:txBody>
      </p:sp>
      <p:sp>
        <p:nvSpPr>
          <p:cNvPr id="7" name="Holder 7"/>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EE5612"/>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2/16/2021</a:t>
            </a:fld>
            <a:endParaRPr lang="en-US"/>
          </a:p>
        </p:txBody>
      </p:sp>
      <p:sp>
        <p:nvSpPr>
          <p:cNvPr id="5" name="Holder 5"/>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6286500" y="5257800"/>
            <a:ext cx="0" cy="914400"/>
          </a:xfrm>
          <a:custGeom>
            <a:avLst/>
            <a:gdLst/>
            <a:ahLst/>
            <a:cxnLst/>
            <a:rect l="l" t="t" r="r" b="b"/>
            <a:pathLst>
              <a:path h="914400">
                <a:moveTo>
                  <a:pt x="0" y="914400"/>
                </a:moveTo>
                <a:lnTo>
                  <a:pt x="1" y="0"/>
                </a:lnTo>
              </a:path>
            </a:pathLst>
          </a:custGeom>
          <a:ln w="25400">
            <a:solidFill>
              <a:srgbClr val="EE5612"/>
            </a:solidFill>
          </a:ln>
        </p:spPr>
        <p:txBody>
          <a:bodyPr wrap="square" lIns="0" tIns="0" rIns="0" bIns="0" rtlCol="0"/>
          <a:lstStyle/>
          <a:p>
            <a:endParaRPr/>
          </a:p>
        </p:txBody>
      </p:sp>
      <p:pic>
        <p:nvPicPr>
          <p:cNvPr id="17" name="bg object 17"/>
          <p:cNvPicPr/>
          <p:nvPr/>
        </p:nvPicPr>
        <p:blipFill>
          <a:blip r:embed="rId2" cstate="print"/>
          <a:stretch>
            <a:fillRect/>
          </a:stretch>
        </p:blipFill>
        <p:spPr>
          <a:xfrm>
            <a:off x="6414048" y="5776940"/>
            <a:ext cx="1165802" cy="142580"/>
          </a:xfrm>
          <a:prstGeom prst="rect">
            <a:avLst/>
          </a:prstGeom>
        </p:spPr>
      </p:pic>
      <p:sp>
        <p:nvSpPr>
          <p:cNvPr id="18" name="bg object 18"/>
          <p:cNvSpPr/>
          <p:nvPr/>
        </p:nvSpPr>
        <p:spPr>
          <a:xfrm>
            <a:off x="6413500" y="5531193"/>
            <a:ext cx="597535" cy="170815"/>
          </a:xfrm>
          <a:custGeom>
            <a:avLst/>
            <a:gdLst/>
            <a:ahLst/>
            <a:cxnLst/>
            <a:rect l="l" t="t" r="r" b="b"/>
            <a:pathLst>
              <a:path w="597534" h="170814">
                <a:moveTo>
                  <a:pt x="108458" y="118656"/>
                </a:moveTo>
                <a:lnTo>
                  <a:pt x="104305" y="98539"/>
                </a:lnTo>
                <a:lnTo>
                  <a:pt x="93167" y="85013"/>
                </a:lnTo>
                <a:lnTo>
                  <a:pt x="77025" y="76161"/>
                </a:lnTo>
                <a:lnTo>
                  <a:pt x="41046" y="64808"/>
                </a:lnTo>
                <a:lnTo>
                  <a:pt x="30289" y="59080"/>
                </a:lnTo>
                <a:lnTo>
                  <a:pt x="24574" y="51879"/>
                </a:lnTo>
                <a:lnTo>
                  <a:pt x="22898" y="42176"/>
                </a:lnTo>
                <a:lnTo>
                  <a:pt x="25196" y="32842"/>
                </a:lnTo>
                <a:lnTo>
                  <a:pt x="31889" y="25781"/>
                </a:lnTo>
                <a:lnTo>
                  <a:pt x="42646" y="21297"/>
                </a:lnTo>
                <a:lnTo>
                  <a:pt x="57124" y="19735"/>
                </a:lnTo>
                <a:lnTo>
                  <a:pt x="70497" y="20688"/>
                </a:lnTo>
                <a:lnTo>
                  <a:pt x="81534" y="23126"/>
                </a:lnTo>
                <a:lnTo>
                  <a:pt x="90106" y="26390"/>
                </a:lnTo>
                <a:lnTo>
                  <a:pt x="96126" y="29845"/>
                </a:lnTo>
                <a:lnTo>
                  <a:pt x="99898" y="11099"/>
                </a:lnTo>
                <a:lnTo>
                  <a:pt x="93802" y="7493"/>
                </a:lnTo>
                <a:lnTo>
                  <a:pt x="84709" y="3886"/>
                </a:lnTo>
                <a:lnTo>
                  <a:pt x="72821" y="1104"/>
                </a:lnTo>
                <a:lnTo>
                  <a:pt x="58381" y="0"/>
                </a:lnTo>
                <a:lnTo>
                  <a:pt x="33312" y="3314"/>
                </a:lnTo>
                <a:lnTo>
                  <a:pt x="15468" y="12636"/>
                </a:lnTo>
                <a:lnTo>
                  <a:pt x="4800" y="27051"/>
                </a:lnTo>
                <a:lnTo>
                  <a:pt x="1257" y="45631"/>
                </a:lnTo>
                <a:lnTo>
                  <a:pt x="5194" y="63550"/>
                </a:lnTo>
                <a:lnTo>
                  <a:pt x="15570" y="75552"/>
                </a:lnTo>
                <a:lnTo>
                  <a:pt x="30238" y="83375"/>
                </a:lnTo>
                <a:lnTo>
                  <a:pt x="65227" y="94919"/>
                </a:lnTo>
                <a:lnTo>
                  <a:pt x="77470" y="101790"/>
                </a:lnTo>
                <a:lnTo>
                  <a:pt x="84391" y="110566"/>
                </a:lnTo>
                <a:lnTo>
                  <a:pt x="86563" y="122364"/>
                </a:lnTo>
                <a:lnTo>
                  <a:pt x="84061" y="134137"/>
                </a:lnTo>
                <a:lnTo>
                  <a:pt x="76809" y="142989"/>
                </a:lnTo>
                <a:lnTo>
                  <a:pt x="65112" y="148551"/>
                </a:lnTo>
                <a:lnTo>
                  <a:pt x="49314" y="150482"/>
                </a:lnTo>
                <a:lnTo>
                  <a:pt x="35090" y="149301"/>
                </a:lnTo>
                <a:lnTo>
                  <a:pt x="22491" y="146164"/>
                </a:lnTo>
                <a:lnTo>
                  <a:pt x="11912" y="141744"/>
                </a:lnTo>
                <a:lnTo>
                  <a:pt x="3771" y="136664"/>
                </a:lnTo>
                <a:lnTo>
                  <a:pt x="0" y="157886"/>
                </a:lnTo>
                <a:lnTo>
                  <a:pt x="7874" y="162102"/>
                </a:lnTo>
                <a:lnTo>
                  <a:pt x="18491" y="166090"/>
                </a:lnTo>
                <a:lnTo>
                  <a:pt x="31559" y="169062"/>
                </a:lnTo>
                <a:lnTo>
                  <a:pt x="46799" y="170218"/>
                </a:lnTo>
                <a:lnTo>
                  <a:pt x="74269" y="166395"/>
                </a:lnTo>
                <a:lnTo>
                  <a:pt x="93484" y="155727"/>
                </a:lnTo>
                <a:lnTo>
                  <a:pt x="104762" y="139407"/>
                </a:lnTo>
                <a:lnTo>
                  <a:pt x="108458" y="118656"/>
                </a:lnTo>
                <a:close/>
              </a:path>
              <a:path w="597534" h="170814">
                <a:moveTo>
                  <a:pt x="212890" y="155905"/>
                </a:moveTo>
                <a:lnTo>
                  <a:pt x="202323" y="142341"/>
                </a:lnTo>
                <a:lnTo>
                  <a:pt x="199402" y="145072"/>
                </a:lnTo>
                <a:lnTo>
                  <a:pt x="194056" y="148412"/>
                </a:lnTo>
                <a:lnTo>
                  <a:pt x="186296" y="151257"/>
                </a:lnTo>
                <a:lnTo>
                  <a:pt x="176149" y="152450"/>
                </a:lnTo>
                <a:lnTo>
                  <a:pt x="163042" y="150152"/>
                </a:lnTo>
                <a:lnTo>
                  <a:pt x="152590" y="143243"/>
                </a:lnTo>
                <a:lnTo>
                  <a:pt x="145681" y="131749"/>
                </a:lnTo>
                <a:lnTo>
                  <a:pt x="143179" y="115697"/>
                </a:lnTo>
                <a:lnTo>
                  <a:pt x="145821" y="99339"/>
                </a:lnTo>
                <a:lnTo>
                  <a:pt x="153187" y="87172"/>
                </a:lnTo>
                <a:lnTo>
                  <a:pt x="164414" y="79578"/>
                </a:lnTo>
                <a:lnTo>
                  <a:pt x="178663" y="76962"/>
                </a:lnTo>
                <a:lnTo>
                  <a:pt x="187286" y="77762"/>
                </a:lnTo>
                <a:lnTo>
                  <a:pt x="194398" y="79806"/>
                </a:lnTo>
                <a:lnTo>
                  <a:pt x="200177" y="82588"/>
                </a:lnTo>
                <a:lnTo>
                  <a:pt x="204838" y="85598"/>
                </a:lnTo>
                <a:lnTo>
                  <a:pt x="208368" y="67589"/>
                </a:lnTo>
                <a:lnTo>
                  <a:pt x="203060" y="64300"/>
                </a:lnTo>
                <a:lnTo>
                  <a:pt x="195808" y="61645"/>
                </a:lnTo>
                <a:lnTo>
                  <a:pt x="187096" y="59855"/>
                </a:lnTo>
                <a:lnTo>
                  <a:pt x="177406" y="59207"/>
                </a:lnTo>
                <a:lnTo>
                  <a:pt x="157187" y="62585"/>
                </a:lnTo>
                <a:lnTo>
                  <a:pt x="139446" y="72923"/>
                </a:lnTo>
                <a:lnTo>
                  <a:pt x="126834" y="90538"/>
                </a:lnTo>
                <a:lnTo>
                  <a:pt x="122047" y="115697"/>
                </a:lnTo>
                <a:lnTo>
                  <a:pt x="126771" y="140563"/>
                </a:lnTo>
                <a:lnTo>
                  <a:pt x="139128" y="157480"/>
                </a:lnTo>
                <a:lnTo>
                  <a:pt x="156337" y="167144"/>
                </a:lnTo>
                <a:lnTo>
                  <a:pt x="175641" y="170218"/>
                </a:lnTo>
                <a:lnTo>
                  <a:pt x="189280" y="168719"/>
                </a:lnTo>
                <a:lnTo>
                  <a:pt x="200215" y="165011"/>
                </a:lnTo>
                <a:lnTo>
                  <a:pt x="208165" y="160337"/>
                </a:lnTo>
                <a:lnTo>
                  <a:pt x="212890" y="155905"/>
                </a:lnTo>
                <a:close/>
              </a:path>
              <a:path w="597534" h="170814">
                <a:moveTo>
                  <a:pt x="316153" y="84607"/>
                </a:moveTo>
                <a:lnTo>
                  <a:pt x="313969" y="74815"/>
                </a:lnTo>
                <a:lnTo>
                  <a:pt x="307721" y="66725"/>
                </a:lnTo>
                <a:lnTo>
                  <a:pt x="297891" y="61226"/>
                </a:lnTo>
                <a:lnTo>
                  <a:pt x="284949" y="59207"/>
                </a:lnTo>
                <a:lnTo>
                  <a:pt x="274510" y="60375"/>
                </a:lnTo>
                <a:lnTo>
                  <a:pt x="264337" y="63588"/>
                </a:lnTo>
                <a:lnTo>
                  <a:pt x="254965" y="68364"/>
                </a:lnTo>
                <a:lnTo>
                  <a:pt x="246938" y="74256"/>
                </a:lnTo>
                <a:lnTo>
                  <a:pt x="246938" y="1231"/>
                </a:lnTo>
                <a:lnTo>
                  <a:pt x="226809" y="1231"/>
                </a:lnTo>
                <a:lnTo>
                  <a:pt x="226809" y="166522"/>
                </a:lnTo>
                <a:lnTo>
                  <a:pt x="246938" y="166522"/>
                </a:lnTo>
                <a:lnTo>
                  <a:pt x="246938" y="92760"/>
                </a:lnTo>
                <a:lnTo>
                  <a:pt x="254927" y="86144"/>
                </a:lnTo>
                <a:lnTo>
                  <a:pt x="263271" y="81711"/>
                </a:lnTo>
                <a:lnTo>
                  <a:pt x="271183" y="79222"/>
                </a:lnTo>
                <a:lnTo>
                  <a:pt x="277901" y="78447"/>
                </a:lnTo>
                <a:lnTo>
                  <a:pt x="290728" y="78447"/>
                </a:lnTo>
                <a:lnTo>
                  <a:pt x="296024" y="85102"/>
                </a:lnTo>
                <a:lnTo>
                  <a:pt x="296024" y="166522"/>
                </a:lnTo>
                <a:lnTo>
                  <a:pt x="316153" y="166522"/>
                </a:lnTo>
                <a:lnTo>
                  <a:pt x="316153" y="84607"/>
                </a:lnTo>
                <a:close/>
              </a:path>
              <a:path w="597534" h="170814">
                <a:moveTo>
                  <a:pt x="439458" y="113728"/>
                </a:moveTo>
                <a:lnTo>
                  <a:pt x="435394" y="91262"/>
                </a:lnTo>
                <a:lnTo>
                  <a:pt x="426008" y="76962"/>
                </a:lnTo>
                <a:lnTo>
                  <a:pt x="424103" y="74066"/>
                </a:lnTo>
                <a:lnTo>
                  <a:pt x="418325" y="70370"/>
                </a:lnTo>
                <a:lnTo>
                  <a:pt x="418325" y="113728"/>
                </a:lnTo>
                <a:lnTo>
                  <a:pt x="415861" y="129565"/>
                </a:lnTo>
                <a:lnTo>
                  <a:pt x="409016" y="141782"/>
                </a:lnTo>
                <a:lnTo>
                  <a:pt x="398576" y="149669"/>
                </a:lnTo>
                <a:lnTo>
                  <a:pt x="385356" y="152450"/>
                </a:lnTo>
                <a:lnTo>
                  <a:pt x="372135" y="149974"/>
                </a:lnTo>
                <a:lnTo>
                  <a:pt x="361696" y="142773"/>
                </a:lnTo>
                <a:lnTo>
                  <a:pt x="354850" y="131229"/>
                </a:lnTo>
                <a:lnTo>
                  <a:pt x="352399" y="115697"/>
                </a:lnTo>
                <a:lnTo>
                  <a:pt x="354850" y="99860"/>
                </a:lnTo>
                <a:lnTo>
                  <a:pt x="361696" y="87630"/>
                </a:lnTo>
                <a:lnTo>
                  <a:pt x="372135" y="79756"/>
                </a:lnTo>
                <a:lnTo>
                  <a:pt x="385356" y="76962"/>
                </a:lnTo>
                <a:lnTo>
                  <a:pt x="398576" y="79451"/>
                </a:lnTo>
                <a:lnTo>
                  <a:pt x="409016" y="86652"/>
                </a:lnTo>
                <a:lnTo>
                  <a:pt x="415861" y="98196"/>
                </a:lnTo>
                <a:lnTo>
                  <a:pt x="418325" y="113728"/>
                </a:lnTo>
                <a:lnTo>
                  <a:pt x="418325" y="70370"/>
                </a:lnTo>
                <a:lnTo>
                  <a:pt x="406971" y="63080"/>
                </a:lnTo>
                <a:lnTo>
                  <a:pt x="385356" y="59207"/>
                </a:lnTo>
                <a:lnTo>
                  <a:pt x="363740" y="63385"/>
                </a:lnTo>
                <a:lnTo>
                  <a:pt x="346595" y="75057"/>
                </a:lnTo>
                <a:lnTo>
                  <a:pt x="335318" y="92925"/>
                </a:lnTo>
                <a:lnTo>
                  <a:pt x="331254" y="115697"/>
                </a:lnTo>
                <a:lnTo>
                  <a:pt x="335318" y="138163"/>
                </a:lnTo>
                <a:lnTo>
                  <a:pt x="346595" y="155359"/>
                </a:lnTo>
                <a:lnTo>
                  <a:pt x="363740" y="166344"/>
                </a:lnTo>
                <a:lnTo>
                  <a:pt x="385356" y="170218"/>
                </a:lnTo>
                <a:lnTo>
                  <a:pt x="406971" y="166039"/>
                </a:lnTo>
                <a:lnTo>
                  <a:pt x="424103" y="154368"/>
                </a:lnTo>
                <a:lnTo>
                  <a:pt x="425310" y="152450"/>
                </a:lnTo>
                <a:lnTo>
                  <a:pt x="435394" y="136499"/>
                </a:lnTo>
                <a:lnTo>
                  <a:pt x="439458" y="113728"/>
                </a:lnTo>
                <a:close/>
              </a:path>
              <a:path w="597534" h="170814">
                <a:moveTo>
                  <a:pt x="559727" y="113728"/>
                </a:moveTo>
                <a:lnTo>
                  <a:pt x="555663" y="91262"/>
                </a:lnTo>
                <a:lnTo>
                  <a:pt x="546277" y="76962"/>
                </a:lnTo>
                <a:lnTo>
                  <a:pt x="544385" y="74066"/>
                </a:lnTo>
                <a:lnTo>
                  <a:pt x="538594" y="70358"/>
                </a:lnTo>
                <a:lnTo>
                  <a:pt x="538594" y="113728"/>
                </a:lnTo>
                <a:lnTo>
                  <a:pt x="536130" y="129565"/>
                </a:lnTo>
                <a:lnTo>
                  <a:pt x="529285" y="141782"/>
                </a:lnTo>
                <a:lnTo>
                  <a:pt x="518845" y="149669"/>
                </a:lnTo>
                <a:lnTo>
                  <a:pt x="505625" y="152450"/>
                </a:lnTo>
                <a:lnTo>
                  <a:pt x="492404" y="149974"/>
                </a:lnTo>
                <a:lnTo>
                  <a:pt x="481977" y="142773"/>
                </a:lnTo>
                <a:lnTo>
                  <a:pt x="475119" y="131229"/>
                </a:lnTo>
                <a:lnTo>
                  <a:pt x="472668" y="115697"/>
                </a:lnTo>
                <a:lnTo>
                  <a:pt x="475119" y="99860"/>
                </a:lnTo>
                <a:lnTo>
                  <a:pt x="481977" y="87630"/>
                </a:lnTo>
                <a:lnTo>
                  <a:pt x="492404" y="79756"/>
                </a:lnTo>
                <a:lnTo>
                  <a:pt x="505625" y="76962"/>
                </a:lnTo>
                <a:lnTo>
                  <a:pt x="518845" y="79451"/>
                </a:lnTo>
                <a:lnTo>
                  <a:pt x="529285" y="86652"/>
                </a:lnTo>
                <a:lnTo>
                  <a:pt x="536130" y="98196"/>
                </a:lnTo>
                <a:lnTo>
                  <a:pt x="538594" y="113728"/>
                </a:lnTo>
                <a:lnTo>
                  <a:pt x="538594" y="70358"/>
                </a:lnTo>
                <a:lnTo>
                  <a:pt x="527240" y="63080"/>
                </a:lnTo>
                <a:lnTo>
                  <a:pt x="505625" y="59207"/>
                </a:lnTo>
                <a:lnTo>
                  <a:pt x="484009" y="63385"/>
                </a:lnTo>
                <a:lnTo>
                  <a:pt x="466877" y="75057"/>
                </a:lnTo>
                <a:lnTo>
                  <a:pt x="455587" y="92925"/>
                </a:lnTo>
                <a:lnTo>
                  <a:pt x="451523" y="115697"/>
                </a:lnTo>
                <a:lnTo>
                  <a:pt x="455587" y="138163"/>
                </a:lnTo>
                <a:lnTo>
                  <a:pt x="466877" y="155359"/>
                </a:lnTo>
                <a:lnTo>
                  <a:pt x="484009" y="166344"/>
                </a:lnTo>
                <a:lnTo>
                  <a:pt x="505625" y="170218"/>
                </a:lnTo>
                <a:lnTo>
                  <a:pt x="527240" y="166039"/>
                </a:lnTo>
                <a:lnTo>
                  <a:pt x="544385" y="154368"/>
                </a:lnTo>
                <a:lnTo>
                  <a:pt x="545592" y="152450"/>
                </a:lnTo>
                <a:lnTo>
                  <a:pt x="555663" y="136499"/>
                </a:lnTo>
                <a:lnTo>
                  <a:pt x="559727" y="113728"/>
                </a:lnTo>
                <a:close/>
              </a:path>
              <a:path w="597534" h="170814">
                <a:moveTo>
                  <a:pt x="597484" y="1231"/>
                </a:moveTo>
                <a:lnTo>
                  <a:pt x="577354" y="1231"/>
                </a:lnTo>
                <a:lnTo>
                  <a:pt x="577354" y="166522"/>
                </a:lnTo>
                <a:lnTo>
                  <a:pt x="597484" y="166522"/>
                </a:lnTo>
                <a:lnTo>
                  <a:pt x="597484" y="1231"/>
                </a:lnTo>
                <a:close/>
              </a:path>
            </a:pathLst>
          </a:custGeom>
          <a:solidFill>
            <a:srgbClr val="404041"/>
          </a:solidFill>
        </p:spPr>
        <p:txBody>
          <a:bodyPr wrap="square" lIns="0" tIns="0" rIns="0" bIns="0" rtlCol="0"/>
          <a:lstStyle/>
          <a:p>
            <a:endParaRPr/>
          </a:p>
        </p:txBody>
      </p:sp>
      <p:pic>
        <p:nvPicPr>
          <p:cNvPr id="19" name="bg object 19"/>
          <p:cNvPicPr/>
          <p:nvPr/>
        </p:nvPicPr>
        <p:blipFill>
          <a:blip r:embed="rId3" cstate="print"/>
          <a:stretch>
            <a:fillRect/>
          </a:stretch>
        </p:blipFill>
        <p:spPr>
          <a:xfrm>
            <a:off x="7073908" y="5528712"/>
            <a:ext cx="185428" cy="172694"/>
          </a:xfrm>
          <a:prstGeom prst="rect">
            <a:avLst/>
          </a:prstGeom>
        </p:spPr>
      </p:pic>
      <p:pic>
        <p:nvPicPr>
          <p:cNvPr id="20" name="bg object 20"/>
          <p:cNvPicPr/>
          <p:nvPr/>
        </p:nvPicPr>
        <p:blipFill>
          <a:blip r:embed="rId4" cstate="print"/>
          <a:stretch>
            <a:fillRect/>
          </a:stretch>
        </p:blipFill>
        <p:spPr>
          <a:xfrm>
            <a:off x="7318230" y="5528712"/>
            <a:ext cx="1734656" cy="172694"/>
          </a:xfrm>
          <a:prstGeom prst="rect">
            <a:avLst/>
          </a:prstGeom>
        </p:spPr>
      </p:pic>
      <p:sp>
        <p:nvSpPr>
          <p:cNvPr id="2" name="Holder 2"/>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2/16/2021</a:t>
            </a:fld>
            <a:endParaRPr lang="en-US"/>
          </a:p>
        </p:txBody>
      </p:sp>
      <p:sp>
        <p:nvSpPr>
          <p:cNvPr id="4" name="Holder 4"/>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7048500" y="6454861"/>
            <a:ext cx="1992229" cy="302561"/>
          </a:xfrm>
          <a:prstGeom prst="rect">
            <a:avLst/>
          </a:prstGeom>
        </p:spPr>
      </p:pic>
      <p:sp>
        <p:nvSpPr>
          <p:cNvPr id="17" name="bg object 17"/>
          <p:cNvSpPr/>
          <p:nvPr/>
        </p:nvSpPr>
        <p:spPr>
          <a:xfrm>
            <a:off x="571500" y="825500"/>
            <a:ext cx="0" cy="914400"/>
          </a:xfrm>
          <a:custGeom>
            <a:avLst/>
            <a:gdLst/>
            <a:ahLst/>
            <a:cxnLst/>
            <a:rect l="l" t="t" r="r" b="b"/>
            <a:pathLst>
              <a:path h="914400">
                <a:moveTo>
                  <a:pt x="0" y="914400"/>
                </a:moveTo>
                <a:lnTo>
                  <a:pt x="1" y="0"/>
                </a:lnTo>
              </a:path>
            </a:pathLst>
          </a:custGeom>
          <a:ln w="25400">
            <a:solidFill>
              <a:srgbClr val="EE5612"/>
            </a:solidFill>
          </a:ln>
        </p:spPr>
        <p:txBody>
          <a:bodyPr wrap="square" lIns="0" tIns="0" rIns="0" bIns="0" rtlCol="0"/>
          <a:lstStyle/>
          <a:p>
            <a:endParaRPr/>
          </a:p>
        </p:txBody>
      </p:sp>
      <p:sp>
        <p:nvSpPr>
          <p:cNvPr id="2" name="Holder 2"/>
          <p:cNvSpPr>
            <a:spLocks noGrp="1"/>
          </p:cNvSpPr>
          <p:nvPr>
            <p:ph type="title"/>
          </p:nvPr>
        </p:nvSpPr>
        <p:spPr>
          <a:xfrm>
            <a:off x="846836" y="776223"/>
            <a:ext cx="5190490" cy="665480"/>
          </a:xfrm>
          <a:prstGeom prst="rect">
            <a:avLst/>
          </a:prstGeom>
        </p:spPr>
        <p:txBody>
          <a:bodyPr wrap="square" lIns="0" tIns="0" rIns="0" bIns="0">
            <a:spAutoFit/>
          </a:bodyPr>
          <a:lstStyle>
            <a:lvl1pPr>
              <a:defRPr sz="4200" b="0" i="0">
                <a:solidFill>
                  <a:srgbClr val="EE5612"/>
                </a:solidFill>
                <a:latin typeface="Times New Roman"/>
                <a:cs typeface="Times New Roman"/>
              </a:defRPr>
            </a:lvl1pPr>
          </a:lstStyle>
          <a:p>
            <a:endParaRPr/>
          </a:p>
        </p:txBody>
      </p:sp>
      <p:sp>
        <p:nvSpPr>
          <p:cNvPr id="3" name="Holder 3"/>
          <p:cNvSpPr>
            <a:spLocks noGrp="1"/>
          </p:cNvSpPr>
          <p:nvPr>
            <p:ph type="body" idx="1"/>
          </p:nvPr>
        </p:nvSpPr>
        <p:spPr>
          <a:xfrm>
            <a:off x="761745" y="2092497"/>
            <a:ext cx="7308850" cy="3944620"/>
          </a:xfrm>
          <a:prstGeom prst="rect">
            <a:avLst/>
          </a:prstGeom>
        </p:spPr>
        <p:txBody>
          <a:bodyPr wrap="square" lIns="0" tIns="0" rIns="0" bIns="0">
            <a:spAutoFit/>
          </a:bodyPr>
          <a:lstStyle>
            <a:lvl1pPr>
              <a:defRPr sz="2200" b="0" i="0">
                <a:solidFill>
                  <a:srgbClr val="595959"/>
                </a:solidFill>
                <a:latin typeface="Times New Roman"/>
                <a:cs typeface="Times New Roman"/>
              </a:defRPr>
            </a:lvl1pPr>
          </a:lstStyle>
          <a:p>
            <a:endParaRPr/>
          </a:p>
        </p:txBody>
      </p:sp>
      <p:sp>
        <p:nvSpPr>
          <p:cNvPr id="4" name="Holder 4"/>
          <p:cNvSpPr>
            <a:spLocks noGrp="1"/>
          </p:cNvSpPr>
          <p:nvPr>
            <p:ph type="ftr" sz="quarter" idx="5"/>
          </p:nvPr>
        </p:nvSpPr>
        <p:spPr>
          <a:xfrm>
            <a:off x="2965516" y="6543492"/>
            <a:ext cx="3002279" cy="138429"/>
          </a:xfrm>
          <a:prstGeom prst="rect">
            <a:avLst/>
          </a:prstGeom>
        </p:spPr>
        <p:txBody>
          <a:bodyPr wrap="square" lIns="0" tIns="0" rIns="0" bIns="0">
            <a:spAutoFit/>
          </a:bodyPr>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2/16/2021</a:t>
            </a:fld>
            <a:endParaRPr lang="en-US"/>
          </a:p>
        </p:txBody>
      </p:sp>
      <p:sp>
        <p:nvSpPr>
          <p:cNvPr id="6" name="Holder 6"/>
          <p:cNvSpPr>
            <a:spLocks noGrp="1"/>
          </p:cNvSpPr>
          <p:nvPr>
            <p:ph type="sldNum" sz="quarter" idx="7"/>
          </p:nvPr>
        </p:nvSpPr>
        <p:spPr>
          <a:xfrm>
            <a:off x="6222715" y="6545267"/>
            <a:ext cx="127000" cy="138429"/>
          </a:xfrm>
          <a:prstGeom prst="rect">
            <a:avLst/>
          </a:prstGeom>
        </p:spPr>
        <p:txBody>
          <a:bodyPr wrap="square" lIns="0" tIns="0" rIns="0" bIns="0">
            <a:spAutoFit/>
          </a:bodyPr>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2su.ischoolonline.syr.edu/ap/courses/1308/sections/d0111984-8953-41c1-a3e1-9994163e0e9d/activity_report/module/a312878a-c3ae-449b-ba80-edc10f5209f7?topicUuid=4595631d-ccf1-4ee1-9a7b-05398e252c15"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png"/><Relationship Id="rId1" Type="http://schemas.openxmlformats.org/officeDocument/2006/relationships/slideLayout" Target="../slideLayouts/slideLayout5.xml"/><Relationship Id="rId4" Type="http://schemas.openxmlformats.org/officeDocument/2006/relationships/hyperlink" Target="http://wugology.com/zipfs-law/)"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fivethirtyeight.com/features/obamas-sotu-clintonian-in-good-way/"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fivethirtyeight.com/features/obamas-sotu-clintonian-in-good-way/" TargetMode="External"/><Relationship Id="rId2" Type="http://schemas.openxmlformats.org/officeDocument/2006/relationships/hyperlink" Target="https://books.google.com/ngrams" TargetMode="External"/><Relationship Id="rId1" Type="http://schemas.openxmlformats.org/officeDocument/2006/relationships/slideLayout" Target="../slideLayouts/slideLayout2.xml"/><Relationship Id="rId4" Type="http://schemas.openxmlformats.org/officeDocument/2006/relationships/hyperlink" Target="https://web.stanford.edu/~jurafsky/freedmanjurafsky2011.pdf"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www.speech.sri.com/projects/srilm/papers/icslp2002-" TargetMode="External"/><Relationship Id="rId2" Type="http://schemas.openxmlformats.org/officeDocument/2006/relationships/hyperlink" Target="http://www.speech.sri.com/projects/srilm/"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2000" y="687340"/>
            <a:ext cx="6640195" cy="1120820"/>
          </a:xfrm>
          <a:prstGeom prst="rect">
            <a:avLst/>
          </a:prstGeom>
        </p:spPr>
        <p:txBody>
          <a:bodyPr vert="horz" wrap="square" lIns="0" tIns="12700" rIns="0" bIns="0" rtlCol="0">
            <a:spAutoFit/>
          </a:bodyPr>
          <a:lstStyle/>
          <a:p>
            <a:pPr marL="12700">
              <a:lnSpc>
                <a:spcPct val="100000"/>
              </a:lnSpc>
              <a:spcBef>
                <a:spcPts val="100"/>
              </a:spcBef>
            </a:pPr>
            <a:r>
              <a:rPr lang="en-US" sz="3600" spc="80" dirty="0"/>
              <a:t>Natural Language Processing </a:t>
            </a:r>
            <a:br>
              <a:rPr lang="en-US" sz="3600" spc="80" dirty="0"/>
            </a:br>
            <a:r>
              <a:rPr lang="en-US" sz="3600" spc="80" dirty="0"/>
              <a:t>IST 664/CIS 668</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1</a:t>
            </a:fld>
            <a:endParaRPr sz="800" dirty="0">
              <a:latin typeface="Times New Roman"/>
              <a:cs typeface="Times New Roman"/>
            </a:endParaRPr>
          </a:p>
        </p:txBody>
      </p:sp>
      <p:sp>
        <p:nvSpPr>
          <p:cNvPr id="3" name="object 3"/>
          <p:cNvSpPr txBox="1"/>
          <p:nvPr/>
        </p:nvSpPr>
        <p:spPr>
          <a:xfrm>
            <a:off x="773097" y="2209800"/>
            <a:ext cx="7108445" cy="1674817"/>
          </a:xfrm>
          <a:prstGeom prst="rect">
            <a:avLst/>
          </a:prstGeom>
        </p:spPr>
        <p:txBody>
          <a:bodyPr vert="horz" wrap="square" lIns="0" tIns="12700" rIns="0" bIns="0" rtlCol="0">
            <a:spAutoFit/>
          </a:bodyPr>
          <a:lstStyle/>
          <a:p>
            <a:r>
              <a:rPr lang="en-US" sz="2400" b="0" i="0" dirty="0">
                <a:solidFill>
                  <a:srgbClr val="282828"/>
                </a:solidFill>
                <a:effectLst/>
                <a:latin typeface="Proxima Nova"/>
              </a:rPr>
              <a:t>Week 2 Lectures</a:t>
            </a:r>
          </a:p>
          <a:p>
            <a:endParaRPr lang="en-US" sz="2400" dirty="0">
              <a:solidFill>
                <a:srgbClr val="282828"/>
              </a:solidFill>
              <a:latin typeface="Proxima Nova"/>
            </a:endParaRPr>
          </a:p>
          <a:p>
            <a:r>
              <a:rPr lang="en-US" sz="2400" b="0" dirty="0">
                <a:solidFill>
                  <a:srgbClr val="1E1E1E"/>
                </a:solidFill>
                <a:effectLst/>
                <a:latin typeface="inherit"/>
              </a:rPr>
              <a:t>Corpus Statistics and Language Modeling</a:t>
            </a:r>
          </a:p>
          <a:p>
            <a:br>
              <a:rPr lang="en-US" b="1" u="none" strike="noStrike" dirty="0">
                <a:solidFill>
                  <a:srgbClr val="2278B5"/>
                </a:solidFill>
                <a:effectLst/>
                <a:hlinkClick r:id="rId2"/>
              </a:rPr>
            </a:br>
            <a:endParaRPr lang="en-US" b="1" i="1" dirty="0">
              <a:solidFill>
                <a:srgbClr val="FF0000"/>
              </a:solidFill>
              <a:effectLst/>
              <a:latin typeface="Proxima Nova"/>
            </a:endParaRPr>
          </a:p>
        </p:txBody>
      </p:sp>
    </p:spTree>
    <p:extLst>
      <p:ext uri="{BB962C8B-B14F-4D97-AF65-F5344CB8AC3E}">
        <p14:creationId xmlns:p14="http://schemas.microsoft.com/office/powerpoint/2010/main" val="4049413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7048500" y="6454861"/>
            <a:ext cx="1992229" cy="302561"/>
          </a:xfrm>
          <a:prstGeom prst="rect">
            <a:avLst/>
          </a:prstGeom>
        </p:spPr>
      </p:pic>
      <p:pic>
        <p:nvPicPr>
          <p:cNvPr id="3" name="object 3"/>
          <p:cNvPicPr/>
          <p:nvPr/>
        </p:nvPicPr>
        <p:blipFill>
          <a:blip r:embed="rId3" cstate="print"/>
          <a:stretch>
            <a:fillRect/>
          </a:stretch>
        </p:blipFill>
        <p:spPr>
          <a:xfrm>
            <a:off x="246065" y="592285"/>
            <a:ext cx="8581967" cy="4559094"/>
          </a:xfrm>
          <a:prstGeom prst="rect">
            <a:avLst/>
          </a:prstGeom>
        </p:spPr>
      </p:pic>
      <p:sp>
        <p:nvSpPr>
          <p:cNvPr id="4" name="object 4"/>
          <p:cNvSpPr txBox="1"/>
          <p:nvPr/>
        </p:nvSpPr>
        <p:spPr>
          <a:xfrm>
            <a:off x="241300" y="5232400"/>
            <a:ext cx="8686800" cy="927100"/>
          </a:xfrm>
          <a:prstGeom prst="rect">
            <a:avLst/>
          </a:prstGeom>
          <a:solidFill>
            <a:srgbClr val="DFE3E5"/>
          </a:solidFill>
        </p:spPr>
        <p:txBody>
          <a:bodyPr vert="horz" wrap="square" lIns="0" tIns="27305" rIns="0" bIns="0" rtlCol="0">
            <a:spAutoFit/>
          </a:bodyPr>
          <a:lstStyle/>
          <a:p>
            <a:pPr marL="97155" marR="701675">
              <a:lnSpc>
                <a:spcPct val="101899"/>
              </a:lnSpc>
              <a:spcBef>
                <a:spcPts val="215"/>
              </a:spcBef>
            </a:pPr>
            <a:r>
              <a:rPr sz="1800" dirty="0">
                <a:solidFill>
                  <a:srgbClr val="595959"/>
                </a:solidFill>
                <a:latin typeface="Times New Roman"/>
                <a:cs typeface="Times New Roman"/>
              </a:rPr>
              <a:t>A</a:t>
            </a:r>
            <a:r>
              <a:rPr sz="1800" spc="-105" dirty="0">
                <a:solidFill>
                  <a:srgbClr val="595959"/>
                </a:solidFill>
                <a:latin typeface="Times New Roman"/>
                <a:cs typeface="Times New Roman"/>
              </a:rPr>
              <a:t> </a:t>
            </a:r>
            <a:r>
              <a:rPr sz="1800" spc="-5" dirty="0">
                <a:solidFill>
                  <a:srgbClr val="595959"/>
                </a:solidFill>
                <a:latin typeface="Times New Roman"/>
                <a:cs typeface="Times New Roman"/>
              </a:rPr>
              <a:t>sample</a:t>
            </a:r>
            <a:r>
              <a:rPr sz="1800" dirty="0">
                <a:solidFill>
                  <a:srgbClr val="595959"/>
                </a:solidFill>
                <a:latin typeface="Times New Roman"/>
                <a:cs typeface="Times New Roman"/>
              </a:rPr>
              <a:t> of 36.8 </a:t>
            </a:r>
            <a:r>
              <a:rPr sz="1800" spc="-5" dirty="0">
                <a:solidFill>
                  <a:srgbClr val="595959"/>
                </a:solidFill>
                <a:latin typeface="Times New Roman"/>
                <a:cs typeface="Times New Roman"/>
              </a:rPr>
              <a:t>million</a:t>
            </a:r>
            <a:r>
              <a:rPr sz="1800" dirty="0">
                <a:solidFill>
                  <a:srgbClr val="595959"/>
                </a:solidFill>
                <a:latin typeface="Times New Roman"/>
                <a:cs typeface="Times New Roman"/>
              </a:rPr>
              <a:t> words</a:t>
            </a:r>
            <a:r>
              <a:rPr sz="1800" spc="-5" dirty="0">
                <a:solidFill>
                  <a:srgbClr val="595959"/>
                </a:solidFill>
                <a:latin typeface="Times New Roman"/>
                <a:cs typeface="Times New Roman"/>
              </a:rPr>
              <a:t> </a:t>
            </a:r>
            <a:r>
              <a:rPr sz="1800" dirty="0">
                <a:solidFill>
                  <a:srgbClr val="595959"/>
                </a:solidFill>
                <a:latin typeface="Times New Roman"/>
                <a:cs typeface="Times New Roman"/>
              </a:rPr>
              <a:t>from</a:t>
            </a:r>
            <a:r>
              <a:rPr sz="1800" spc="-35" dirty="0">
                <a:solidFill>
                  <a:srgbClr val="595959"/>
                </a:solidFill>
                <a:latin typeface="Times New Roman"/>
                <a:cs typeface="Times New Roman"/>
              </a:rPr>
              <a:t> </a:t>
            </a:r>
            <a:r>
              <a:rPr sz="1800" spc="-10" dirty="0">
                <a:solidFill>
                  <a:srgbClr val="595959"/>
                </a:solidFill>
                <a:latin typeface="Times New Roman"/>
                <a:cs typeface="Times New Roman"/>
              </a:rPr>
              <a:t>Wikipedia,</a:t>
            </a:r>
            <a:r>
              <a:rPr sz="1800" dirty="0">
                <a:solidFill>
                  <a:srgbClr val="595959"/>
                </a:solidFill>
                <a:latin typeface="Times New Roman"/>
                <a:cs typeface="Times New Roman"/>
              </a:rPr>
              <a:t> over 580,000 word </a:t>
            </a:r>
            <a:r>
              <a:rPr sz="1800" spc="-5" dirty="0">
                <a:solidFill>
                  <a:srgbClr val="595959"/>
                </a:solidFill>
                <a:latin typeface="Times New Roman"/>
                <a:cs typeface="Times New Roman"/>
              </a:rPr>
              <a:t>types,</a:t>
            </a:r>
            <a:r>
              <a:rPr sz="1800" dirty="0">
                <a:solidFill>
                  <a:srgbClr val="595959"/>
                </a:solidFill>
                <a:latin typeface="Times New Roman"/>
                <a:cs typeface="Times New Roman"/>
              </a:rPr>
              <a:t> </a:t>
            </a:r>
            <a:r>
              <a:rPr sz="1800" spc="-5" dirty="0">
                <a:solidFill>
                  <a:srgbClr val="595959"/>
                </a:solidFill>
                <a:latin typeface="Times New Roman"/>
                <a:cs typeface="Times New Roman"/>
              </a:rPr>
              <a:t>nearly</a:t>
            </a:r>
            <a:r>
              <a:rPr sz="1800" dirty="0">
                <a:solidFill>
                  <a:srgbClr val="595959"/>
                </a:solidFill>
                <a:latin typeface="Times New Roman"/>
                <a:cs typeface="Times New Roman"/>
              </a:rPr>
              <a:t> </a:t>
            </a:r>
            <a:r>
              <a:rPr sz="1800" spc="-5" dirty="0">
                <a:solidFill>
                  <a:srgbClr val="595959"/>
                </a:solidFill>
                <a:latin typeface="Times New Roman"/>
                <a:cs typeface="Times New Roman"/>
              </a:rPr>
              <a:t>half </a:t>
            </a:r>
            <a:r>
              <a:rPr sz="1800" spc="-434" dirty="0">
                <a:solidFill>
                  <a:srgbClr val="595959"/>
                </a:solidFill>
                <a:latin typeface="Times New Roman"/>
                <a:cs typeface="Times New Roman"/>
              </a:rPr>
              <a:t> </a:t>
            </a:r>
            <a:r>
              <a:rPr sz="1800" dirty="0">
                <a:solidFill>
                  <a:srgbClr val="595959"/>
                </a:solidFill>
                <a:latin typeface="Times New Roman"/>
                <a:cs typeface="Times New Roman"/>
              </a:rPr>
              <a:t>(280,000)</a:t>
            </a:r>
            <a:r>
              <a:rPr sz="1800" spc="-5" dirty="0">
                <a:solidFill>
                  <a:srgbClr val="595959"/>
                </a:solidFill>
                <a:latin typeface="Times New Roman"/>
                <a:cs typeface="Times New Roman"/>
              </a:rPr>
              <a:t> </a:t>
            </a:r>
            <a:r>
              <a:rPr sz="1800" dirty="0">
                <a:solidFill>
                  <a:srgbClr val="595959"/>
                </a:solidFill>
                <a:latin typeface="Times New Roman"/>
                <a:cs typeface="Times New Roman"/>
              </a:rPr>
              <a:t>occur </a:t>
            </a:r>
            <a:r>
              <a:rPr sz="1800" spc="-5" dirty="0">
                <a:solidFill>
                  <a:srgbClr val="595959"/>
                </a:solidFill>
                <a:latin typeface="Times New Roman"/>
                <a:cs typeface="Times New Roman"/>
              </a:rPr>
              <a:t>just </a:t>
            </a:r>
            <a:r>
              <a:rPr sz="1800" dirty="0">
                <a:solidFill>
                  <a:srgbClr val="595959"/>
                </a:solidFill>
                <a:latin typeface="Times New Roman"/>
                <a:cs typeface="Times New Roman"/>
              </a:rPr>
              <a:t>once </a:t>
            </a:r>
            <a:r>
              <a:rPr sz="1800" spc="-5" dirty="0">
                <a:solidFill>
                  <a:srgbClr val="595959"/>
                </a:solidFill>
                <a:latin typeface="Times New Roman"/>
                <a:cs typeface="Times New Roman"/>
              </a:rPr>
              <a:t>in</a:t>
            </a:r>
            <a:r>
              <a:rPr sz="1800"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a:t>
            </a:r>
            <a:r>
              <a:rPr sz="1800" spc="-5" dirty="0">
                <a:solidFill>
                  <a:srgbClr val="595959"/>
                </a:solidFill>
                <a:latin typeface="Times New Roman"/>
                <a:cs typeface="Times New Roman"/>
              </a:rPr>
              <a:t>sample</a:t>
            </a:r>
            <a:r>
              <a:rPr sz="1800" dirty="0">
                <a:solidFill>
                  <a:srgbClr val="595959"/>
                </a:solidFill>
                <a:latin typeface="Times New Roman"/>
                <a:cs typeface="Times New Roman"/>
              </a:rPr>
              <a:t> </a:t>
            </a:r>
            <a:r>
              <a:rPr sz="1800" spc="-5" dirty="0">
                <a:solidFill>
                  <a:srgbClr val="595959"/>
                </a:solidFill>
                <a:latin typeface="Times New Roman"/>
                <a:cs typeface="Times New Roman"/>
              </a:rPr>
              <a:t>(image</a:t>
            </a:r>
            <a:r>
              <a:rPr sz="1800" dirty="0">
                <a:solidFill>
                  <a:srgbClr val="595959"/>
                </a:solidFill>
                <a:latin typeface="Times New Roman"/>
                <a:cs typeface="Times New Roman"/>
              </a:rPr>
              <a:t> and </a:t>
            </a:r>
            <a:r>
              <a:rPr sz="1800" spc="-5" dirty="0">
                <a:solidFill>
                  <a:srgbClr val="595959"/>
                </a:solidFill>
                <a:latin typeface="Times New Roman"/>
                <a:cs typeface="Times New Roman"/>
              </a:rPr>
              <a:t>this data</a:t>
            </a:r>
            <a:r>
              <a:rPr sz="1800" dirty="0">
                <a:solidFill>
                  <a:srgbClr val="595959"/>
                </a:solidFill>
                <a:latin typeface="Times New Roman"/>
                <a:cs typeface="Times New Roman"/>
              </a:rPr>
              <a:t> from </a:t>
            </a:r>
            <a:r>
              <a:rPr sz="1800" spc="5" dirty="0">
                <a:solidFill>
                  <a:srgbClr val="595959"/>
                </a:solidFill>
                <a:latin typeface="Times New Roman"/>
                <a:cs typeface="Times New Roman"/>
              </a:rPr>
              <a:t> </a:t>
            </a:r>
            <a:r>
              <a:rPr sz="1800" spc="-10" dirty="0">
                <a:solidFill>
                  <a:srgbClr val="595959"/>
                </a:solidFill>
                <a:latin typeface="Times New Roman"/>
                <a:cs typeface="Times New Roman"/>
                <a:hlinkClick r:id="rId4"/>
              </a:rPr>
              <a:t>http://wugology.com/zipfs-law/)</a:t>
            </a:r>
            <a:endParaRPr sz="1800">
              <a:latin typeface="Times New Roman"/>
              <a:cs typeface="Times New Roman"/>
            </a:endParaRPr>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6" name="object 6"/>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dirty="0"/>
              <a:t>10</a:t>
            </a:fld>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669544"/>
            <a:ext cx="5018405" cy="1300480"/>
          </a:xfrm>
          <a:prstGeom prst="rect">
            <a:avLst/>
          </a:prstGeom>
        </p:spPr>
        <p:txBody>
          <a:bodyPr vert="horz" wrap="square" lIns="0" tIns="12700" rIns="0" bIns="0" rtlCol="0">
            <a:spAutoFit/>
          </a:bodyPr>
          <a:lstStyle/>
          <a:p>
            <a:pPr marL="12700">
              <a:lnSpc>
                <a:spcPts val="5020"/>
              </a:lnSpc>
              <a:spcBef>
                <a:spcPts val="100"/>
              </a:spcBef>
            </a:pPr>
            <a:r>
              <a:rPr spc="80" dirty="0"/>
              <a:t>Zipf’s</a:t>
            </a:r>
            <a:r>
              <a:rPr spc="180" dirty="0"/>
              <a:t> </a:t>
            </a:r>
            <a:r>
              <a:rPr spc="65" dirty="0"/>
              <a:t>Law</a:t>
            </a:r>
            <a:r>
              <a:rPr spc="180" dirty="0"/>
              <a:t> </a:t>
            </a:r>
            <a:r>
              <a:rPr spc="80" dirty="0"/>
              <a:t>Impact</a:t>
            </a:r>
          </a:p>
          <a:p>
            <a:pPr marL="12700">
              <a:lnSpc>
                <a:spcPts val="5020"/>
              </a:lnSpc>
            </a:pPr>
            <a:r>
              <a:rPr spc="50" dirty="0"/>
              <a:t>on</a:t>
            </a:r>
            <a:r>
              <a:rPr spc="160" dirty="0"/>
              <a:t> </a:t>
            </a:r>
            <a:r>
              <a:rPr spc="85" dirty="0"/>
              <a:t>Language</a:t>
            </a:r>
            <a:r>
              <a:rPr spc="-70" dirty="0"/>
              <a:t> </a:t>
            </a:r>
            <a:r>
              <a:rPr spc="95" dirty="0"/>
              <a:t>Analysis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dirty="0"/>
              <a:t>11</a:t>
            </a:fld>
            <a:endParaRPr dirty="0"/>
          </a:p>
        </p:txBody>
      </p:sp>
      <p:sp>
        <p:nvSpPr>
          <p:cNvPr id="3" name="object 3"/>
          <p:cNvSpPr txBox="1"/>
          <p:nvPr/>
        </p:nvSpPr>
        <p:spPr>
          <a:xfrm>
            <a:off x="892555" y="2306320"/>
            <a:ext cx="6827520" cy="2189480"/>
          </a:xfrm>
          <a:prstGeom prst="rect">
            <a:avLst/>
          </a:prstGeom>
        </p:spPr>
        <p:txBody>
          <a:bodyPr vert="horz" wrap="square" lIns="0" tIns="11430" rIns="0" bIns="0" rtlCol="0">
            <a:spAutoFit/>
          </a:bodyPr>
          <a:lstStyle/>
          <a:p>
            <a:pPr marL="12700" marR="5080" algn="just">
              <a:lnSpc>
                <a:spcPct val="100400"/>
              </a:lnSpc>
              <a:spcBef>
                <a:spcPts val="90"/>
              </a:spcBef>
            </a:pPr>
            <a:r>
              <a:rPr sz="2200" spc="-5" dirty="0">
                <a:solidFill>
                  <a:srgbClr val="CC0000"/>
                </a:solidFill>
                <a:latin typeface="Times New Roman"/>
                <a:cs typeface="Times New Roman"/>
              </a:rPr>
              <a:t>Good news</a:t>
            </a:r>
            <a:r>
              <a:rPr sz="2200" spc="-5" dirty="0">
                <a:solidFill>
                  <a:srgbClr val="595959"/>
                </a:solidFill>
                <a:latin typeface="Times New Roman"/>
                <a:cs typeface="Times New Roman"/>
              </a:rPr>
              <a:t>: Stopwords (commonly occurring words such as </a:t>
            </a:r>
            <a:r>
              <a:rPr sz="2200" dirty="0">
                <a:solidFill>
                  <a:srgbClr val="595959"/>
                </a:solidFill>
                <a:latin typeface="Times New Roman"/>
                <a:cs typeface="Times New Roman"/>
              </a:rPr>
              <a:t> </a:t>
            </a:r>
            <a:r>
              <a:rPr sz="2200" spc="-5" dirty="0">
                <a:solidFill>
                  <a:srgbClr val="595959"/>
                </a:solidFill>
                <a:latin typeface="Times New Roman"/>
                <a:cs typeface="Times New Roman"/>
              </a:rPr>
              <a:t>“the”) will account </a:t>
            </a:r>
            <a:r>
              <a:rPr sz="2200" dirty="0">
                <a:solidFill>
                  <a:srgbClr val="595959"/>
                </a:solidFill>
                <a:latin typeface="Times New Roman"/>
                <a:cs typeface="Times New Roman"/>
              </a:rPr>
              <a:t>for a </a:t>
            </a:r>
            <a:r>
              <a:rPr sz="2200" spc="-10" dirty="0">
                <a:solidFill>
                  <a:srgbClr val="595959"/>
                </a:solidFill>
                <a:latin typeface="Times New Roman"/>
                <a:cs typeface="Times New Roman"/>
              </a:rPr>
              <a:t>large </a:t>
            </a:r>
            <a:r>
              <a:rPr sz="2200" spc="-5" dirty="0">
                <a:solidFill>
                  <a:srgbClr val="595959"/>
                </a:solidFill>
                <a:latin typeface="Times New Roman"/>
                <a:cs typeface="Times New Roman"/>
              </a:rPr>
              <a:t>fraction </a:t>
            </a:r>
            <a:r>
              <a:rPr sz="2200" dirty="0">
                <a:solidFill>
                  <a:srgbClr val="595959"/>
                </a:solidFill>
                <a:latin typeface="Times New Roman"/>
                <a:cs typeface="Times New Roman"/>
              </a:rPr>
              <a:t>of </a:t>
            </a:r>
            <a:r>
              <a:rPr sz="2200" spc="-5" dirty="0">
                <a:solidFill>
                  <a:srgbClr val="595959"/>
                </a:solidFill>
                <a:latin typeface="Times New Roman"/>
                <a:cs typeface="Times New Roman"/>
              </a:rPr>
              <a:t>text, so eliminating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them</a:t>
            </a:r>
            <a:r>
              <a:rPr sz="2200" dirty="0">
                <a:solidFill>
                  <a:srgbClr val="595959"/>
                </a:solidFill>
                <a:latin typeface="Times New Roman"/>
                <a:cs typeface="Times New Roman"/>
              </a:rPr>
              <a:t> </a:t>
            </a:r>
            <a:r>
              <a:rPr sz="2200" spc="-5" dirty="0">
                <a:solidFill>
                  <a:srgbClr val="595959"/>
                </a:solidFill>
                <a:latin typeface="Times New Roman"/>
                <a:cs typeface="Times New Roman"/>
              </a:rPr>
              <a:t>greatly</a:t>
            </a:r>
            <a:r>
              <a:rPr sz="2200" dirty="0">
                <a:solidFill>
                  <a:srgbClr val="595959"/>
                </a:solidFill>
                <a:latin typeface="Times New Roman"/>
                <a:cs typeface="Times New Roman"/>
              </a:rPr>
              <a:t> </a:t>
            </a:r>
            <a:r>
              <a:rPr sz="2200" spc="-5" dirty="0">
                <a:solidFill>
                  <a:srgbClr val="595959"/>
                </a:solidFill>
                <a:latin typeface="Times New Roman"/>
                <a:cs typeface="Times New Roman"/>
              </a:rPr>
              <a:t>reduces</a:t>
            </a:r>
            <a:r>
              <a:rPr sz="2200" spc="-10" dirty="0">
                <a:solidFill>
                  <a:srgbClr val="595959"/>
                </a:solidFill>
                <a:latin typeface="Times New Roman"/>
                <a:cs typeface="Times New Roman"/>
              </a:rPr>
              <a:t> </a:t>
            </a:r>
            <a:r>
              <a:rPr sz="2200" dirty="0">
                <a:solidFill>
                  <a:srgbClr val="595959"/>
                </a:solidFill>
                <a:latin typeface="Times New Roman"/>
                <a:cs typeface="Times New Roman"/>
              </a:rPr>
              <a:t>the</a:t>
            </a:r>
            <a:r>
              <a:rPr sz="2200" spc="-5" dirty="0">
                <a:solidFill>
                  <a:srgbClr val="595959"/>
                </a:solidFill>
                <a:latin typeface="Times New Roman"/>
                <a:cs typeface="Times New Roman"/>
              </a:rPr>
              <a:t> number</a:t>
            </a:r>
            <a:r>
              <a:rPr sz="2200" spc="5" dirty="0">
                <a:solidFill>
                  <a:srgbClr val="595959"/>
                </a:solidFill>
                <a:latin typeface="Times New Roman"/>
                <a:cs typeface="Times New Roman"/>
              </a:rPr>
              <a:t> </a:t>
            </a:r>
            <a:r>
              <a:rPr sz="2200" dirty="0">
                <a:solidFill>
                  <a:srgbClr val="595959"/>
                </a:solidFill>
                <a:latin typeface="Times New Roman"/>
                <a:cs typeface="Times New Roman"/>
              </a:rPr>
              <a:t>of </a:t>
            </a:r>
            <a:r>
              <a:rPr sz="2200" spc="-5" dirty="0">
                <a:solidFill>
                  <a:srgbClr val="595959"/>
                </a:solidFill>
                <a:latin typeface="Times New Roman"/>
                <a:cs typeface="Times New Roman"/>
              </a:rPr>
              <a:t>words</a:t>
            </a:r>
            <a:r>
              <a:rPr sz="2200" spc="-10" dirty="0">
                <a:solidFill>
                  <a:srgbClr val="595959"/>
                </a:solidFill>
                <a:latin typeface="Times New Roman"/>
                <a:cs typeface="Times New Roman"/>
              </a:rPr>
              <a:t> </a:t>
            </a:r>
            <a:r>
              <a:rPr sz="2200" dirty="0">
                <a:solidFill>
                  <a:srgbClr val="595959"/>
                </a:solidFill>
                <a:latin typeface="Times New Roman"/>
                <a:cs typeface="Times New Roman"/>
              </a:rPr>
              <a:t>in a</a:t>
            </a:r>
            <a:r>
              <a:rPr sz="2200" spc="-5" dirty="0">
                <a:solidFill>
                  <a:srgbClr val="595959"/>
                </a:solidFill>
                <a:latin typeface="Times New Roman"/>
                <a:cs typeface="Times New Roman"/>
              </a:rPr>
              <a:t> text.</a:t>
            </a:r>
            <a:endParaRPr sz="2200">
              <a:latin typeface="Times New Roman"/>
              <a:cs typeface="Times New Roman"/>
            </a:endParaRPr>
          </a:p>
          <a:p>
            <a:pPr marL="12700" marR="565785" algn="just">
              <a:lnSpc>
                <a:spcPct val="100400"/>
              </a:lnSpc>
              <a:spcBef>
                <a:spcPts val="1145"/>
              </a:spcBef>
            </a:pPr>
            <a:r>
              <a:rPr sz="2200" spc="-5" dirty="0">
                <a:solidFill>
                  <a:srgbClr val="CC0000"/>
                </a:solidFill>
                <a:latin typeface="Times New Roman"/>
                <a:cs typeface="Times New Roman"/>
              </a:rPr>
              <a:t>Bad news</a:t>
            </a:r>
            <a:r>
              <a:rPr sz="2200" spc="-5" dirty="0">
                <a:solidFill>
                  <a:srgbClr val="595959"/>
                </a:solidFill>
                <a:latin typeface="Times New Roman"/>
                <a:cs typeface="Times New Roman"/>
              </a:rPr>
              <a:t>: </a:t>
            </a:r>
            <a:r>
              <a:rPr sz="2200" dirty="0">
                <a:solidFill>
                  <a:srgbClr val="595959"/>
                </a:solidFill>
                <a:latin typeface="Times New Roman"/>
                <a:cs typeface="Times New Roman"/>
              </a:rPr>
              <a:t>For </a:t>
            </a:r>
            <a:r>
              <a:rPr sz="2200" spc="-5" dirty="0">
                <a:solidFill>
                  <a:srgbClr val="595959"/>
                </a:solidFill>
                <a:latin typeface="Times New Roman"/>
                <a:cs typeface="Times New Roman"/>
              </a:rPr>
              <a:t>most words, gathering </a:t>
            </a:r>
            <a:r>
              <a:rPr sz="2200" spc="-10" dirty="0">
                <a:solidFill>
                  <a:srgbClr val="595959"/>
                </a:solidFill>
                <a:latin typeface="Times New Roman"/>
                <a:cs typeface="Times New Roman"/>
              </a:rPr>
              <a:t>sufficient </a:t>
            </a:r>
            <a:r>
              <a:rPr sz="2200" spc="-5" dirty="0">
                <a:solidFill>
                  <a:srgbClr val="595959"/>
                </a:solidFill>
                <a:latin typeface="Times New Roman"/>
                <a:cs typeface="Times New Roman"/>
              </a:rPr>
              <a:t>data </a:t>
            </a:r>
            <a:r>
              <a:rPr sz="2200" dirty="0">
                <a:solidFill>
                  <a:srgbClr val="595959"/>
                </a:solidFill>
                <a:latin typeface="Times New Roman"/>
                <a:cs typeface="Times New Roman"/>
              </a:rPr>
              <a:t>for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meaningful statistical analysis </a:t>
            </a:r>
            <a:r>
              <a:rPr sz="2200" dirty="0">
                <a:solidFill>
                  <a:srgbClr val="595959"/>
                </a:solidFill>
                <a:latin typeface="Times New Roman"/>
                <a:cs typeface="Times New Roman"/>
              </a:rPr>
              <a:t>is </a:t>
            </a:r>
            <a:r>
              <a:rPr sz="2200" spc="-5" dirty="0">
                <a:solidFill>
                  <a:srgbClr val="595959"/>
                </a:solidFill>
                <a:latin typeface="Times New Roman"/>
                <a:cs typeface="Times New Roman"/>
              </a:rPr>
              <a:t>difficult since they are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extremely rare.</a:t>
            </a:r>
            <a:endParaRPr sz="2200">
              <a:latin typeface="Times New Roman"/>
              <a:cs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71466" y="933842"/>
            <a:ext cx="6640195" cy="574040"/>
          </a:xfrm>
          <a:prstGeom prst="rect">
            <a:avLst/>
          </a:prstGeom>
        </p:spPr>
        <p:txBody>
          <a:bodyPr vert="horz" wrap="square" lIns="0" tIns="12700" rIns="0" bIns="0" rtlCol="0">
            <a:spAutoFit/>
          </a:bodyPr>
          <a:lstStyle/>
          <a:p>
            <a:pPr marL="12700">
              <a:lnSpc>
                <a:spcPct val="100000"/>
              </a:lnSpc>
              <a:spcBef>
                <a:spcPts val="100"/>
              </a:spcBef>
            </a:pPr>
            <a:r>
              <a:rPr lang="en-US" sz="3600" spc="80" dirty="0"/>
              <a:t>Exercise 2.3.2</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12</a:t>
            </a:fld>
            <a:endParaRPr sz="800" dirty="0">
              <a:latin typeface="Times New Roman"/>
              <a:cs typeface="Times New Roman"/>
            </a:endParaRPr>
          </a:p>
        </p:txBody>
      </p:sp>
      <p:sp>
        <p:nvSpPr>
          <p:cNvPr id="3" name="object 3"/>
          <p:cNvSpPr txBox="1"/>
          <p:nvPr/>
        </p:nvSpPr>
        <p:spPr>
          <a:xfrm>
            <a:off x="892554" y="1996440"/>
            <a:ext cx="7108445" cy="3613810"/>
          </a:xfrm>
          <a:prstGeom prst="rect">
            <a:avLst/>
          </a:prstGeom>
        </p:spPr>
        <p:txBody>
          <a:bodyPr vert="horz" wrap="square" lIns="0" tIns="12700" rIns="0" bIns="0" rtlCol="0">
            <a:spAutoFit/>
          </a:bodyPr>
          <a:lstStyle/>
          <a:p>
            <a:pPr algn="l"/>
            <a:r>
              <a:rPr lang="en-US" b="0" i="0" dirty="0">
                <a:solidFill>
                  <a:srgbClr val="282828"/>
                </a:solidFill>
                <a:effectLst/>
                <a:latin typeface="Proxima Nova"/>
              </a:rPr>
              <a:t>The basis of a word cloud is to make a frequency distribution of words in a document, usually removing common words like “the” and “a.” Of course, there is an additional artistic component of a word cloud that makes the sizes to show the most frequent words as larger, and chooses colors and word layouts to make an interesting graphic.</a:t>
            </a:r>
          </a:p>
          <a:p>
            <a:pPr algn="l"/>
            <a:endParaRPr lang="en-US" b="0" i="0" dirty="0">
              <a:solidFill>
                <a:srgbClr val="282828"/>
              </a:solidFill>
              <a:effectLst/>
              <a:latin typeface="Proxima Nova"/>
            </a:endParaRPr>
          </a:p>
          <a:p>
            <a:pPr algn="l"/>
            <a:r>
              <a:rPr lang="en-US" b="0" i="0" dirty="0">
                <a:solidFill>
                  <a:srgbClr val="282828"/>
                </a:solidFill>
                <a:effectLst/>
                <a:latin typeface="Proxima Nova"/>
              </a:rPr>
              <a:t>Search the Internet and observe some of the word clouds that people have made. </a:t>
            </a:r>
            <a:r>
              <a:rPr lang="en-US" b="1" i="1" dirty="0">
                <a:solidFill>
                  <a:srgbClr val="282828"/>
                </a:solidFill>
                <a:effectLst/>
                <a:latin typeface="Proxima Nova"/>
              </a:rPr>
              <a:t>Pick one of the examples and look at the two most frequent (largest) words. Are they similar in size? Or does one word stand out? Looking at the words overall, what do you think is the main topic of the document?</a:t>
            </a:r>
          </a:p>
          <a:p>
            <a:pPr algn="l"/>
            <a:endParaRPr lang="en-US" b="1" i="1" dirty="0">
              <a:solidFill>
                <a:srgbClr val="282828"/>
              </a:solidFill>
              <a:latin typeface="Proxima Nova"/>
            </a:endParaRPr>
          </a:p>
          <a:p>
            <a:pPr algn="l"/>
            <a:r>
              <a:rPr lang="en-US" b="1" i="1" dirty="0">
                <a:solidFill>
                  <a:srgbClr val="FF0000"/>
                </a:solidFill>
                <a:effectLst/>
                <a:latin typeface="Proxima Nova"/>
              </a:rPr>
              <a:t>Be prepared to share your results with the class.</a:t>
            </a:r>
          </a:p>
        </p:txBody>
      </p:sp>
    </p:spTree>
    <p:extLst>
      <p:ext uri="{BB962C8B-B14F-4D97-AF65-F5344CB8AC3E}">
        <p14:creationId xmlns:p14="http://schemas.microsoft.com/office/powerpoint/2010/main" val="25271661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85189" y="4843297"/>
            <a:ext cx="5206365" cy="1666239"/>
          </a:xfrm>
          <a:prstGeom prst="rect">
            <a:avLst/>
          </a:prstGeom>
        </p:spPr>
        <p:txBody>
          <a:bodyPr vert="horz" wrap="square" lIns="0" tIns="27939" rIns="0" bIns="0" rtlCol="0">
            <a:spAutoFit/>
          </a:bodyPr>
          <a:lstStyle/>
          <a:p>
            <a:pPr marL="12700" marR="5080" indent="1511300" algn="just">
              <a:lnSpc>
                <a:spcPts val="4300"/>
              </a:lnSpc>
              <a:spcBef>
                <a:spcPts val="219"/>
              </a:spcBef>
            </a:pPr>
            <a:r>
              <a:rPr sz="3600" spc="160" dirty="0">
                <a:solidFill>
                  <a:srgbClr val="EE5612"/>
                </a:solidFill>
                <a:latin typeface="Times New Roman"/>
                <a:cs typeface="Times New Roman"/>
              </a:rPr>
              <a:t>Corpus </a:t>
            </a:r>
            <a:r>
              <a:rPr sz="3600" spc="195" dirty="0">
                <a:solidFill>
                  <a:srgbClr val="EE5612"/>
                </a:solidFill>
                <a:latin typeface="Times New Roman"/>
                <a:cs typeface="Times New Roman"/>
              </a:rPr>
              <a:t>Statistics: </a:t>
            </a:r>
            <a:r>
              <a:rPr sz="3600" spc="-885" dirty="0">
                <a:solidFill>
                  <a:srgbClr val="EE5612"/>
                </a:solidFill>
                <a:latin typeface="Times New Roman"/>
                <a:cs typeface="Times New Roman"/>
              </a:rPr>
              <a:t> </a:t>
            </a:r>
            <a:r>
              <a:rPr sz="3600" spc="160" dirty="0">
                <a:solidFill>
                  <a:srgbClr val="EE5612"/>
                </a:solidFill>
                <a:latin typeface="Times New Roman"/>
                <a:cs typeface="Times New Roman"/>
              </a:rPr>
              <a:t>Bigram </a:t>
            </a:r>
            <a:r>
              <a:rPr sz="3600" spc="175" dirty="0">
                <a:solidFill>
                  <a:srgbClr val="EE5612"/>
                </a:solidFill>
                <a:latin typeface="Times New Roman"/>
                <a:cs typeface="Times New Roman"/>
              </a:rPr>
              <a:t>Frequencies </a:t>
            </a:r>
            <a:r>
              <a:rPr sz="3600" spc="195" dirty="0">
                <a:solidFill>
                  <a:srgbClr val="EE5612"/>
                </a:solidFill>
                <a:latin typeface="Times New Roman"/>
                <a:cs typeface="Times New Roman"/>
              </a:rPr>
              <a:t>and </a:t>
            </a:r>
            <a:r>
              <a:rPr sz="3600" spc="200" dirty="0">
                <a:solidFill>
                  <a:srgbClr val="EE5612"/>
                </a:solidFill>
                <a:latin typeface="Times New Roman"/>
                <a:cs typeface="Times New Roman"/>
              </a:rPr>
              <a:t> </a:t>
            </a:r>
            <a:r>
              <a:rPr sz="3600" spc="160" dirty="0">
                <a:solidFill>
                  <a:srgbClr val="EE5612"/>
                </a:solidFill>
                <a:latin typeface="Times New Roman"/>
                <a:cs typeface="Times New Roman"/>
              </a:rPr>
              <a:t>Mutual</a:t>
            </a:r>
            <a:r>
              <a:rPr sz="3600" spc="370" dirty="0">
                <a:solidFill>
                  <a:srgbClr val="EE5612"/>
                </a:solidFill>
                <a:latin typeface="Times New Roman"/>
                <a:cs typeface="Times New Roman"/>
              </a:rPr>
              <a:t> </a:t>
            </a:r>
            <a:r>
              <a:rPr sz="3600" spc="180" dirty="0">
                <a:solidFill>
                  <a:srgbClr val="EE5612"/>
                </a:solidFill>
                <a:latin typeface="Times New Roman"/>
                <a:cs typeface="Times New Roman"/>
              </a:rPr>
              <a:t>Information</a:t>
            </a:r>
            <a:r>
              <a:rPr sz="3600" spc="375" dirty="0">
                <a:solidFill>
                  <a:srgbClr val="EE5612"/>
                </a:solidFill>
                <a:latin typeface="Times New Roman"/>
                <a:cs typeface="Times New Roman"/>
              </a:rPr>
              <a:t> </a:t>
            </a:r>
            <a:r>
              <a:rPr sz="3600" spc="145" dirty="0">
                <a:solidFill>
                  <a:srgbClr val="EE5612"/>
                </a:solidFill>
                <a:latin typeface="Times New Roman"/>
                <a:cs typeface="Times New Roman"/>
              </a:rPr>
              <a:t>(MI)</a:t>
            </a:r>
            <a:endParaRPr sz="3600">
              <a:latin typeface="Times New Roman"/>
              <a:cs typeface="Times New Roman"/>
            </a:endParaRPr>
          </a:p>
        </p:txBody>
      </p:sp>
      <p:pic>
        <p:nvPicPr>
          <p:cNvPr id="3" name="object 3"/>
          <p:cNvPicPr/>
          <p:nvPr/>
        </p:nvPicPr>
        <p:blipFill>
          <a:blip r:embed="rId2" cstate="print"/>
          <a:stretch>
            <a:fillRect/>
          </a:stretch>
        </p:blipFill>
        <p:spPr>
          <a:xfrm>
            <a:off x="0" y="0"/>
            <a:ext cx="9144000" cy="4572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1908175" cy="665480"/>
          </a:xfrm>
          <a:prstGeom prst="rect">
            <a:avLst/>
          </a:prstGeom>
        </p:spPr>
        <p:txBody>
          <a:bodyPr vert="horz" wrap="square" lIns="0" tIns="12700" rIns="0" bIns="0" rtlCol="0">
            <a:spAutoFit/>
          </a:bodyPr>
          <a:lstStyle/>
          <a:p>
            <a:pPr marL="12700">
              <a:lnSpc>
                <a:spcPct val="100000"/>
              </a:lnSpc>
              <a:spcBef>
                <a:spcPts val="100"/>
              </a:spcBef>
            </a:pPr>
            <a:r>
              <a:rPr spc="95" dirty="0"/>
              <a:t>B</a:t>
            </a:r>
            <a:r>
              <a:rPr spc="90" dirty="0"/>
              <a:t>i</a:t>
            </a:r>
            <a:r>
              <a:rPr spc="95" dirty="0"/>
              <a:t>g</a:t>
            </a:r>
            <a:r>
              <a:rPr spc="100" dirty="0"/>
              <a:t>r</a:t>
            </a:r>
            <a:r>
              <a:rPr spc="95" dirty="0"/>
              <a:t>am</a:t>
            </a:r>
            <a:r>
              <a:rPr dirty="0"/>
              <a:t>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2</a:t>
            </a:r>
            <a:endParaRPr sz="800">
              <a:latin typeface="Times New Roman"/>
              <a:cs typeface="Times New Roman"/>
            </a:endParaRPr>
          </a:p>
        </p:txBody>
      </p:sp>
      <p:sp>
        <p:nvSpPr>
          <p:cNvPr id="3" name="object 3"/>
          <p:cNvSpPr txBox="1"/>
          <p:nvPr/>
        </p:nvSpPr>
        <p:spPr>
          <a:xfrm>
            <a:off x="854068" y="2062594"/>
            <a:ext cx="7543800" cy="3601720"/>
          </a:xfrm>
          <a:prstGeom prst="rect">
            <a:avLst/>
          </a:prstGeom>
        </p:spPr>
        <p:txBody>
          <a:bodyPr vert="horz" wrap="square" lIns="0" tIns="5080" rIns="0" bIns="0" rtlCol="0">
            <a:spAutoFit/>
          </a:bodyPr>
          <a:lstStyle/>
          <a:p>
            <a:pPr marL="12700" marR="158750">
              <a:lnSpc>
                <a:spcPct val="102299"/>
              </a:lnSpc>
              <a:spcBef>
                <a:spcPts val="40"/>
              </a:spcBef>
            </a:pPr>
            <a:r>
              <a:rPr sz="2200" spc="-5" dirty="0">
                <a:solidFill>
                  <a:srgbClr val="595959"/>
                </a:solidFill>
                <a:latin typeface="Times New Roman"/>
                <a:cs typeface="Times New Roman"/>
              </a:rPr>
              <a:t>Examples </a:t>
            </a:r>
            <a:r>
              <a:rPr sz="2200" dirty="0">
                <a:solidFill>
                  <a:srgbClr val="595959"/>
                </a:solidFill>
                <a:latin typeface="Times New Roman"/>
                <a:cs typeface="Times New Roman"/>
              </a:rPr>
              <a:t>of</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bigrams are</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any</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two</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words that</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occur</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together</a:t>
            </a:r>
            <a:r>
              <a:rPr sz="2200" spc="5" dirty="0">
                <a:solidFill>
                  <a:srgbClr val="595959"/>
                </a:solidFill>
                <a:latin typeface="Times New Roman"/>
                <a:cs typeface="Times New Roman"/>
              </a:rPr>
              <a:t> </a:t>
            </a:r>
            <a:r>
              <a:rPr sz="2200" dirty="0">
                <a:solidFill>
                  <a:srgbClr val="595959"/>
                </a:solidFill>
                <a:latin typeface="Times New Roman"/>
                <a:cs typeface="Times New Roman"/>
              </a:rPr>
              <a:t>in</a:t>
            </a:r>
            <a:r>
              <a:rPr sz="2200" spc="5" dirty="0">
                <a:solidFill>
                  <a:srgbClr val="595959"/>
                </a:solidFill>
                <a:latin typeface="Times New Roman"/>
                <a:cs typeface="Times New Roman"/>
              </a:rPr>
              <a:t> </a:t>
            </a:r>
            <a:r>
              <a:rPr sz="2200" dirty="0">
                <a:solidFill>
                  <a:srgbClr val="595959"/>
                </a:solidFill>
                <a:latin typeface="Times New Roman"/>
                <a:cs typeface="Times New Roman"/>
              </a:rPr>
              <a:t>the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text.</a:t>
            </a:r>
            <a:endParaRPr sz="2200">
              <a:latin typeface="Times New Roman"/>
              <a:cs typeface="Times New Roman"/>
            </a:endParaRPr>
          </a:p>
          <a:p>
            <a:pPr marL="49530">
              <a:lnSpc>
                <a:spcPct val="100000"/>
              </a:lnSpc>
              <a:spcBef>
                <a:spcPts val="560"/>
              </a:spcBef>
            </a:pPr>
            <a:r>
              <a:rPr sz="1800" spc="-10" dirty="0">
                <a:solidFill>
                  <a:srgbClr val="002060"/>
                </a:solidFill>
                <a:latin typeface="Impact"/>
                <a:cs typeface="Impact"/>
              </a:rPr>
              <a:t>­</a:t>
            </a:r>
            <a:r>
              <a:rPr sz="1800" spc="235" dirty="0">
                <a:solidFill>
                  <a:srgbClr val="002060"/>
                </a:solidFill>
                <a:latin typeface="Impact"/>
                <a:cs typeface="Impact"/>
              </a:rPr>
              <a:t> </a:t>
            </a:r>
            <a:r>
              <a:rPr sz="1800" dirty="0">
                <a:solidFill>
                  <a:srgbClr val="595959"/>
                </a:solidFill>
                <a:latin typeface="Times New Roman"/>
                <a:cs typeface="Times New Roman"/>
              </a:rPr>
              <a:t>In</a:t>
            </a:r>
            <a:r>
              <a:rPr sz="1800" spc="-5" dirty="0">
                <a:solidFill>
                  <a:srgbClr val="595959"/>
                </a:solidFill>
                <a:latin typeface="Times New Roman"/>
                <a:cs typeface="Times New Roman"/>
              </a:rPr>
              <a:t> “two </a:t>
            </a:r>
            <a:r>
              <a:rPr sz="1800" dirty="0">
                <a:solidFill>
                  <a:srgbClr val="595959"/>
                </a:solidFill>
                <a:latin typeface="Times New Roman"/>
                <a:cs typeface="Times New Roman"/>
              </a:rPr>
              <a:t>great</a:t>
            </a:r>
            <a:r>
              <a:rPr sz="1800" spc="-10" dirty="0">
                <a:solidFill>
                  <a:srgbClr val="595959"/>
                </a:solidFill>
                <a:latin typeface="Times New Roman"/>
                <a:cs typeface="Times New Roman"/>
              </a:rPr>
              <a:t> </a:t>
            </a:r>
            <a:r>
              <a:rPr sz="1800" dirty="0">
                <a:solidFill>
                  <a:srgbClr val="595959"/>
                </a:solidFill>
                <a:latin typeface="Times New Roman"/>
                <a:cs typeface="Times New Roman"/>
              </a:rPr>
              <a:t>and</a:t>
            </a:r>
            <a:r>
              <a:rPr sz="1800" spc="-5" dirty="0">
                <a:solidFill>
                  <a:srgbClr val="595959"/>
                </a:solidFill>
                <a:latin typeface="Times New Roman"/>
                <a:cs typeface="Times New Roman"/>
              </a:rPr>
              <a:t> </a:t>
            </a:r>
            <a:r>
              <a:rPr sz="1800" dirty="0">
                <a:solidFill>
                  <a:srgbClr val="595959"/>
                </a:solidFill>
                <a:latin typeface="Times New Roman"/>
                <a:cs typeface="Times New Roman"/>
              </a:rPr>
              <a:t>powerful</a:t>
            </a:r>
            <a:r>
              <a:rPr sz="1800" spc="-10" dirty="0">
                <a:solidFill>
                  <a:srgbClr val="595959"/>
                </a:solidFill>
                <a:latin typeface="Times New Roman"/>
                <a:cs typeface="Times New Roman"/>
              </a:rPr>
              <a:t> </a:t>
            </a:r>
            <a:r>
              <a:rPr sz="1800" dirty="0">
                <a:solidFill>
                  <a:srgbClr val="595959"/>
                </a:solidFill>
                <a:latin typeface="Times New Roman"/>
                <a:cs typeface="Times New Roman"/>
              </a:rPr>
              <a:t>groups</a:t>
            </a:r>
            <a:r>
              <a:rPr sz="1800" spc="-5" dirty="0">
                <a:solidFill>
                  <a:srgbClr val="595959"/>
                </a:solidFill>
                <a:latin typeface="Times New Roman"/>
                <a:cs typeface="Times New Roman"/>
              </a:rPr>
              <a:t> </a:t>
            </a:r>
            <a:r>
              <a:rPr sz="1800" dirty="0">
                <a:solidFill>
                  <a:srgbClr val="595959"/>
                </a:solidFill>
                <a:latin typeface="Times New Roman"/>
                <a:cs typeface="Times New Roman"/>
              </a:rPr>
              <a:t>of</a:t>
            </a:r>
            <a:r>
              <a:rPr sz="1800" spc="-5" dirty="0">
                <a:solidFill>
                  <a:srgbClr val="595959"/>
                </a:solidFill>
                <a:latin typeface="Times New Roman"/>
                <a:cs typeface="Times New Roman"/>
              </a:rPr>
              <a:t> nations,”</a:t>
            </a:r>
            <a:endParaRPr sz="1800">
              <a:latin typeface="Times New Roman"/>
              <a:cs typeface="Times New Roman"/>
            </a:endParaRPr>
          </a:p>
          <a:p>
            <a:pPr marL="49530">
              <a:lnSpc>
                <a:spcPct val="100000"/>
              </a:lnSpc>
              <a:spcBef>
                <a:spcPts val="640"/>
              </a:spcBef>
              <a:tabLst>
                <a:tab pos="1938655" algn="l"/>
              </a:tabLst>
            </a:pPr>
            <a:r>
              <a:rPr sz="1800" spc="-10" dirty="0">
                <a:solidFill>
                  <a:srgbClr val="002060"/>
                </a:solidFill>
                <a:latin typeface="Impact"/>
                <a:cs typeface="Impact"/>
              </a:rPr>
              <a:t>­</a:t>
            </a:r>
            <a:r>
              <a:rPr sz="1800" spc="250" dirty="0">
                <a:solidFill>
                  <a:srgbClr val="002060"/>
                </a:solidFill>
                <a:latin typeface="Impact"/>
                <a:cs typeface="Impact"/>
              </a:rPr>
              <a:t> </a:t>
            </a:r>
            <a:r>
              <a:rPr sz="1800" spc="-5" dirty="0">
                <a:solidFill>
                  <a:srgbClr val="595959"/>
                </a:solidFill>
                <a:latin typeface="Times New Roman"/>
                <a:cs typeface="Times New Roman"/>
              </a:rPr>
              <a:t>the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bigrams</a:t>
            </a:r>
            <a:r>
              <a:rPr sz="1800" dirty="0">
                <a:solidFill>
                  <a:srgbClr val="595959"/>
                </a:solidFill>
                <a:latin typeface="Times New Roman"/>
                <a:cs typeface="Times New Roman"/>
              </a:rPr>
              <a:t> are	</a:t>
            </a:r>
            <a:r>
              <a:rPr sz="1800" spc="-5" dirty="0">
                <a:solidFill>
                  <a:srgbClr val="595959"/>
                </a:solidFill>
                <a:latin typeface="Times New Roman"/>
                <a:cs typeface="Times New Roman"/>
              </a:rPr>
              <a:t>“two</a:t>
            </a:r>
            <a:r>
              <a:rPr sz="1800" dirty="0">
                <a:solidFill>
                  <a:srgbClr val="595959"/>
                </a:solidFill>
                <a:latin typeface="Times New Roman"/>
                <a:cs typeface="Times New Roman"/>
              </a:rPr>
              <a:t> </a:t>
            </a:r>
            <a:r>
              <a:rPr sz="1800" spc="-5" dirty="0">
                <a:solidFill>
                  <a:srgbClr val="595959"/>
                </a:solidFill>
                <a:latin typeface="Times New Roman"/>
                <a:cs typeface="Times New Roman"/>
              </a:rPr>
              <a:t>great,”</a:t>
            </a:r>
            <a:r>
              <a:rPr sz="1800" dirty="0">
                <a:solidFill>
                  <a:srgbClr val="595959"/>
                </a:solidFill>
                <a:latin typeface="Times New Roman"/>
                <a:cs typeface="Times New Roman"/>
              </a:rPr>
              <a:t> “great</a:t>
            </a:r>
            <a:r>
              <a:rPr sz="1800" spc="-5" dirty="0">
                <a:solidFill>
                  <a:srgbClr val="595959"/>
                </a:solidFill>
                <a:latin typeface="Times New Roman"/>
                <a:cs typeface="Times New Roman"/>
              </a:rPr>
              <a:t> </a:t>
            </a:r>
            <a:r>
              <a:rPr sz="1800" dirty="0">
                <a:solidFill>
                  <a:srgbClr val="595959"/>
                </a:solidFill>
                <a:latin typeface="Times New Roman"/>
                <a:cs typeface="Times New Roman"/>
              </a:rPr>
              <a:t>and,” “and </a:t>
            </a:r>
            <a:r>
              <a:rPr sz="1800" spc="-5" dirty="0">
                <a:solidFill>
                  <a:srgbClr val="595959"/>
                </a:solidFill>
                <a:latin typeface="Times New Roman"/>
                <a:cs typeface="Times New Roman"/>
              </a:rPr>
              <a:t>powerful,”</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etc.</a:t>
            </a:r>
            <a:endParaRPr sz="1800">
              <a:latin typeface="Times New Roman"/>
              <a:cs typeface="Times New Roman"/>
            </a:endParaRPr>
          </a:p>
          <a:p>
            <a:pPr marL="12700" marR="5080">
              <a:lnSpc>
                <a:spcPct val="100400"/>
              </a:lnSpc>
              <a:spcBef>
                <a:spcPts val="525"/>
              </a:spcBef>
            </a:pPr>
            <a:r>
              <a:rPr sz="2200" b="1" spc="-5" dirty="0">
                <a:solidFill>
                  <a:srgbClr val="595959"/>
                </a:solidFill>
                <a:latin typeface="Times New Roman"/>
                <a:cs typeface="Times New Roman"/>
              </a:rPr>
              <a:t>The </a:t>
            </a:r>
            <a:r>
              <a:rPr sz="2200" b="1" i="1" spc="-5" dirty="0">
                <a:solidFill>
                  <a:srgbClr val="595959"/>
                </a:solidFill>
                <a:latin typeface="Times New Roman"/>
                <a:cs typeface="Times New Roman"/>
              </a:rPr>
              <a:t>frequency </a:t>
            </a:r>
            <a:r>
              <a:rPr sz="2200" b="1" dirty="0">
                <a:solidFill>
                  <a:srgbClr val="595959"/>
                </a:solidFill>
                <a:latin typeface="Times New Roman"/>
                <a:cs typeface="Times New Roman"/>
              </a:rPr>
              <a:t>of an </a:t>
            </a:r>
            <a:r>
              <a:rPr sz="2200" b="1" i="1" spc="-5" dirty="0">
                <a:solidFill>
                  <a:srgbClr val="595959"/>
                </a:solidFill>
                <a:latin typeface="Times New Roman"/>
                <a:cs typeface="Times New Roman"/>
              </a:rPr>
              <a:t>N</a:t>
            </a:r>
            <a:r>
              <a:rPr sz="2200" b="1" spc="-5" dirty="0">
                <a:solidFill>
                  <a:srgbClr val="595959"/>
                </a:solidFill>
                <a:latin typeface="Times New Roman"/>
                <a:cs typeface="Times New Roman"/>
              </a:rPr>
              <a:t>-gram </a:t>
            </a:r>
            <a:r>
              <a:rPr sz="2200" dirty="0">
                <a:solidFill>
                  <a:srgbClr val="595959"/>
                </a:solidFill>
                <a:latin typeface="Times New Roman"/>
                <a:cs typeface="Times New Roman"/>
              </a:rPr>
              <a:t>is the </a:t>
            </a:r>
            <a:r>
              <a:rPr sz="2200" spc="-5" dirty="0">
                <a:solidFill>
                  <a:srgbClr val="595959"/>
                </a:solidFill>
                <a:latin typeface="Times New Roman"/>
                <a:cs typeface="Times New Roman"/>
              </a:rPr>
              <a:t>percentage </a:t>
            </a:r>
            <a:r>
              <a:rPr sz="2200" dirty="0">
                <a:solidFill>
                  <a:srgbClr val="595959"/>
                </a:solidFill>
                <a:latin typeface="Times New Roman"/>
                <a:cs typeface="Times New Roman"/>
              </a:rPr>
              <a:t>of </a:t>
            </a:r>
            <a:r>
              <a:rPr sz="2200" spc="-5" dirty="0">
                <a:solidFill>
                  <a:srgbClr val="595959"/>
                </a:solidFill>
                <a:latin typeface="Times New Roman"/>
                <a:cs typeface="Times New Roman"/>
              </a:rPr>
              <a:t>times </a:t>
            </a:r>
            <a:r>
              <a:rPr sz="2200" dirty="0">
                <a:solidFill>
                  <a:srgbClr val="595959"/>
                </a:solidFill>
                <a:latin typeface="Times New Roman"/>
                <a:cs typeface="Times New Roman"/>
              </a:rPr>
              <a:t>the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 </a:t>
            </a:r>
            <a:r>
              <a:rPr sz="2200" dirty="0">
                <a:solidFill>
                  <a:srgbClr val="595959"/>
                </a:solidFill>
                <a:latin typeface="Times New Roman"/>
                <a:cs typeface="Times New Roman"/>
              </a:rPr>
              <a:t> </a:t>
            </a:r>
            <a:r>
              <a:rPr sz="2200" spc="-5" dirty="0">
                <a:solidFill>
                  <a:srgbClr val="595959"/>
                </a:solidFill>
                <a:latin typeface="Times New Roman"/>
                <a:cs typeface="Times New Roman"/>
              </a:rPr>
              <a:t>gram</a:t>
            </a:r>
            <a:r>
              <a:rPr sz="2200" dirty="0">
                <a:solidFill>
                  <a:srgbClr val="595959"/>
                </a:solidFill>
                <a:latin typeface="Times New Roman"/>
                <a:cs typeface="Times New Roman"/>
              </a:rPr>
              <a:t> </a:t>
            </a:r>
            <a:r>
              <a:rPr sz="2200" spc="-5" dirty="0">
                <a:solidFill>
                  <a:srgbClr val="595959"/>
                </a:solidFill>
                <a:latin typeface="Times New Roman"/>
                <a:cs typeface="Times New Roman"/>
              </a:rPr>
              <a:t>occurs </a:t>
            </a:r>
            <a:r>
              <a:rPr sz="2200" dirty="0">
                <a:solidFill>
                  <a:srgbClr val="595959"/>
                </a:solidFill>
                <a:latin typeface="Times New Roman"/>
                <a:cs typeface="Times New Roman"/>
              </a:rPr>
              <a:t>in </a:t>
            </a:r>
            <a:r>
              <a:rPr sz="2200" spc="-5" dirty="0">
                <a:solidFill>
                  <a:srgbClr val="595959"/>
                </a:solidFill>
                <a:latin typeface="Times New Roman"/>
                <a:cs typeface="Times New Roman"/>
              </a:rPr>
              <a:t>all</a:t>
            </a:r>
            <a:r>
              <a:rPr sz="2200" spc="5" dirty="0">
                <a:solidFill>
                  <a:srgbClr val="595959"/>
                </a:solidFill>
                <a:latin typeface="Times New Roman"/>
                <a:cs typeface="Times New Roman"/>
              </a:rPr>
              <a:t> </a:t>
            </a:r>
            <a:r>
              <a:rPr sz="2200" dirty="0">
                <a:solidFill>
                  <a:srgbClr val="595959"/>
                </a:solidFill>
                <a:latin typeface="Times New Roman"/>
                <a:cs typeface="Times New Roman"/>
              </a:rPr>
              <a:t>the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-grams</a:t>
            </a:r>
            <a:r>
              <a:rPr sz="2200" spc="-10" dirty="0">
                <a:solidFill>
                  <a:srgbClr val="595959"/>
                </a:solidFill>
                <a:latin typeface="Times New Roman"/>
                <a:cs typeface="Times New Roman"/>
              </a:rPr>
              <a:t> </a:t>
            </a:r>
            <a:r>
              <a:rPr sz="2200" dirty="0">
                <a:solidFill>
                  <a:srgbClr val="595959"/>
                </a:solidFill>
                <a:latin typeface="Times New Roman"/>
                <a:cs typeface="Times New Roman"/>
              </a:rPr>
              <a:t>of</a:t>
            </a:r>
            <a:r>
              <a:rPr sz="2200" spc="5" dirty="0">
                <a:solidFill>
                  <a:srgbClr val="595959"/>
                </a:solidFill>
                <a:latin typeface="Times New Roman"/>
                <a:cs typeface="Times New Roman"/>
              </a:rPr>
              <a:t> </a:t>
            </a:r>
            <a:r>
              <a:rPr sz="2200" dirty="0">
                <a:solidFill>
                  <a:srgbClr val="595959"/>
                </a:solidFill>
                <a:latin typeface="Times New Roman"/>
                <a:cs typeface="Times New Roman"/>
              </a:rPr>
              <a:t>the</a:t>
            </a:r>
            <a:r>
              <a:rPr sz="2200" spc="-5" dirty="0">
                <a:solidFill>
                  <a:srgbClr val="595959"/>
                </a:solidFill>
                <a:latin typeface="Times New Roman"/>
                <a:cs typeface="Times New Roman"/>
              </a:rPr>
              <a:t> corpus and</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could</a:t>
            </a:r>
            <a:r>
              <a:rPr sz="2200" dirty="0">
                <a:solidFill>
                  <a:srgbClr val="595959"/>
                </a:solidFill>
                <a:latin typeface="Times New Roman"/>
                <a:cs typeface="Times New Roman"/>
              </a:rPr>
              <a:t> be </a:t>
            </a:r>
            <a:r>
              <a:rPr sz="2200" spc="-5" dirty="0">
                <a:solidFill>
                  <a:srgbClr val="595959"/>
                </a:solidFill>
                <a:latin typeface="Times New Roman"/>
                <a:cs typeface="Times New Roman"/>
              </a:rPr>
              <a:t>useful</a:t>
            </a:r>
            <a:r>
              <a:rPr sz="2200" dirty="0">
                <a:solidFill>
                  <a:srgbClr val="595959"/>
                </a:solidFill>
                <a:latin typeface="Times New Roman"/>
                <a:cs typeface="Times New Roman"/>
              </a:rPr>
              <a:t> in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corpus</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statistics.</a:t>
            </a:r>
            <a:endParaRPr sz="2200">
              <a:latin typeface="Times New Roman"/>
              <a:cs typeface="Times New Roman"/>
            </a:endParaRPr>
          </a:p>
          <a:p>
            <a:pPr marL="49530">
              <a:lnSpc>
                <a:spcPct val="100000"/>
              </a:lnSpc>
              <a:spcBef>
                <a:spcPts val="660"/>
              </a:spcBef>
            </a:pPr>
            <a:r>
              <a:rPr sz="2000" spc="-15" dirty="0">
                <a:solidFill>
                  <a:srgbClr val="002060"/>
                </a:solidFill>
                <a:latin typeface="Impact"/>
                <a:cs typeface="Impact"/>
              </a:rPr>
              <a:t>­</a:t>
            </a:r>
            <a:r>
              <a:rPr sz="2000" spc="130" dirty="0">
                <a:solidFill>
                  <a:srgbClr val="002060"/>
                </a:solidFill>
                <a:latin typeface="Impact"/>
                <a:cs typeface="Impact"/>
              </a:rPr>
              <a:t> </a:t>
            </a:r>
            <a:r>
              <a:rPr sz="2000" dirty="0">
                <a:solidFill>
                  <a:srgbClr val="595959"/>
                </a:solidFill>
                <a:latin typeface="Times New Roman"/>
                <a:cs typeface="Times New Roman"/>
              </a:rPr>
              <a:t>For</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bigram</a:t>
            </a:r>
            <a:r>
              <a:rPr sz="2000" spc="-20" dirty="0">
                <a:solidFill>
                  <a:srgbClr val="595959"/>
                </a:solidFill>
                <a:latin typeface="Times New Roman"/>
                <a:cs typeface="Times New Roman"/>
              </a:rPr>
              <a:t> </a:t>
            </a:r>
            <a:r>
              <a:rPr sz="2000" i="1" spc="-5" dirty="0">
                <a:solidFill>
                  <a:srgbClr val="595959"/>
                </a:solidFill>
                <a:latin typeface="Times New Roman"/>
                <a:cs typeface="Times New Roman"/>
              </a:rPr>
              <a:t>xy</a:t>
            </a:r>
            <a:r>
              <a:rPr sz="2000" spc="-5" dirty="0">
                <a:solidFill>
                  <a:srgbClr val="595959"/>
                </a:solidFill>
                <a:latin typeface="Times New Roman"/>
                <a:cs typeface="Times New Roman"/>
              </a:rPr>
              <a:t>:</a:t>
            </a:r>
            <a:endParaRPr sz="2000">
              <a:latin typeface="Times New Roman"/>
              <a:cs typeface="Times New Roman"/>
            </a:endParaRPr>
          </a:p>
          <a:p>
            <a:pPr marL="232410">
              <a:lnSpc>
                <a:spcPct val="100000"/>
              </a:lnSpc>
              <a:spcBef>
                <a:spcPts val="600"/>
              </a:spcBef>
            </a:pPr>
            <a:r>
              <a:rPr sz="2000" spc="-15" dirty="0">
                <a:solidFill>
                  <a:srgbClr val="002060"/>
                </a:solidFill>
                <a:latin typeface="Impact"/>
                <a:cs typeface="Impact"/>
              </a:rPr>
              <a:t>­</a:t>
            </a:r>
            <a:r>
              <a:rPr sz="2000" spc="140" dirty="0">
                <a:solidFill>
                  <a:srgbClr val="002060"/>
                </a:solidFill>
                <a:latin typeface="Impact"/>
                <a:cs typeface="Impact"/>
              </a:rPr>
              <a:t> </a:t>
            </a:r>
            <a:r>
              <a:rPr sz="2000" dirty="0">
                <a:solidFill>
                  <a:srgbClr val="595959"/>
                </a:solidFill>
                <a:latin typeface="Times New Roman"/>
                <a:cs typeface="Times New Roman"/>
              </a:rPr>
              <a:t>Count</a:t>
            </a:r>
            <a:r>
              <a:rPr sz="2000" spc="-15" dirty="0">
                <a:solidFill>
                  <a:srgbClr val="595959"/>
                </a:solidFill>
                <a:latin typeface="Times New Roman"/>
                <a:cs typeface="Times New Roman"/>
              </a:rPr>
              <a:t> </a:t>
            </a:r>
            <a:r>
              <a:rPr sz="2000" dirty="0">
                <a:solidFill>
                  <a:srgbClr val="595959"/>
                </a:solidFill>
                <a:latin typeface="Times New Roman"/>
                <a:cs typeface="Times New Roman"/>
              </a:rPr>
              <a:t>of</a:t>
            </a:r>
            <a:r>
              <a:rPr sz="2000" spc="-5" dirty="0">
                <a:solidFill>
                  <a:srgbClr val="595959"/>
                </a:solidFill>
                <a:latin typeface="Times New Roman"/>
                <a:cs typeface="Times New Roman"/>
              </a:rPr>
              <a:t> bigram</a:t>
            </a:r>
            <a:r>
              <a:rPr sz="2000" spc="-10" dirty="0">
                <a:solidFill>
                  <a:srgbClr val="595959"/>
                </a:solidFill>
                <a:latin typeface="Times New Roman"/>
                <a:cs typeface="Times New Roman"/>
              </a:rPr>
              <a:t> </a:t>
            </a:r>
            <a:r>
              <a:rPr sz="2000" i="1" spc="-5" dirty="0">
                <a:solidFill>
                  <a:srgbClr val="595959"/>
                </a:solidFill>
                <a:latin typeface="Times New Roman"/>
                <a:cs typeface="Times New Roman"/>
              </a:rPr>
              <a:t>xy</a:t>
            </a:r>
            <a:r>
              <a:rPr sz="2000" spc="-5" dirty="0">
                <a:solidFill>
                  <a:srgbClr val="595959"/>
                </a:solidFill>
                <a:latin typeface="Times New Roman"/>
                <a:cs typeface="Times New Roman"/>
              </a:rPr>
              <a:t>/count</a:t>
            </a:r>
            <a:r>
              <a:rPr sz="2000" spc="-10" dirty="0">
                <a:solidFill>
                  <a:srgbClr val="595959"/>
                </a:solidFill>
                <a:latin typeface="Times New Roman"/>
                <a:cs typeface="Times New Roman"/>
              </a:rPr>
              <a:t> </a:t>
            </a:r>
            <a:r>
              <a:rPr sz="2000" dirty="0">
                <a:solidFill>
                  <a:srgbClr val="595959"/>
                </a:solidFill>
                <a:latin typeface="Times New Roman"/>
                <a:cs typeface="Times New Roman"/>
              </a:rPr>
              <a:t>of</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all</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bigrams in the corpus</a:t>
            </a:r>
            <a:endParaRPr sz="2000">
              <a:latin typeface="Times New Roman"/>
              <a:cs typeface="Times New Roman"/>
            </a:endParaRPr>
          </a:p>
          <a:p>
            <a:pPr marL="49530">
              <a:lnSpc>
                <a:spcPct val="100000"/>
              </a:lnSpc>
              <a:spcBef>
                <a:spcPts val="600"/>
              </a:spcBef>
            </a:pPr>
            <a:r>
              <a:rPr sz="1800" spc="-10" dirty="0">
                <a:solidFill>
                  <a:srgbClr val="002060"/>
                </a:solidFill>
                <a:latin typeface="Impact"/>
                <a:cs typeface="Impact"/>
              </a:rPr>
              <a:t>­</a:t>
            </a:r>
            <a:r>
              <a:rPr sz="1800" spc="240" dirty="0">
                <a:solidFill>
                  <a:srgbClr val="002060"/>
                </a:solidFill>
                <a:latin typeface="Impact"/>
                <a:cs typeface="Impact"/>
              </a:rPr>
              <a:t> </a:t>
            </a:r>
            <a:r>
              <a:rPr sz="1800" spc="-5" dirty="0">
                <a:solidFill>
                  <a:srgbClr val="595959"/>
                </a:solidFill>
                <a:latin typeface="Times New Roman"/>
                <a:cs typeface="Times New Roman"/>
              </a:rPr>
              <a:t>Examples </a:t>
            </a:r>
            <a:r>
              <a:rPr sz="1800" dirty="0">
                <a:solidFill>
                  <a:srgbClr val="595959"/>
                </a:solidFill>
                <a:latin typeface="Times New Roman"/>
                <a:cs typeface="Times New Roman"/>
              </a:rPr>
              <a:t>are </a:t>
            </a:r>
            <a:r>
              <a:rPr sz="1800" spc="-5" dirty="0">
                <a:solidFill>
                  <a:srgbClr val="595959"/>
                </a:solidFill>
                <a:latin typeface="Times New Roman"/>
                <a:cs typeface="Times New Roman"/>
              </a:rPr>
              <a:t>in</a:t>
            </a:r>
            <a:r>
              <a:rPr sz="1800"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a:t>
            </a:r>
            <a:r>
              <a:rPr sz="1800" spc="-5" dirty="0">
                <a:solidFill>
                  <a:srgbClr val="595959"/>
                </a:solidFill>
                <a:latin typeface="Times New Roman"/>
                <a:cs typeface="Times New Roman"/>
              </a:rPr>
              <a:t>Google </a:t>
            </a:r>
            <a:r>
              <a:rPr sz="1800" i="1" spc="-5" dirty="0">
                <a:solidFill>
                  <a:srgbClr val="595959"/>
                </a:solidFill>
                <a:latin typeface="Times New Roman"/>
                <a:cs typeface="Times New Roman"/>
              </a:rPr>
              <a:t>N</a:t>
            </a:r>
            <a:r>
              <a:rPr sz="1800" spc="-5" dirty="0">
                <a:solidFill>
                  <a:srgbClr val="595959"/>
                </a:solidFill>
                <a:latin typeface="Times New Roman"/>
                <a:cs typeface="Times New Roman"/>
              </a:rPr>
              <a:t>-gram </a:t>
            </a:r>
            <a:r>
              <a:rPr sz="1800" dirty="0">
                <a:solidFill>
                  <a:srgbClr val="595959"/>
                </a:solidFill>
                <a:latin typeface="Times New Roman"/>
                <a:cs typeface="Times New Roman"/>
              </a:rPr>
              <a:t>corpus</a:t>
            </a:r>
            <a:endParaRPr sz="1800">
              <a:latin typeface="Times New Roman"/>
              <a:cs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521960" cy="665480"/>
          </a:xfrm>
          <a:prstGeom prst="rect">
            <a:avLst/>
          </a:prstGeom>
        </p:spPr>
        <p:txBody>
          <a:bodyPr vert="horz" wrap="square" lIns="0" tIns="12700" rIns="0" bIns="0" rtlCol="0">
            <a:spAutoFit/>
          </a:bodyPr>
          <a:lstStyle/>
          <a:p>
            <a:pPr marL="12700">
              <a:lnSpc>
                <a:spcPct val="100000"/>
              </a:lnSpc>
              <a:spcBef>
                <a:spcPts val="100"/>
              </a:spcBef>
            </a:pPr>
            <a:r>
              <a:rPr spc="80" dirty="0"/>
              <a:t>Google</a:t>
            </a:r>
            <a:r>
              <a:rPr spc="160" dirty="0"/>
              <a:t> </a:t>
            </a:r>
            <a:r>
              <a:rPr i="1" spc="80" dirty="0">
                <a:latin typeface="Times New Roman"/>
                <a:cs typeface="Times New Roman"/>
              </a:rPr>
              <a:t>N</a:t>
            </a:r>
            <a:r>
              <a:rPr spc="80" dirty="0"/>
              <a:t>-Gram</a:t>
            </a:r>
            <a:r>
              <a:rPr spc="165" dirty="0"/>
              <a:t> </a:t>
            </a:r>
            <a:r>
              <a:rPr spc="80" dirty="0"/>
              <a:t>Release</a:t>
            </a:r>
          </a:p>
        </p:txBody>
      </p:sp>
      <p:pic>
        <p:nvPicPr>
          <p:cNvPr id="3" name="object 3"/>
          <p:cNvPicPr/>
          <p:nvPr/>
        </p:nvPicPr>
        <p:blipFill>
          <a:blip r:embed="rId2" cstate="print"/>
          <a:stretch>
            <a:fillRect/>
          </a:stretch>
        </p:blipFill>
        <p:spPr>
          <a:xfrm>
            <a:off x="965915" y="2300759"/>
            <a:ext cx="7040450" cy="2385540"/>
          </a:xfrm>
          <a:prstGeom prst="rect">
            <a:avLst/>
          </a:prstGeom>
        </p:spPr>
      </p:pic>
      <p:pic>
        <p:nvPicPr>
          <p:cNvPr id="4" name="object 4"/>
          <p:cNvPicPr/>
          <p:nvPr/>
        </p:nvPicPr>
        <p:blipFill>
          <a:blip r:embed="rId3" cstate="print"/>
          <a:stretch>
            <a:fillRect/>
          </a:stretch>
        </p:blipFill>
        <p:spPr>
          <a:xfrm>
            <a:off x="1040214" y="4826000"/>
            <a:ext cx="6973704" cy="1169458"/>
          </a:xfrm>
          <a:prstGeom prst="rect">
            <a:avLst/>
          </a:prstGeom>
        </p:spPr>
      </p:pic>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6" name="object 6"/>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3</a:t>
            </a:r>
            <a:endParaRPr sz="800">
              <a:latin typeface="Times New Roman"/>
              <a:cs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3211830" cy="665480"/>
          </a:xfrm>
          <a:prstGeom prst="rect">
            <a:avLst/>
          </a:prstGeom>
        </p:spPr>
        <p:txBody>
          <a:bodyPr vert="horz" wrap="square" lIns="0" tIns="12700" rIns="0" bIns="0" rtlCol="0">
            <a:spAutoFit/>
          </a:bodyPr>
          <a:lstStyle/>
          <a:p>
            <a:pPr marL="12700">
              <a:lnSpc>
                <a:spcPct val="100000"/>
              </a:lnSpc>
              <a:spcBef>
                <a:spcPts val="100"/>
              </a:spcBef>
            </a:pPr>
            <a:r>
              <a:rPr spc="80" dirty="0"/>
              <a:t>Example</a:t>
            </a:r>
            <a:r>
              <a:rPr spc="125" dirty="0"/>
              <a:t> </a:t>
            </a:r>
            <a:r>
              <a:rPr spc="95" dirty="0"/>
              <a:t>Data</a:t>
            </a:r>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6" name="object 6"/>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4</a:t>
            </a:r>
            <a:endParaRPr sz="800">
              <a:latin typeface="Times New Roman"/>
              <a:cs typeface="Times New Roman"/>
            </a:endParaRPr>
          </a:p>
        </p:txBody>
      </p:sp>
      <p:sp>
        <p:nvSpPr>
          <p:cNvPr id="3" name="object 3"/>
          <p:cNvSpPr txBox="1"/>
          <p:nvPr/>
        </p:nvSpPr>
        <p:spPr>
          <a:xfrm>
            <a:off x="777092" y="2049764"/>
            <a:ext cx="5583555" cy="703580"/>
          </a:xfrm>
          <a:prstGeom prst="rect">
            <a:avLst/>
          </a:prstGeom>
        </p:spPr>
        <p:txBody>
          <a:bodyPr vert="horz" wrap="square" lIns="0" tIns="12700" rIns="0" bIns="0" rtlCol="0">
            <a:spAutoFit/>
          </a:bodyPr>
          <a:lstStyle/>
          <a:p>
            <a:pPr marL="12700">
              <a:lnSpc>
                <a:spcPct val="100000"/>
              </a:lnSpc>
              <a:spcBef>
                <a:spcPts val="100"/>
              </a:spcBef>
            </a:pPr>
            <a:r>
              <a:rPr sz="2200" spc="-5" dirty="0">
                <a:solidFill>
                  <a:srgbClr val="595959"/>
                </a:solidFill>
                <a:latin typeface="Times New Roman"/>
                <a:cs typeface="Times New Roman"/>
              </a:rPr>
              <a:t>Examples</a:t>
            </a:r>
            <a:r>
              <a:rPr sz="2200" spc="-10" dirty="0">
                <a:solidFill>
                  <a:srgbClr val="595959"/>
                </a:solidFill>
                <a:latin typeface="Times New Roman"/>
                <a:cs typeface="Times New Roman"/>
              </a:rPr>
              <a:t> </a:t>
            </a:r>
            <a:r>
              <a:rPr sz="2200" dirty="0">
                <a:solidFill>
                  <a:srgbClr val="595959"/>
                </a:solidFill>
                <a:latin typeface="Times New Roman"/>
                <a:cs typeface="Times New Roman"/>
              </a:rPr>
              <a:t>of</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4-gram</a:t>
            </a:r>
            <a:r>
              <a:rPr sz="2200" dirty="0">
                <a:solidFill>
                  <a:srgbClr val="595959"/>
                </a:solidFill>
                <a:latin typeface="Times New Roman"/>
                <a:cs typeface="Times New Roman"/>
              </a:rPr>
              <a:t> </a:t>
            </a:r>
            <a:r>
              <a:rPr sz="2200" spc="-5" dirty="0">
                <a:solidFill>
                  <a:srgbClr val="595959"/>
                </a:solidFill>
                <a:latin typeface="Times New Roman"/>
                <a:cs typeface="Times New Roman"/>
              </a:rPr>
              <a:t>frequencies </a:t>
            </a:r>
            <a:r>
              <a:rPr sz="2200" dirty="0">
                <a:solidFill>
                  <a:srgbClr val="595959"/>
                </a:solidFill>
                <a:latin typeface="Times New Roman"/>
                <a:cs typeface="Times New Roman"/>
              </a:rPr>
              <a:t>from</a:t>
            </a:r>
            <a:r>
              <a:rPr sz="2200" spc="5" dirty="0">
                <a:solidFill>
                  <a:srgbClr val="595959"/>
                </a:solidFill>
                <a:latin typeface="Times New Roman"/>
                <a:cs typeface="Times New Roman"/>
              </a:rPr>
              <a:t> </a:t>
            </a:r>
            <a:r>
              <a:rPr sz="2200" dirty="0">
                <a:solidFill>
                  <a:srgbClr val="595959"/>
                </a:solidFill>
                <a:latin typeface="Times New Roman"/>
                <a:cs typeface="Times New Roman"/>
              </a:rPr>
              <a:t>the</a:t>
            </a:r>
            <a:r>
              <a:rPr sz="2200" spc="-5" dirty="0">
                <a:solidFill>
                  <a:srgbClr val="595959"/>
                </a:solidFill>
                <a:latin typeface="Times New Roman"/>
                <a:cs typeface="Times New Roman"/>
              </a:rPr>
              <a:t> Google</a:t>
            </a:r>
            <a:endParaRPr sz="2200">
              <a:latin typeface="Times New Roman"/>
              <a:cs typeface="Times New Roman"/>
            </a:endParaRPr>
          </a:p>
          <a:p>
            <a:pPr marL="12700">
              <a:lnSpc>
                <a:spcPct val="100000"/>
              </a:lnSpc>
              <a:spcBef>
                <a:spcPts val="60"/>
              </a:spcBef>
            </a:pP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-gram</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release</a:t>
            </a:r>
            <a:endParaRPr sz="2200">
              <a:latin typeface="Times New Roman"/>
              <a:cs typeface="Times New Roman"/>
            </a:endParaRPr>
          </a:p>
        </p:txBody>
      </p:sp>
      <p:graphicFrame>
        <p:nvGraphicFramePr>
          <p:cNvPr id="4" name="object 4"/>
          <p:cNvGraphicFramePr>
            <a:graphicFrameLocks noGrp="1"/>
          </p:cNvGraphicFramePr>
          <p:nvPr/>
        </p:nvGraphicFramePr>
        <p:xfrm>
          <a:off x="794872" y="2827366"/>
          <a:ext cx="4105910" cy="3270250"/>
        </p:xfrm>
        <a:graphic>
          <a:graphicData uri="http://schemas.openxmlformats.org/drawingml/2006/table">
            <a:tbl>
              <a:tblPr firstRow="1" bandRow="1">
                <a:tableStyleId>{2D5ABB26-0587-4C30-8999-92F81FD0307C}</a:tableStyleId>
              </a:tblPr>
              <a:tblGrid>
                <a:gridCol w="884555">
                  <a:extLst>
                    <a:ext uri="{9D8B030D-6E8A-4147-A177-3AD203B41FA5}">
                      <a16:colId xmlns:a16="http://schemas.microsoft.com/office/drawing/2014/main" val="20000"/>
                    </a:ext>
                  </a:extLst>
                </a:gridCol>
                <a:gridCol w="390525">
                  <a:extLst>
                    <a:ext uri="{9D8B030D-6E8A-4147-A177-3AD203B41FA5}">
                      <a16:colId xmlns:a16="http://schemas.microsoft.com/office/drawing/2014/main" val="20001"/>
                    </a:ext>
                  </a:extLst>
                </a:gridCol>
                <a:gridCol w="520700">
                  <a:extLst>
                    <a:ext uri="{9D8B030D-6E8A-4147-A177-3AD203B41FA5}">
                      <a16:colId xmlns:a16="http://schemas.microsoft.com/office/drawing/2014/main" val="20002"/>
                    </a:ext>
                  </a:extLst>
                </a:gridCol>
                <a:gridCol w="2309495">
                  <a:extLst>
                    <a:ext uri="{9D8B030D-6E8A-4147-A177-3AD203B41FA5}">
                      <a16:colId xmlns:a16="http://schemas.microsoft.com/office/drawing/2014/main" val="20003"/>
                    </a:ext>
                  </a:extLst>
                </a:gridCol>
              </a:tblGrid>
              <a:tr h="295107">
                <a:tc>
                  <a:txBody>
                    <a:bodyPr/>
                    <a:lstStyle/>
                    <a:p>
                      <a:pPr marL="31750">
                        <a:lnSpc>
                          <a:spcPts val="1914"/>
                        </a:lnSpc>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0" marB="0"/>
                </a:tc>
                <a:tc>
                  <a:txBody>
                    <a:bodyPr/>
                    <a:lstStyle/>
                    <a:p>
                      <a:pPr marL="64769">
                        <a:lnSpc>
                          <a:spcPts val="1914"/>
                        </a:lnSpc>
                      </a:pPr>
                      <a:r>
                        <a:rPr sz="1700" dirty="0">
                          <a:solidFill>
                            <a:srgbClr val="595959"/>
                          </a:solidFill>
                          <a:latin typeface="Courier New"/>
                          <a:cs typeface="Courier New"/>
                        </a:rPr>
                        <a:t>as</a:t>
                      </a:r>
                      <a:endParaRPr sz="1700">
                        <a:latin typeface="Courier New"/>
                        <a:cs typeface="Courier New"/>
                      </a:endParaRPr>
                    </a:p>
                  </a:txBody>
                  <a:tcPr marL="0" marR="0" marT="0" marB="0"/>
                </a:tc>
                <a:tc>
                  <a:txBody>
                    <a:bodyPr/>
                    <a:lstStyle/>
                    <a:p>
                      <a:pPr algn="ctr">
                        <a:lnSpc>
                          <a:spcPts val="1914"/>
                        </a:lnSpc>
                      </a:pPr>
                      <a:r>
                        <a:rPr sz="1700" dirty="0">
                          <a:solidFill>
                            <a:srgbClr val="595959"/>
                          </a:solidFill>
                          <a:latin typeface="Courier New"/>
                          <a:cs typeface="Courier New"/>
                        </a:rPr>
                        <a:t>the</a:t>
                      </a:r>
                      <a:endParaRPr sz="1700">
                        <a:latin typeface="Courier New"/>
                        <a:cs typeface="Courier New"/>
                      </a:endParaRPr>
                    </a:p>
                  </a:txBody>
                  <a:tcPr marL="0" marR="0" marT="0" marB="0"/>
                </a:tc>
                <a:tc>
                  <a:txBody>
                    <a:bodyPr/>
                    <a:lstStyle/>
                    <a:p>
                      <a:pPr marL="64769">
                        <a:lnSpc>
                          <a:spcPts val="1914"/>
                        </a:lnSpc>
                      </a:pPr>
                      <a:r>
                        <a:rPr sz="1700" dirty="0">
                          <a:solidFill>
                            <a:srgbClr val="595959"/>
                          </a:solidFill>
                          <a:latin typeface="Courier New"/>
                          <a:cs typeface="Courier New"/>
                        </a:rPr>
                        <a:t>incoming</a:t>
                      </a:r>
                      <a:r>
                        <a:rPr sz="1700" spc="-35" dirty="0">
                          <a:solidFill>
                            <a:srgbClr val="595959"/>
                          </a:solidFill>
                          <a:latin typeface="Courier New"/>
                          <a:cs typeface="Courier New"/>
                        </a:rPr>
                        <a:t> </a:t>
                      </a:r>
                      <a:r>
                        <a:rPr sz="1700" dirty="0">
                          <a:solidFill>
                            <a:srgbClr val="595959"/>
                          </a:solidFill>
                          <a:latin typeface="Courier New"/>
                          <a:cs typeface="Courier New"/>
                        </a:rPr>
                        <a:t>92</a:t>
                      </a:r>
                      <a:endParaRPr sz="1700">
                        <a:latin typeface="Courier New"/>
                        <a:cs typeface="Courier New"/>
                      </a:endParaRPr>
                    </a:p>
                  </a:txBody>
                  <a:tcPr marL="0" marR="0" marT="0" marB="0"/>
                </a:tc>
                <a:extLst>
                  <a:ext uri="{0D108BD9-81ED-4DB2-BD59-A6C34878D82A}">
                    <a16:rowId xmlns:a16="http://schemas.microsoft.com/office/drawing/2014/main" val="10000"/>
                  </a:ext>
                </a:extLst>
              </a:tr>
              <a:tr h="336550">
                <a:tc>
                  <a:txBody>
                    <a:bodyPr/>
                    <a:lstStyle/>
                    <a:p>
                      <a:pPr marL="31750">
                        <a:lnSpc>
                          <a:spcPct val="100000"/>
                        </a:lnSpc>
                        <a:spcBef>
                          <a:spcPts val="250"/>
                        </a:spcBef>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31750" marB="0"/>
                </a:tc>
                <a:tc>
                  <a:txBody>
                    <a:bodyPr/>
                    <a:lstStyle/>
                    <a:p>
                      <a:pPr marL="64769">
                        <a:lnSpc>
                          <a:spcPct val="100000"/>
                        </a:lnSpc>
                        <a:spcBef>
                          <a:spcPts val="250"/>
                        </a:spcBef>
                      </a:pPr>
                      <a:r>
                        <a:rPr sz="1700" dirty="0">
                          <a:solidFill>
                            <a:srgbClr val="595959"/>
                          </a:solidFill>
                          <a:latin typeface="Courier New"/>
                          <a:cs typeface="Courier New"/>
                        </a:rPr>
                        <a:t>as</a:t>
                      </a:r>
                      <a:endParaRPr sz="1700">
                        <a:latin typeface="Courier New"/>
                        <a:cs typeface="Courier New"/>
                      </a:endParaRPr>
                    </a:p>
                  </a:txBody>
                  <a:tcPr marL="0" marR="0" marT="31750" marB="0"/>
                </a:tc>
                <a:tc>
                  <a:txBody>
                    <a:bodyPr/>
                    <a:lstStyle/>
                    <a:p>
                      <a:pPr algn="ctr">
                        <a:lnSpc>
                          <a:spcPct val="100000"/>
                        </a:lnSpc>
                        <a:spcBef>
                          <a:spcPts val="250"/>
                        </a:spcBef>
                      </a:pPr>
                      <a:r>
                        <a:rPr sz="1700" dirty="0">
                          <a:solidFill>
                            <a:srgbClr val="595959"/>
                          </a:solidFill>
                          <a:latin typeface="Courier New"/>
                          <a:cs typeface="Courier New"/>
                        </a:rPr>
                        <a:t>the</a:t>
                      </a:r>
                      <a:endParaRPr sz="1700">
                        <a:latin typeface="Courier New"/>
                        <a:cs typeface="Courier New"/>
                      </a:endParaRPr>
                    </a:p>
                  </a:txBody>
                  <a:tcPr marL="0" marR="0" marT="31750" marB="0"/>
                </a:tc>
                <a:tc>
                  <a:txBody>
                    <a:bodyPr/>
                    <a:lstStyle/>
                    <a:p>
                      <a:pPr marL="64769">
                        <a:lnSpc>
                          <a:spcPct val="100000"/>
                        </a:lnSpc>
                        <a:spcBef>
                          <a:spcPts val="250"/>
                        </a:spcBef>
                      </a:pPr>
                      <a:r>
                        <a:rPr sz="1700" dirty="0">
                          <a:solidFill>
                            <a:srgbClr val="595959"/>
                          </a:solidFill>
                          <a:latin typeface="Courier New"/>
                          <a:cs typeface="Courier New"/>
                        </a:rPr>
                        <a:t>incubator</a:t>
                      </a:r>
                      <a:r>
                        <a:rPr sz="1700" spc="-35" dirty="0">
                          <a:solidFill>
                            <a:srgbClr val="595959"/>
                          </a:solidFill>
                          <a:latin typeface="Courier New"/>
                          <a:cs typeface="Courier New"/>
                        </a:rPr>
                        <a:t> </a:t>
                      </a:r>
                      <a:r>
                        <a:rPr sz="1700" dirty="0">
                          <a:solidFill>
                            <a:srgbClr val="595959"/>
                          </a:solidFill>
                          <a:latin typeface="Courier New"/>
                          <a:cs typeface="Courier New"/>
                        </a:rPr>
                        <a:t>99</a:t>
                      </a:r>
                      <a:endParaRPr sz="1700">
                        <a:latin typeface="Courier New"/>
                        <a:cs typeface="Courier New"/>
                      </a:endParaRPr>
                    </a:p>
                  </a:txBody>
                  <a:tcPr marL="0" marR="0" marT="31750" marB="0"/>
                </a:tc>
                <a:extLst>
                  <a:ext uri="{0D108BD9-81ED-4DB2-BD59-A6C34878D82A}">
                    <a16:rowId xmlns:a16="http://schemas.microsoft.com/office/drawing/2014/main" val="10001"/>
                  </a:ext>
                </a:extLst>
              </a:tr>
              <a:tr h="330200">
                <a:tc>
                  <a:txBody>
                    <a:bodyPr/>
                    <a:lstStyle/>
                    <a:p>
                      <a:pPr marL="31750">
                        <a:lnSpc>
                          <a:spcPct val="100000"/>
                        </a:lnSpc>
                        <a:spcBef>
                          <a:spcPts val="200"/>
                        </a:spcBef>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as</a:t>
                      </a:r>
                      <a:endParaRPr sz="1700">
                        <a:latin typeface="Courier New"/>
                        <a:cs typeface="Courier New"/>
                      </a:endParaRPr>
                    </a:p>
                  </a:txBody>
                  <a:tcPr marL="0" marR="0" marT="25400" marB="0"/>
                </a:tc>
                <a:tc>
                  <a:txBody>
                    <a:bodyPr/>
                    <a:lstStyle/>
                    <a:p>
                      <a:pPr algn="ctr">
                        <a:lnSpc>
                          <a:spcPct val="100000"/>
                        </a:lnSpc>
                        <a:spcBef>
                          <a:spcPts val="200"/>
                        </a:spcBef>
                      </a:pPr>
                      <a:r>
                        <a:rPr sz="1700" dirty="0">
                          <a:solidFill>
                            <a:srgbClr val="595959"/>
                          </a:solidFill>
                          <a:latin typeface="Courier New"/>
                          <a:cs typeface="Courier New"/>
                        </a:rPr>
                        <a:t>the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independent</a:t>
                      </a:r>
                      <a:r>
                        <a:rPr sz="1700" spc="-35" dirty="0">
                          <a:solidFill>
                            <a:srgbClr val="595959"/>
                          </a:solidFill>
                          <a:latin typeface="Courier New"/>
                          <a:cs typeface="Courier New"/>
                        </a:rPr>
                        <a:t> </a:t>
                      </a:r>
                      <a:r>
                        <a:rPr sz="1700" dirty="0">
                          <a:solidFill>
                            <a:srgbClr val="595959"/>
                          </a:solidFill>
                          <a:latin typeface="Courier New"/>
                          <a:cs typeface="Courier New"/>
                        </a:rPr>
                        <a:t>794</a:t>
                      </a:r>
                      <a:endParaRPr sz="1700">
                        <a:latin typeface="Courier New"/>
                        <a:cs typeface="Courier New"/>
                      </a:endParaRPr>
                    </a:p>
                  </a:txBody>
                  <a:tcPr marL="0" marR="0" marT="25400" marB="0"/>
                </a:tc>
                <a:extLst>
                  <a:ext uri="{0D108BD9-81ED-4DB2-BD59-A6C34878D82A}">
                    <a16:rowId xmlns:a16="http://schemas.microsoft.com/office/drawing/2014/main" val="10002"/>
                  </a:ext>
                </a:extLst>
              </a:tr>
              <a:tr h="336550">
                <a:tc>
                  <a:txBody>
                    <a:bodyPr/>
                    <a:lstStyle/>
                    <a:p>
                      <a:pPr marL="31750">
                        <a:lnSpc>
                          <a:spcPct val="100000"/>
                        </a:lnSpc>
                        <a:spcBef>
                          <a:spcPts val="200"/>
                        </a:spcBef>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as</a:t>
                      </a:r>
                      <a:endParaRPr sz="1700">
                        <a:latin typeface="Courier New"/>
                        <a:cs typeface="Courier New"/>
                      </a:endParaRPr>
                    </a:p>
                  </a:txBody>
                  <a:tcPr marL="0" marR="0" marT="25400" marB="0"/>
                </a:tc>
                <a:tc>
                  <a:txBody>
                    <a:bodyPr/>
                    <a:lstStyle/>
                    <a:p>
                      <a:pPr algn="ctr">
                        <a:lnSpc>
                          <a:spcPct val="100000"/>
                        </a:lnSpc>
                        <a:spcBef>
                          <a:spcPts val="200"/>
                        </a:spcBef>
                      </a:pPr>
                      <a:r>
                        <a:rPr sz="1700" dirty="0">
                          <a:solidFill>
                            <a:srgbClr val="595959"/>
                          </a:solidFill>
                          <a:latin typeface="Courier New"/>
                          <a:cs typeface="Courier New"/>
                        </a:rPr>
                        <a:t>the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index</a:t>
                      </a:r>
                      <a:r>
                        <a:rPr sz="1700" spc="-35" dirty="0">
                          <a:solidFill>
                            <a:srgbClr val="595959"/>
                          </a:solidFill>
                          <a:latin typeface="Courier New"/>
                          <a:cs typeface="Courier New"/>
                        </a:rPr>
                        <a:t> </a:t>
                      </a:r>
                      <a:r>
                        <a:rPr sz="1700" dirty="0">
                          <a:solidFill>
                            <a:srgbClr val="595959"/>
                          </a:solidFill>
                          <a:latin typeface="Courier New"/>
                          <a:cs typeface="Courier New"/>
                        </a:rPr>
                        <a:t>223</a:t>
                      </a:r>
                      <a:endParaRPr sz="1700">
                        <a:latin typeface="Courier New"/>
                        <a:cs typeface="Courier New"/>
                      </a:endParaRPr>
                    </a:p>
                  </a:txBody>
                  <a:tcPr marL="0" marR="0" marT="25400" marB="0"/>
                </a:tc>
                <a:extLst>
                  <a:ext uri="{0D108BD9-81ED-4DB2-BD59-A6C34878D82A}">
                    <a16:rowId xmlns:a16="http://schemas.microsoft.com/office/drawing/2014/main" val="10003"/>
                  </a:ext>
                </a:extLst>
              </a:tr>
              <a:tr h="336550">
                <a:tc>
                  <a:txBody>
                    <a:bodyPr/>
                    <a:lstStyle/>
                    <a:p>
                      <a:pPr marL="31750">
                        <a:lnSpc>
                          <a:spcPct val="100000"/>
                        </a:lnSpc>
                        <a:spcBef>
                          <a:spcPts val="250"/>
                        </a:spcBef>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31750" marB="0"/>
                </a:tc>
                <a:tc>
                  <a:txBody>
                    <a:bodyPr/>
                    <a:lstStyle/>
                    <a:p>
                      <a:pPr marL="64769">
                        <a:lnSpc>
                          <a:spcPct val="100000"/>
                        </a:lnSpc>
                        <a:spcBef>
                          <a:spcPts val="250"/>
                        </a:spcBef>
                      </a:pPr>
                      <a:r>
                        <a:rPr sz="1700" dirty="0">
                          <a:solidFill>
                            <a:srgbClr val="595959"/>
                          </a:solidFill>
                          <a:latin typeface="Courier New"/>
                          <a:cs typeface="Courier New"/>
                        </a:rPr>
                        <a:t>as</a:t>
                      </a:r>
                      <a:endParaRPr sz="1700">
                        <a:latin typeface="Courier New"/>
                        <a:cs typeface="Courier New"/>
                      </a:endParaRPr>
                    </a:p>
                  </a:txBody>
                  <a:tcPr marL="0" marR="0" marT="31750" marB="0"/>
                </a:tc>
                <a:tc>
                  <a:txBody>
                    <a:bodyPr/>
                    <a:lstStyle/>
                    <a:p>
                      <a:pPr algn="ctr">
                        <a:lnSpc>
                          <a:spcPct val="100000"/>
                        </a:lnSpc>
                        <a:spcBef>
                          <a:spcPts val="250"/>
                        </a:spcBef>
                      </a:pPr>
                      <a:r>
                        <a:rPr sz="1700" dirty="0">
                          <a:solidFill>
                            <a:srgbClr val="595959"/>
                          </a:solidFill>
                          <a:latin typeface="Courier New"/>
                          <a:cs typeface="Courier New"/>
                        </a:rPr>
                        <a:t>the</a:t>
                      </a:r>
                      <a:endParaRPr sz="1700">
                        <a:latin typeface="Courier New"/>
                        <a:cs typeface="Courier New"/>
                      </a:endParaRPr>
                    </a:p>
                  </a:txBody>
                  <a:tcPr marL="0" marR="0" marT="31750" marB="0"/>
                </a:tc>
                <a:tc>
                  <a:txBody>
                    <a:bodyPr/>
                    <a:lstStyle/>
                    <a:p>
                      <a:pPr marL="64769">
                        <a:lnSpc>
                          <a:spcPct val="100000"/>
                        </a:lnSpc>
                        <a:spcBef>
                          <a:spcPts val="250"/>
                        </a:spcBef>
                      </a:pPr>
                      <a:r>
                        <a:rPr sz="1700" dirty="0">
                          <a:solidFill>
                            <a:srgbClr val="595959"/>
                          </a:solidFill>
                          <a:latin typeface="Courier New"/>
                          <a:cs typeface="Courier New"/>
                        </a:rPr>
                        <a:t>indication</a:t>
                      </a:r>
                      <a:r>
                        <a:rPr sz="1700" spc="-35" dirty="0">
                          <a:solidFill>
                            <a:srgbClr val="595959"/>
                          </a:solidFill>
                          <a:latin typeface="Courier New"/>
                          <a:cs typeface="Courier New"/>
                        </a:rPr>
                        <a:t> </a:t>
                      </a:r>
                      <a:r>
                        <a:rPr sz="1700" dirty="0">
                          <a:solidFill>
                            <a:srgbClr val="595959"/>
                          </a:solidFill>
                          <a:latin typeface="Courier New"/>
                          <a:cs typeface="Courier New"/>
                        </a:rPr>
                        <a:t>72</a:t>
                      </a:r>
                      <a:endParaRPr sz="1700">
                        <a:latin typeface="Courier New"/>
                        <a:cs typeface="Courier New"/>
                      </a:endParaRPr>
                    </a:p>
                  </a:txBody>
                  <a:tcPr marL="0" marR="0" marT="31750" marB="0"/>
                </a:tc>
                <a:extLst>
                  <a:ext uri="{0D108BD9-81ED-4DB2-BD59-A6C34878D82A}">
                    <a16:rowId xmlns:a16="http://schemas.microsoft.com/office/drawing/2014/main" val="10004"/>
                  </a:ext>
                </a:extLst>
              </a:tr>
              <a:tr h="336550">
                <a:tc>
                  <a:txBody>
                    <a:bodyPr/>
                    <a:lstStyle/>
                    <a:p>
                      <a:pPr marL="31750">
                        <a:lnSpc>
                          <a:spcPct val="100000"/>
                        </a:lnSpc>
                        <a:spcBef>
                          <a:spcPts val="200"/>
                        </a:spcBef>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as</a:t>
                      </a:r>
                      <a:endParaRPr sz="1700">
                        <a:latin typeface="Courier New"/>
                        <a:cs typeface="Courier New"/>
                      </a:endParaRPr>
                    </a:p>
                  </a:txBody>
                  <a:tcPr marL="0" marR="0" marT="25400" marB="0"/>
                </a:tc>
                <a:tc>
                  <a:txBody>
                    <a:bodyPr/>
                    <a:lstStyle/>
                    <a:p>
                      <a:pPr algn="ctr">
                        <a:lnSpc>
                          <a:spcPct val="100000"/>
                        </a:lnSpc>
                        <a:spcBef>
                          <a:spcPts val="200"/>
                        </a:spcBef>
                      </a:pPr>
                      <a:r>
                        <a:rPr sz="1700" dirty="0">
                          <a:solidFill>
                            <a:srgbClr val="595959"/>
                          </a:solidFill>
                          <a:latin typeface="Courier New"/>
                          <a:cs typeface="Courier New"/>
                        </a:rPr>
                        <a:t>the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indicator</a:t>
                      </a:r>
                      <a:r>
                        <a:rPr sz="1700" spc="-35" dirty="0">
                          <a:solidFill>
                            <a:srgbClr val="595959"/>
                          </a:solidFill>
                          <a:latin typeface="Courier New"/>
                          <a:cs typeface="Courier New"/>
                        </a:rPr>
                        <a:t> </a:t>
                      </a:r>
                      <a:r>
                        <a:rPr sz="1700" dirty="0">
                          <a:solidFill>
                            <a:srgbClr val="595959"/>
                          </a:solidFill>
                          <a:latin typeface="Courier New"/>
                          <a:cs typeface="Courier New"/>
                        </a:rPr>
                        <a:t>120</a:t>
                      </a:r>
                      <a:endParaRPr sz="1700">
                        <a:latin typeface="Courier New"/>
                        <a:cs typeface="Courier New"/>
                      </a:endParaRPr>
                    </a:p>
                  </a:txBody>
                  <a:tcPr marL="0" marR="0" marT="25400" marB="0"/>
                </a:tc>
                <a:extLst>
                  <a:ext uri="{0D108BD9-81ED-4DB2-BD59-A6C34878D82A}">
                    <a16:rowId xmlns:a16="http://schemas.microsoft.com/office/drawing/2014/main" val="10005"/>
                  </a:ext>
                </a:extLst>
              </a:tr>
              <a:tr h="336550">
                <a:tc>
                  <a:txBody>
                    <a:bodyPr/>
                    <a:lstStyle/>
                    <a:p>
                      <a:pPr marL="31750">
                        <a:lnSpc>
                          <a:spcPct val="100000"/>
                        </a:lnSpc>
                        <a:spcBef>
                          <a:spcPts val="250"/>
                        </a:spcBef>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31750" marB="0"/>
                </a:tc>
                <a:tc>
                  <a:txBody>
                    <a:bodyPr/>
                    <a:lstStyle/>
                    <a:p>
                      <a:pPr marL="64769">
                        <a:lnSpc>
                          <a:spcPct val="100000"/>
                        </a:lnSpc>
                        <a:spcBef>
                          <a:spcPts val="250"/>
                        </a:spcBef>
                      </a:pPr>
                      <a:r>
                        <a:rPr sz="1700" dirty="0">
                          <a:solidFill>
                            <a:srgbClr val="595959"/>
                          </a:solidFill>
                          <a:latin typeface="Courier New"/>
                          <a:cs typeface="Courier New"/>
                        </a:rPr>
                        <a:t>as</a:t>
                      </a:r>
                      <a:endParaRPr sz="1700">
                        <a:latin typeface="Courier New"/>
                        <a:cs typeface="Courier New"/>
                      </a:endParaRPr>
                    </a:p>
                  </a:txBody>
                  <a:tcPr marL="0" marR="0" marT="31750" marB="0"/>
                </a:tc>
                <a:tc>
                  <a:txBody>
                    <a:bodyPr/>
                    <a:lstStyle/>
                    <a:p>
                      <a:pPr algn="ctr">
                        <a:lnSpc>
                          <a:spcPct val="100000"/>
                        </a:lnSpc>
                        <a:spcBef>
                          <a:spcPts val="250"/>
                        </a:spcBef>
                      </a:pPr>
                      <a:r>
                        <a:rPr sz="1700" dirty="0">
                          <a:solidFill>
                            <a:srgbClr val="595959"/>
                          </a:solidFill>
                          <a:latin typeface="Courier New"/>
                          <a:cs typeface="Courier New"/>
                        </a:rPr>
                        <a:t>the</a:t>
                      </a:r>
                      <a:endParaRPr sz="1700">
                        <a:latin typeface="Courier New"/>
                        <a:cs typeface="Courier New"/>
                      </a:endParaRPr>
                    </a:p>
                  </a:txBody>
                  <a:tcPr marL="0" marR="0" marT="31750" marB="0"/>
                </a:tc>
                <a:tc>
                  <a:txBody>
                    <a:bodyPr/>
                    <a:lstStyle/>
                    <a:p>
                      <a:pPr marL="64769">
                        <a:lnSpc>
                          <a:spcPct val="100000"/>
                        </a:lnSpc>
                        <a:spcBef>
                          <a:spcPts val="250"/>
                        </a:spcBef>
                      </a:pPr>
                      <a:r>
                        <a:rPr sz="1700" dirty="0">
                          <a:solidFill>
                            <a:srgbClr val="595959"/>
                          </a:solidFill>
                          <a:latin typeface="Courier New"/>
                          <a:cs typeface="Courier New"/>
                        </a:rPr>
                        <a:t>indicators</a:t>
                      </a:r>
                      <a:r>
                        <a:rPr sz="1700" spc="-35" dirty="0">
                          <a:solidFill>
                            <a:srgbClr val="595959"/>
                          </a:solidFill>
                          <a:latin typeface="Courier New"/>
                          <a:cs typeface="Courier New"/>
                        </a:rPr>
                        <a:t> </a:t>
                      </a:r>
                      <a:r>
                        <a:rPr sz="1700" dirty="0">
                          <a:solidFill>
                            <a:srgbClr val="595959"/>
                          </a:solidFill>
                          <a:latin typeface="Courier New"/>
                          <a:cs typeface="Courier New"/>
                        </a:rPr>
                        <a:t>45</a:t>
                      </a:r>
                      <a:endParaRPr sz="1700">
                        <a:latin typeface="Courier New"/>
                        <a:cs typeface="Courier New"/>
                      </a:endParaRPr>
                    </a:p>
                  </a:txBody>
                  <a:tcPr marL="0" marR="0" marT="31750" marB="0"/>
                </a:tc>
                <a:extLst>
                  <a:ext uri="{0D108BD9-81ED-4DB2-BD59-A6C34878D82A}">
                    <a16:rowId xmlns:a16="http://schemas.microsoft.com/office/drawing/2014/main" val="10006"/>
                  </a:ext>
                </a:extLst>
              </a:tr>
              <a:tr h="330200">
                <a:tc>
                  <a:txBody>
                    <a:bodyPr/>
                    <a:lstStyle/>
                    <a:p>
                      <a:pPr marL="31750">
                        <a:lnSpc>
                          <a:spcPct val="100000"/>
                        </a:lnSpc>
                        <a:spcBef>
                          <a:spcPts val="200"/>
                        </a:spcBef>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as</a:t>
                      </a:r>
                      <a:endParaRPr sz="1700">
                        <a:latin typeface="Courier New"/>
                        <a:cs typeface="Courier New"/>
                      </a:endParaRPr>
                    </a:p>
                  </a:txBody>
                  <a:tcPr marL="0" marR="0" marT="25400" marB="0"/>
                </a:tc>
                <a:tc>
                  <a:txBody>
                    <a:bodyPr/>
                    <a:lstStyle/>
                    <a:p>
                      <a:pPr algn="ctr">
                        <a:lnSpc>
                          <a:spcPct val="100000"/>
                        </a:lnSpc>
                        <a:spcBef>
                          <a:spcPts val="200"/>
                        </a:spcBef>
                      </a:pPr>
                      <a:r>
                        <a:rPr sz="1700" dirty="0">
                          <a:solidFill>
                            <a:srgbClr val="595959"/>
                          </a:solidFill>
                          <a:latin typeface="Courier New"/>
                          <a:cs typeface="Courier New"/>
                        </a:rPr>
                        <a:t>the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indispensable</a:t>
                      </a:r>
                      <a:r>
                        <a:rPr sz="1700" spc="-75" dirty="0">
                          <a:solidFill>
                            <a:srgbClr val="595959"/>
                          </a:solidFill>
                          <a:latin typeface="Courier New"/>
                          <a:cs typeface="Courier New"/>
                        </a:rPr>
                        <a:t> </a:t>
                      </a:r>
                      <a:r>
                        <a:rPr sz="1700" dirty="0">
                          <a:solidFill>
                            <a:srgbClr val="595959"/>
                          </a:solidFill>
                          <a:latin typeface="Courier New"/>
                          <a:cs typeface="Courier New"/>
                        </a:rPr>
                        <a:t>111</a:t>
                      </a:r>
                      <a:endParaRPr sz="1700">
                        <a:latin typeface="Courier New"/>
                        <a:cs typeface="Courier New"/>
                      </a:endParaRPr>
                    </a:p>
                  </a:txBody>
                  <a:tcPr marL="0" marR="0" marT="25400" marB="0"/>
                </a:tc>
                <a:extLst>
                  <a:ext uri="{0D108BD9-81ED-4DB2-BD59-A6C34878D82A}">
                    <a16:rowId xmlns:a16="http://schemas.microsoft.com/office/drawing/2014/main" val="10007"/>
                  </a:ext>
                </a:extLst>
              </a:tr>
              <a:tr h="336550">
                <a:tc>
                  <a:txBody>
                    <a:bodyPr/>
                    <a:lstStyle/>
                    <a:p>
                      <a:pPr marL="31750">
                        <a:lnSpc>
                          <a:spcPct val="100000"/>
                        </a:lnSpc>
                        <a:spcBef>
                          <a:spcPts val="200"/>
                        </a:spcBef>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as</a:t>
                      </a:r>
                      <a:endParaRPr sz="1700">
                        <a:latin typeface="Courier New"/>
                        <a:cs typeface="Courier New"/>
                      </a:endParaRPr>
                    </a:p>
                  </a:txBody>
                  <a:tcPr marL="0" marR="0" marT="25400" marB="0"/>
                </a:tc>
                <a:tc>
                  <a:txBody>
                    <a:bodyPr/>
                    <a:lstStyle/>
                    <a:p>
                      <a:pPr algn="ctr">
                        <a:lnSpc>
                          <a:spcPct val="100000"/>
                        </a:lnSpc>
                        <a:spcBef>
                          <a:spcPts val="200"/>
                        </a:spcBef>
                      </a:pPr>
                      <a:r>
                        <a:rPr sz="1700" dirty="0">
                          <a:solidFill>
                            <a:srgbClr val="595959"/>
                          </a:solidFill>
                          <a:latin typeface="Courier New"/>
                          <a:cs typeface="Courier New"/>
                        </a:rPr>
                        <a:t>the</a:t>
                      </a:r>
                      <a:endParaRPr sz="1700">
                        <a:latin typeface="Courier New"/>
                        <a:cs typeface="Courier New"/>
                      </a:endParaRPr>
                    </a:p>
                  </a:txBody>
                  <a:tcPr marL="0" marR="0" marT="25400" marB="0"/>
                </a:tc>
                <a:tc>
                  <a:txBody>
                    <a:bodyPr/>
                    <a:lstStyle/>
                    <a:p>
                      <a:pPr marL="64769">
                        <a:lnSpc>
                          <a:spcPct val="100000"/>
                        </a:lnSpc>
                        <a:spcBef>
                          <a:spcPts val="200"/>
                        </a:spcBef>
                      </a:pPr>
                      <a:r>
                        <a:rPr sz="1700" dirty="0">
                          <a:solidFill>
                            <a:srgbClr val="595959"/>
                          </a:solidFill>
                          <a:latin typeface="Courier New"/>
                          <a:cs typeface="Courier New"/>
                        </a:rPr>
                        <a:t>indispensable</a:t>
                      </a:r>
                      <a:r>
                        <a:rPr sz="1700" spc="-40" dirty="0">
                          <a:solidFill>
                            <a:srgbClr val="595959"/>
                          </a:solidFill>
                          <a:latin typeface="Courier New"/>
                          <a:cs typeface="Courier New"/>
                        </a:rPr>
                        <a:t> </a:t>
                      </a:r>
                      <a:r>
                        <a:rPr sz="1700" dirty="0">
                          <a:solidFill>
                            <a:srgbClr val="595959"/>
                          </a:solidFill>
                          <a:latin typeface="Courier New"/>
                          <a:cs typeface="Courier New"/>
                        </a:rPr>
                        <a:t>40</a:t>
                      </a:r>
                      <a:endParaRPr sz="1700">
                        <a:latin typeface="Courier New"/>
                        <a:cs typeface="Courier New"/>
                      </a:endParaRPr>
                    </a:p>
                  </a:txBody>
                  <a:tcPr marL="0" marR="0" marT="25400" marB="0"/>
                </a:tc>
                <a:extLst>
                  <a:ext uri="{0D108BD9-81ED-4DB2-BD59-A6C34878D82A}">
                    <a16:rowId xmlns:a16="http://schemas.microsoft.com/office/drawing/2014/main" val="10008"/>
                  </a:ext>
                </a:extLst>
              </a:tr>
              <a:tr h="295107">
                <a:tc>
                  <a:txBody>
                    <a:bodyPr/>
                    <a:lstStyle/>
                    <a:p>
                      <a:pPr marL="31750">
                        <a:lnSpc>
                          <a:spcPts val="1970"/>
                        </a:lnSpc>
                        <a:spcBef>
                          <a:spcPts val="250"/>
                        </a:spcBef>
                      </a:pPr>
                      <a:r>
                        <a:rPr sz="1700" spc="-10" dirty="0">
                          <a:solidFill>
                            <a:srgbClr val="002060"/>
                          </a:solidFill>
                          <a:latin typeface="Impact"/>
                          <a:cs typeface="Impact"/>
                        </a:rPr>
                        <a:t>­</a:t>
                      </a:r>
                      <a:r>
                        <a:rPr sz="1700" spc="229" dirty="0">
                          <a:solidFill>
                            <a:srgbClr val="002060"/>
                          </a:solidFill>
                          <a:latin typeface="Impact"/>
                          <a:cs typeface="Impact"/>
                        </a:rPr>
                        <a:t> </a:t>
                      </a:r>
                      <a:r>
                        <a:rPr sz="1700" dirty="0">
                          <a:solidFill>
                            <a:srgbClr val="595959"/>
                          </a:solidFill>
                          <a:latin typeface="Courier New"/>
                          <a:cs typeface="Courier New"/>
                        </a:rPr>
                        <a:t>serve</a:t>
                      </a:r>
                      <a:endParaRPr sz="1700">
                        <a:latin typeface="Courier New"/>
                        <a:cs typeface="Courier New"/>
                      </a:endParaRPr>
                    </a:p>
                  </a:txBody>
                  <a:tcPr marL="0" marR="0" marT="31750" marB="0"/>
                </a:tc>
                <a:tc>
                  <a:txBody>
                    <a:bodyPr/>
                    <a:lstStyle/>
                    <a:p>
                      <a:pPr marL="64769">
                        <a:lnSpc>
                          <a:spcPts val="1970"/>
                        </a:lnSpc>
                        <a:spcBef>
                          <a:spcPts val="250"/>
                        </a:spcBef>
                      </a:pPr>
                      <a:r>
                        <a:rPr sz="1700" dirty="0">
                          <a:solidFill>
                            <a:srgbClr val="595959"/>
                          </a:solidFill>
                          <a:latin typeface="Courier New"/>
                          <a:cs typeface="Courier New"/>
                        </a:rPr>
                        <a:t>as</a:t>
                      </a:r>
                      <a:endParaRPr sz="1700">
                        <a:latin typeface="Courier New"/>
                        <a:cs typeface="Courier New"/>
                      </a:endParaRPr>
                    </a:p>
                  </a:txBody>
                  <a:tcPr marL="0" marR="0" marT="31750" marB="0"/>
                </a:tc>
                <a:tc>
                  <a:txBody>
                    <a:bodyPr/>
                    <a:lstStyle/>
                    <a:p>
                      <a:pPr algn="ctr">
                        <a:lnSpc>
                          <a:spcPts val="1970"/>
                        </a:lnSpc>
                        <a:spcBef>
                          <a:spcPts val="250"/>
                        </a:spcBef>
                      </a:pPr>
                      <a:r>
                        <a:rPr sz="1700" dirty="0">
                          <a:solidFill>
                            <a:srgbClr val="595959"/>
                          </a:solidFill>
                          <a:latin typeface="Courier New"/>
                          <a:cs typeface="Courier New"/>
                        </a:rPr>
                        <a:t>the</a:t>
                      </a:r>
                      <a:endParaRPr sz="1700">
                        <a:latin typeface="Courier New"/>
                        <a:cs typeface="Courier New"/>
                      </a:endParaRPr>
                    </a:p>
                  </a:txBody>
                  <a:tcPr marL="0" marR="0" marT="31750" marB="0"/>
                </a:tc>
                <a:tc>
                  <a:txBody>
                    <a:bodyPr/>
                    <a:lstStyle/>
                    <a:p>
                      <a:pPr marL="64769">
                        <a:lnSpc>
                          <a:spcPts val="1970"/>
                        </a:lnSpc>
                        <a:spcBef>
                          <a:spcPts val="250"/>
                        </a:spcBef>
                      </a:pPr>
                      <a:r>
                        <a:rPr sz="1700" dirty="0">
                          <a:solidFill>
                            <a:srgbClr val="595959"/>
                          </a:solidFill>
                          <a:latin typeface="Courier New"/>
                          <a:cs typeface="Courier New"/>
                        </a:rPr>
                        <a:t>individual</a:t>
                      </a:r>
                      <a:r>
                        <a:rPr sz="1700" spc="-35" dirty="0">
                          <a:solidFill>
                            <a:srgbClr val="595959"/>
                          </a:solidFill>
                          <a:latin typeface="Courier New"/>
                          <a:cs typeface="Courier New"/>
                        </a:rPr>
                        <a:t> </a:t>
                      </a:r>
                      <a:r>
                        <a:rPr sz="1700" dirty="0">
                          <a:solidFill>
                            <a:srgbClr val="595959"/>
                          </a:solidFill>
                          <a:latin typeface="Courier New"/>
                          <a:cs typeface="Courier New"/>
                        </a:rPr>
                        <a:t>234</a:t>
                      </a:r>
                      <a:endParaRPr sz="1700">
                        <a:latin typeface="Courier New"/>
                        <a:cs typeface="Courier New"/>
                      </a:endParaRPr>
                    </a:p>
                  </a:txBody>
                  <a:tcPr marL="0" marR="0" marT="31750" marB="0"/>
                </a:tc>
                <a:extLst>
                  <a:ext uri="{0D108BD9-81ED-4DB2-BD59-A6C34878D82A}">
                    <a16:rowId xmlns:a16="http://schemas.microsoft.com/office/drawing/2014/main" val="10009"/>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100320" cy="665480"/>
          </a:xfrm>
          <a:prstGeom prst="rect">
            <a:avLst/>
          </a:prstGeom>
        </p:spPr>
        <p:txBody>
          <a:bodyPr vert="horz" wrap="square" lIns="0" tIns="12700" rIns="0" bIns="0" rtlCol="0">
            <a:spAutoFit/>
          </a:bodyPr>
          <a:lstStyle/>
          <a:p>
            <a:pPr marL="12700">
              <a:lnSpc>
                <a:spcPct val="100000"/>
              </a:lnSpc>
              <a:spcBef>
                <a:spcPts val="100"/>
              </a:spcBef>
            </a:pPr>
            <a:r>
              <a:rPr spc="80" dirty="0"/>
              <a:t>Google</a:t>
            </a:r>
            <a:r>
              <a:rPr spc="175" dirty="0"/>
              <a:t> </a:t>
            </a:r>
            <a:r>
              <a:rPr spc="75" dirty="0"/>
              <a:t>Ngram</a:t>
            </a:r>
            <a:r>
              <a:rPr spc="100" dirty="0"/>
              <a:t> </a:t>
            </a:r>
            <a:r>
              <a:rPr spc="35" dirty="0"/>
              <a:t>Viewer</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5</a:t>
            </a:r>
            <a:endParaRPr sz="800">
              <a:latin typeface="Times New Roman"/>
              <a:cs typeface="Times New Roman"/>
            </a:endParaRPr>
          </a:p>
        </p:txBody>
      </p:sp>
      <p:sp>
        <p:nvSpPr>
          <p:cNvPr id="3" name="object 3"/>
          <p:cNvSpPr txBox="1"/>
          <p:nvPr/>
        </p:nvSpPr>
        <p:spPr>
          <a:xfrm>
            <a:off x="892555" y="2306320"/>
            <a:ext cx="7056755" cy="1734820"/>
          </a:xfrm>
          <a:prstGeom prst="rect">
            <a:avLst/>
          </a:prstGeom>
        </p:spPr>
        <p:txBody>
          <a:bodyPr vert="horz" wrap="square" lIns="0" tIns="11430" rIns="0" bIns="0" rtlCol="0">
            <a:spAutoFit/>
          </a:bodyPr>
          <a:lstStyle/>
          <a:p>
            <a:pPr marL="12700" marR="5080">
              <a:lnSpc>
                <a:spcPct val="100400"/>
              </a:lnSpc>
              <a:spcBef>
                <a:spcPts val="90"/>
              </a:spcBef>
            </a:pPr>
            <a:r>
              <a:rPr sz="2200" dirty="0">
                <a:solidFill>
                  <a:srgbClr val="595959"/>
                </a:solidFill>
                <a:latin typeface="Times New Roman"/>
                <a:cs typeface="Times New Roman"/>
              </a:rPr>
              <a:t>In 2010, </a:t>
            </a:r>
            <a:r>
              <a:rPr sz="2200" spc="-5" dirty="0">
                <a:solidFill>
                  <a:srgbClr val="595959"/>
                </a:solidFill>
                <a:latin typeface="Times New Roman"/>
                <a:cs typeface="Times New Roman"/>
              </a:rPr>
              <a:t>Google placed </a:t>
            </a:r>
            <a:r>
              <a:rPr sz="2200" dirty="0">
                <a:solidFill>
                  <a:srgbClr val="595959"/>
                </a:solidFill>
                <a:latin typeface="Times New Roman"/>
                <a:cs typeface="Times New Roman"/>
              </a:rPr>
              <a:t>online the </a:t>
            </a:r>
            <a:r>
              <a:rPr sz="2200" spc="-5" dirty="0">
                <a:solidFill>
                  <a:srgbClr val="595959"/>
                </a:solidFill>
                <a:latin typeface="Times New Roman"/>
                <a:cs typeface="Times New Roman"/>
              </a:rPr>
              <a:t>Ngram </a:t>
            </a:r>
            <a:r>
              <a:rPr sz="2200" spc="-25" dirty="0">
                <a:solidFill>
                  <a:srgbClr val="595959"/>
                </a:solidFill>
                <a:latin typeface="Times New Roman"/>
                <a:cs typeface="Times New Roman"/>
              </a:rPr>
              <a:t>Viewer </a:t>
            </a:r>
            <a:r>
              <a:rPr sz="2200" spc="-5" dirty="0">
                <a:solidFill>
                  <a:srgbClr val="595959"/>
                </a:solidFill>
                <a:latin typeface="Times New Roman"/>
                <a:cs typeface="Times New Roman"/>
              </a:rPr>
              <a:t>that would </a:t>
            </a:r>
            <a:r>
              <a:rPr sz="2200" dirty="0">
                <a:solidFill>
                  <a:srgbClr val="595959"/>
                </a:solidFill>
                <a:latin typeface="Times New Roman"/>
                <a:cs typeface="Times New Roman"/>
              </a:rPr>
              <a:t> </a:t>
            </a:r>
            <a:r>
              <a:rPr sz="2200" spc="-5" dirty="0">
                <a:solidFill>
                  <a:srgbClr val="595959"/>
                </a:solidFill>
                <a:latin typeface="Times New Roman"/>
                <a:cs typeface="Times New Roman"/>
              </a:rPr>
              <a:t>display</a:t>
            </a:r>
            <a:r>
              <a:rPr sz="2200" dirty="0">
                <a:solidFill>
                  <a:srgbClr val="595959"/>
                </a:solidFill>
                <a:latin typeface="Times New Roman"/>
                <a:cs typeface="Times New Roman"/>
              </a:rPr>
              <a:t> </a:t>
            </a:r>
            <a:r>
              <a:rPr sz="2200" spc="-5" dirty="0">
                <a:solidFill>
                  <a:srgbClr val="595959"/>
                </a:solidFill>
                <a:latin typeface="Times New Roman"/>
                <a:cs typeface="Times New Roman"/>
              </a:rPr>
              <a:t>graphs</a:t>
            </a:r>
            <a:r>
              <a:rPr sz="2200" spc="-10" dirty="0">
                <a:solidFill>
                  <a:srgbClr val="595959"/>
                </a:solidFill>
                <a:latin typeface="Times New Roman"/>
                <a:cs typeface="Times New Roman"/>
              </a:rPr>
              <a:t> </a:t>
            </a:r>
            <a:r>
              <a:rPr sz="2200" dirty="0">
                <a:solidFill>
                  <a:srgbClr val="595959"/>
                </a:solidFill>
                <a:latin typeface="Times New Roman"/>
                <a:cs typeface="Times New Roman"/>
              </a:rPr>
              <a:t>of</a:t>
            </a:r>
            <a:r>
              <a:rPr sz="2200" spc="10" dirty="0">
                <a:solidFill>
                  <a:srgbClr val="595959"/>
                </a:solidFill>
                <a:latin typeface="Times New Roman"/>
                <a:cs typeface="Times New Roman"/>
              </a:rPr>
              <a:t>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-gram</a:t>
            </a:r>
            <a:r>
              <a:rPr sz="2200" dirty="0">
                <a:solidFill>
                  <a:srgbClr val="595959"/>
                </a:solidFill>
                <a:latin typeface="Times New Roman"/>
                <a:cs typeface="Times New Roman"/>
              </a:rPr>
              <a:t> </a:t>
            </a:r>
            <a:r>
              <a:rPr sz="2200" spc="-5" dirty="0">
                <a:solidFill>
                  <a:srgbClr val="595959"/>
                </a:solidFill>
                <a:latin typeface="Times New Roman"/>
                <a:cs typeface="Times New Roman"/>
              </a:rPr>
              <a:t>frequencies </a:t>
            </a:r>
            <a:r>
              <a:rPr sz="2200" dirty="0">
                <a:solidFill>
                  <a:srgbClr val="595959"/>
                </a:solidFill>
                <a:latin typeface="Times New Roman"/>
                <a:cs typeface="Times New Roman"/>
              </a:rPr>
              <a:t>of one or more</a:t>
            </a:r>
            <a:r>
              <a:rPr sz="2200" spc="-5" dirty="0">
                <a:solidFill>
                  <a:srgbClr val="595959"/>
                </a:solidFill>
                <a:latin typeface="Times New Roman"/>
                <a:cs typeface="Times New Roman"/>
              </a:rPr>
              <a:t>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-grams,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based </a:t>
            </a:r>
            <a:r>
              <a:rPr sz="2200" dirty="0">
                <a:solidFill>
                  <a:srgbClr val="595959"/>
                </a:solidFill>
                <a:latin typeface="Times New Roman"/>
                <a:cs typeface="Times New Roman"/>
              </a:rPr>
              <a:t>on a</a:t>
            </a:r>
            <a:r>
              <a:rPr sz="2200" spc="-5" dirty="0">
                <a:solidFill>
                  <a:srgbClr val="595959"/>
                </a:solidFill>
                <a:latin typeface="Times New Roman"/>
                <a:cs typeface="Times New Roman"/>
              </a:rPr>
              <a:t> corpus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defined</a:t>
            </a:r>
            <a:r>
              <a:rPr sz="2200" dirty="0">
                <a:solidFill>
                  <a:srgbClr val="595959"/>
                </a:solidFill>
                <a:latin typeface="Times New Roman"/>
                <a:cs typeface="Times New Roman"/>
              </a:rPr>
              <a:t> from </a:t>
            </a:r>
            <a:r>
              <a:rPr sz="2200" spc="-5" dirty="0">
                <a:solidFill>
                  <a:srgbClr val="595959"/>
                </a:solidFill>
                <a:latin typeface="Times New Roman"/>
                <a:cs typeface="Times New Roman"/>
              </a:rPr>
              <a:t>Google Books.</a:t>
            </a:r>
            <a:endParaRPr sz="2200">
              <a:latin typeface="Times New Roman"/>
              <a:cs typeface="Times New Roman"/>
            </a:endParaRPr>
          </a:p>
          <a:p>
            <a:pPr marL="49530">
              <a:lnSpc>
                <a:spcPct val="100000"/>
              </a:lnSpc>
              <a:spcBef>
                <a:spcPts val="660"/>
              </a:spcBef>
            </a:pPr>
            <a:r>
              <a:rPr sz="1800" spc="-10" dirty="0">
                <a:solidFill>
                  <a:srgbClr val="002060"/>
                </a:solidFill>
                <a:latin typeface="Impact"/>
                <a:cs typeface="Impact"/>
              </a:rPr>
              <a:t>­</a:t>
            </a:r>
            <a:r>
              <a:rPr sz="1800" spc="240" dirty="0">
                <a:solidFill>
                  <a:srgbClr val="002060"/>
                </a:solidFill>
                <a:latin typeface="Impact"/>
                <a:cs typeface="Impact"/>
              </a:rPr>
              <a:t> </a:t>
            </a:r>
            <a:r>
              <a:rPr sz="1800" u="sng" spc="-5" dirty="0">
                <a:solidFill>
                  <a:srgbClr val="6B9F25"/>
                </a:solidFill>
                <a:uFill>
                  <a:solidFill>
                    <a:srgbClr val="6B9F25"/>
                  </a:solidFill>
                </a:uFill>
                <a:latin typeface="Times New Roman"/>
                <a:cs typeface="Times New Roman"/>
              </a:rPr>
              <a:t>https://books.google.com/ngrams</a:t>
            </a:r>
            <a:endParaRPr sz="1800">
              <a:latin typeface="Times New Roman"/>
              <a:cs typeface="Times New Roman"/>
            </a:endParaRPr>
          </a:p>
          <a:p>
            <a:pPr marL="49530">
              <a:lnSpc>
                <a:spcPct val="100000"/>
              </a:lnSpc>
              <a:spcBef>
                <a:spcPts val="540"/>
              </a:spcBef>
            </a:pPr>
            <a:r>
              <a:rPr sz="1800" spc="-10" dirty="0">
                <a:solidFill>
                  <a:srgbClr val="002060"/>
                </a:solidFill>
                <a:latin typeface="Impact"/>
                <a:cs typeface="Impact"/>
              </a:rPr>
              <a:t>­</a:t>
            </a:r>
            <a:r>
              <a:rPr sz="1800" spc="235" dirty="0">
                <a:solidFill>
                  <a:srgbClr val="002060"/>
                </a:solidFill>
                <a:latin typeface="Impact"/>
                <a:cs typeface="Impact"/>
              </a:rPr>
              <a:t> </a:t>
            </a:r>
            <a:r>
              <a:rPr sz="1800" dirty="0">
                <a:solidFill>
                  <a:srgbClr val="595959"/>
                </a:solidFill>
                <a:latin typeface="Times New Roman"/>
                <a:cs typeface="Times New Roman"/>
              </a:rPr>
              <a:t>And </a:t>
            </a:r>
            <a:r>
              <a:rPr sz="1800" spc="-5" dirty="0">
                <a:solidFill>
                  <a:srgbClr val="595959"/>
                </a:solidFill>
                <a:latin typeface="Times New Roman"/>
                <a:cs typeface="Times New Roman"/>
              </a:rPr>
              <a:t>see also</a:t>
            </a:r>
            <a:r>
              <a:rPr sz="1800" dirty="0">
                <a:solidFill>
                  <a:srgbClr val="595959"/>
                </a:solidFill>
                <a:latin typeface="Times New Roman"/>
                <a:cs typeface="Times New Roman"/>
              </a:rPr>
              <a:t> </a:t>
            </a:r>
            <a:r>
              <a:rPr sz="1800" spc="-5" dirty="0">
                <a:solidFill>
                  <a:srgbClr val="595959"/>
                </a:solidFill>
                <a:latin typeface="Times New Roman"/>
                <a:cs typeface="Times New Roman"/>
              </a:rPr>
              <a:t>the </a:t>
            </a:r>
            <a:r>
              <a:rPr sz="1800" dirty="0">
                <a:solidFill>
                  <a:srgbClr val="595959"/>
                </a:solidFill>
                <a:latin typeface="Times New Roman"/>
                <a:cs typeface="Times New Roman"/>
              </a:rPr>
              <a:t>“About</a:t>
            </a:r>
            <a:r>
              <a:rPr sz="1800" spc="-10" dirty="0">
                <a:solidFill>
                  <a:srgbClr val="595959"/>
                </a:solidFill>
                <a:latin typeface="Times New Roman"/>
                <a:cs typeface="Times New Roman"/>
              </a:rPr>
              <a:t> </a:t>
            </a:r>
            <a:r>
              <a:rPr sz="1800" dirty="0">
                <a:solidFill>
                  <a:srgbClr val="595959"/>
                </a:solidFill>
                <a:latin typeface="Times New Roman"/>
                <a:cs typeface="Times New Roman"/>
              </a:rPr>
              <a:t>NGram</a:t>
            </a:r>
            <a:r>
              <a:rPr sz="1800" spc="-35" dirty="0">
                <a:solidFill>
                  <a:srgbClr val="595959"/>
                </a:solidFill>
                <a:latin typeface="Times New Roman"/>
                <a:cs typeface="Times New Roman"/>
              </a:rPr>
              <a:t> </a:t>
            </a:r>
            <a:r>
              <a:rPr sz="1800" spc="-20" dirty="0">
                <a:solidFill>
                  <a:srgbClr val="595959"/>
                </a:solidFill>
                <a:latin typeface="Times New Roman"/>
                <a:cs typeface="Times New Roman"/>
              </a:rPr>
              <a:t>Viewer”</a:t>
            </a:r>
            <a:r>
              <a:rPr sz="1800" spc="-5" dirty="0">
                <a:solidFill>
                  <a:srgbClr val="595959"/>
                </a:solidFill>
                <a:latin typeface="Times New Roman"/>
                <a:cs typeface="Times New Roman"/>
              </a:rPr>
              <a:t> link</a:t>
            </a:r>
            <a:endParaRPr sz="1800">
              <a:latin typeface="Times New Roman"/>
              <a:cs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100320" cy="665480"/>
          </a:xfrm>
          <a:prstGeom prst="rect">
            <a:avLst/>
          </a:prstGeom>
        </p:spPr>
        <p:txBody>
          <a:bodyPr vert="horz" wrap="square" lIns="0" tIns="12700" rIns="0" bIns="0" rtlCol="0">
            <a:spAutoFit/>
          </a:bodyPr>
          <a:lstStyle/>
          <a:p>
            <a:pPr marL="12700">
              <a:lnSpc>
                <a:spcPct val="100000"/>
              </a:lnSpc>
              <a:spcBef>
                <a:spcPts val="100"/>
              </a:spcBef>
            </a:pPr>
            <a:r>
              <a:rPr spc="80" dirty="0"/>
              <a:t>Google</a:t>
            </a:r>
            <a:r>
              <a:rPr spc="175" dirty="0"/>
              <a:t> </a:t>
            </a:r>
            <a:r>
              <a:rPr spc="75" dirty="0"/>
              <a:t>Ngram</a:t>
            </a:r>
            <a:r>
              <a:rPr spc="100" dirty="0"/>
              <a:t> </a:t>
            </a:r>
            <a:r>
              <a:rPr spc="35" dirty="0"/>
              <a:t>Viewer</a:t>
            </a:r>
          </a:p>
        </p:txBody>
      </p:sp>
      <p:pic>
        <p:nvPicPr>
          <p:cNvPr id="3" name="object 3"/>
          <p:cNvPicPr/>
          <p:nvPr/>
        </p:nvPicPr>
        <p:blipFill>
          <a:blip r:embed="rId2" cstate="print"/>
          <a:stretch>
            <a:fillRect/>
          </a:stretch>
        </p:blipFill>
        <p:spPr>
          <a:xfrm>
            <a:off x="549984" y="2149707"/>
            <a:ext cx="8136814" cy="3986560"/>
          </a:xfrm>
          <a:prstGeom prst="rect">
            <a:avLst/>
          </a:prstGeom>
        </p:spPr>
      </p:pic>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6</a:t>
            </a:r>
            <a:endParaRPr sz="800">
              <a:latin typeface="Times New Roman"/>
              <a:cs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6476365" cy="665480"/>
          </a:xfrm>
          <a:prstGeom prst="rect">
            <a:avLst/>
          </a:prstGeom>
        </p:spPr>
        <p:txBody>
          <a:bodyPr vert="horz" wrap="square" lIns="0" tIns="12700" rIns="0" bIns="0" rtlCol="0">
            <a:spAutoFit/>
          </a:bodyPr>
          <a:lstStyle/>
          <a:p>
            <a:pPr marL="12700">
              <a:lnSpc>
                <a:spcPct val="100000"/>
              </a:lnSpc>
              <a:spcBef>
                <a:spcPts val="100"/>
              </a:spcBef>
            </a:pPr>
            <a:r>
              <a:rPr spc="85" dirty="0"/>
              <a:t>Additional</a:t>
            </a:r>
            <a:r>
              <a:rPr spc="170" dirty="0"/>
              <a:t> </a:t>
            </a:r>
            <a:r>
              <a:rPr spc="80" dirty="0"/>
              <a:t>Corpus</a:t>
            </a:r>
            <a:r>
              <a:rPr spc="175" dirty="0"/>
              <a:t> </a:t>
            </a:r>
            <a:r>
              <a:rPr spc="85" dirty="0"/>
              <a:t>Measures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7</a:t>
            </a:r>
            <a:endParaRPr sz="800">
              <a:latin typeface="Times New Roman"/>
              <a:cs typeface="Times New Roman"/>
            </a:endParaRPr>
          </a:p>
        </p:txBody>
      </p:sp>
      <p:sp>
        <p:nvSpPr>
          <p:cNvPr id="3" name="object 3"/>
          <p:cNvSpPr txBox="1"/>
          <p:nvPr/>
        </p:nvSpPr>
        <p:spPr>
          <a:xfrm>
            <a:off x="892555" y="2306320"/>
            <a:ext cx="6762750" cy="3327400"/>
          </a:xfrm>
          <a:prstGeom prst="rect">
            <a:avLst/>
          </a:prstGeom>
        </p:spPr>
        <p:txBody>
          <a:bodyPr vert="horz" wrap="square" lIns="0" tIns="5080" rIns="0" bIns="0" rtlCol="0">
            <a:spAutoFit/>
          </a:bodyPr>
          <a:lstStyle/>
          <a:p>
            <a:pPr marL="12700" marR="5080">
              <a:lnSpc>
                <a:spcPct val="102299"/>
              </a:lnSpc>
              <a:spcBef>
                <a:spcPts val="40"/>
              </a:spcBef>
            </a:pPr>
            <a:r>
              <a:rPr sz="2200" spc="-5" dirty="0">
                <a:solidFill>
                  <a:srgbClr val="595959"/>
                </a:solidFill>
                <a:latin typeface="Times New Roman"/>
                <a:cs typeface="Times New Roman"/>
              </a:rPr>
              <a:t>Recall</a:t>
            </a:r>
            <a:r>
              <a:rPr sz="2200" dirty="0">
                <a:solidFill>
                  <a:srgbClr val="595959"/>
                </a:solidFill>
                <a:latin typeface="Times New Roman"/>
                <a:cs typeface="Times New Roman"/>
              </a:rPr>
              <a:t> </a:t>
            </a:r>
            <a:r>
              <a:rPr sz="2200" spc="-5" dirty="0">
                <a:solidFill>
                  <a:srgbClr val="595959"/>
                </a:solidFill>
                <a:latin typeface="Times New Roman"/>
                <a:cs typeface="Times New Roman"/>
              </a:rPr>
              <a:t>that,</a:t>
            </a:r>
            <a:r>
              <a:rPr sz="2200" dirty="0">
                <a:solidFill>
                  <a:srgbClr val="595959"/>
                </a:solidFill>
                <a:latin typeface="Times New Roman"/>
                <a:cs typeface="Times New Roman"/>
              </a:rPr>
              <a:t> </a:t>
            </a:r>
            <a:r>
              <a:rPr sz="2200" spc="-5" dirty="0">
                <a:solidFill>
                  <a:srgbClr val="595959"/>
                </a:solidFill>
                <a:latin typeface="Times New Roman"/>
                <a:cs typeface="Times New Roman"/>
              </a:rPr>
              <a:t>so</a:t>
            </a:r>
            <a:r>
              <a:rPr sz="2200" dirty="0">
                <a:solidFill>
                  <a:srgbClr val="595959"/>
                </a:solidFill>
                <a:latin typeface="Times New Roman"/>
                <a:cs typeface="Times New Roman"/>
              </a:rPr>
              <a:t> </a:t>
            </a:r>
            <a:r>
              <a:rPr sz="2200" spc="-25" dirty="0">
                <a:solidFill>
                  <a:srgbClr val="595959"/>
                </a:solidFill>
                <a:latin typeface="Times New Roman"/>
                <a:cs typeface="Times New Roman"/>
              </a:rPr>
              <a:t>far,</a:t>
            </a:r>
            <a:r>
              <a:rPr sz="2200" dirty="0">
                <a:solidFill>
                  <a:srgbClr val="595959"/>
                </a:solidFill>
                <a:latin typeface="Times New Roman"/>
                <a:cs typeface="Times New Roman"/>
              </a:rPr>
              <a:t> </a:t>
            </a:r>
            <a:r>
              <a:rPr sz="2200" spc="-5" dirty="0">
                <a:solidFill>
                  <a:srgbClr val="595959"/>
                </a:solidFill>
                <a:latin typeface="Times New Roman"/>
                <a:cs typeface="Times New Roman"/>
              </a:rPr>
              <a:t>we have looked</a:t>
            </a:r>
            <a:r>
              <a:rPr sz="2200" dirty="0">
                <a:solidFill>
                  <a:srgbClr val="595959"/>
                </a:solidFill>
                <a:latin typeface="Times New Roman"/>
                <a:cs typeface="Times New Roman"/>
              </a:rPr>
              <a:t> </a:t>
            </a:r>
            <a:r>
              <a:rPr sz="2200" spc="-5" dirty="0">
                <a:solidFill>
                  <a:srgbClr val="595959"/>
                </a:solidFill>
                <a:latin typeface="Times New Roman"/>
                <a:cs typeface="Times New Roman"/>
              </a:rPr>
              <a:t>at</a:t>
            </a:r>
            <a:r>
              <a:rPr sz="2200" dirty="0">
                <a:solidFill>
                  <a:srgbClr val="595959"/>
                </a:solidFill>
                <a:latin typeface="Times New Roman"/>
                <a:cs typeface="Times New Roman"/>
              </a:rPr>
              <a:t> one</a:t>
            </a:r>
            <a:r>
              <a:rPr sz="2200" spc="-5" dirty="0">
                <a:solidFill>
                  <a:srgbClr val="595959"/>
                </a:solidFill>
                <a:latin typeface="Times New Roman"/>
                <a:cs typeface="Times New Roman"/>
              </a:rPr>
              <a:t> measure </a:t>
            </a:r>
            <a:r>
              <a:rPr sz="2200" dirty="0">
                <a:solidFill>
                  <a:srgbClr val="595959"/>
                </a:solidFill>
                <a:latin typeface="Times New Roman"/>
                <a:cs typeface="Times New Roman"/>
              </a:rPr>
              <a:t>involving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bigrams (and</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these</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definitions can</a:t>
            </a:r>
            <a:r>
              <a:rPr sz="2200" spc="10" dirty="0">
                <a:solidFill>
                  <a:srgbClr val="595959"/>
                </a:solidFill>
                <a:latin typeface="Times New Roman"/>
                <a:cs typeface="Times New Roman"/>
              </a:rPr>
              <a:t> </a:t>
            </a:r>
            <a:r>
              <a:rPr sz="2200" dirty="0">
                <a:solidFill>
                  <a:srgbClr val="595959"/>
                </a:solidFill>
                <a:latin typeface="Times New Roman"/>
                <a:cs typeface="Times New Roman"/>
              </a:rPr>
              <a:t>be </a:t>
            </a:r>
            <a:r>
              <a:rPr sz="2200" spc="-5" dirty="0">
                <a:solidFill>
                  <a:srgbClr val="595959"/>
                </a:solidFill>
                <a:latin typeface="Times New Roman"/>
                <a:cs typeface="Times New Roman"/>
              </a:rPr>
              <a:t>extended</a:t>
            </a:r>
            <a:r>
              <a:rPr sz="2200" spc="10" dirty="0">
                <a:solidFill>
                  <a:srgbClr val="595959"/>
                </a:solidFill>
                <a:latin typeface="Times New Roman"/>
                <a:cs typeface="Times New Roman"/>
              </a:rPr>
              <a:t> </a:t>
            </a:r>
            <a:r>
              <a:rPr sz="2200" dirty="0">
                <a:solidFill>
                  <a:srgbClr val="595959"/>
                </a:solidFill>
                <a:latin typeface="Times New Roman"/>
                <a:cs typeface="Times New Roman"/>
              </a:rPr>
              <a:t>to</a:t>
            </a:r>
            <a:r>
              <a:rPr sz="2200" spc="5" dirty="0">
                <a:solidFill>
                  <a:srgbClr val="595959"/>
                </a:solidFill>
                <a:latin typeface="Times New Roman"/>
                <a:cs typeface="Times New Roman"/>
              </a:rPr>
              <a:t>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-grams).</a:t>
            </a:r>
            <a:endParaRPr sz="2200">
              <a:latin typeface="Times New Roman"/>
              <a:cs typeface="Times New Roman"/>
            </a:endParaRPr>
          </a:p>
          <a:p>
            <a:pPr marL="186690" marR="259079" indent="-137160">
              <a:lnSpc>
                <a:spcPct val="100000"/>
              </a:lnSpc>
              <a:spcBef>
                <a:spcPts val="560"/>
              </a:spcBef>
            </a:pPr>
            <a:r>
              <a:rPr sz="2000" spc="-15" dirty="0">
                <a:solidFill>
                  <a:srgbClr val="002060"/>
                </a:solidFill>
                <a:latin typeface="Impact"/>
                <a:cs typeface="Impact"/>
              </a:rPr>
              <a:t>­</a:t>
            </a:r>
            <a:r>
              <a:rPr sz="2000" spc="140" dirty="0">
                <a:solidFill>
                  <a:srgbClr val="002060"/>
                </a:solidFill>
                <a:latin typeface="Impact"/>
                <a:cs typeface="Impact"/>
              </a:rPr>
              <a:t> </a:t>
            </a:r>
            <a:r>
              <a:rPr sz="2000" spc="-5" dirty="0">
                <a:solidFill>
                  <a:srgbClr val="CC0000"/>
                </a:solidFill>
                <a:latin typeface="Times New Roman"/>
                <a:cs typeface="Times New Roman"/>
              </a:rPr>
              <a:t>Bigram</a:t>
            </a:r>
            <a:r>
              <a:rPr sz="2000" spc="-10" dirty="0">
                <a:solidFill>
                  <a:srgbClr val="CC0000"/>
                </a:solidFill>
                <a:latin typeface="Times New Roman"/>
                <a:cs typeface="Times New Roman"/>
              </a:rPr>
              <a:t> </a:t>
            </a:r>
            <a:r>
              <a:rPr sz="2000" spc="-5" dirty="0">
                <a:solidFill>
                  <a:srgbClr val="CC0000"/>
                </a:solidFill>
                <a:latin typeface="Times New Roman"/>
                <a:cs typeface="Times New Roman"/>
              </a:rPr>
              <a:t>frequency: </a:t>
            </a:r>
            <a:r>
              <a:rPr sz="2000" spc="-5" dirty="0">
                <a:solidFill>
                  <a:srgbClr val="595959"/>
                </a:solidFill>
                <a:latin typeface="Times New Roman"/>
                <a:cs typeface="Times New Roman"/>
              </a:rPr>
              <a:t>percentage</a:t>
            </a:r>
            <a:r>
              <a:rPr sz="2000" dirty="0">
                <a:solidFill>
                  <a:srgbClr val="595959"/>
                </a:solidFill>
                <a:latin typeface="Times New Roman"/>
                <a:cs typeface="Times New Roman"/>
              </a:rPr>
              <a:t> </a:t>
            </a:r>
            <a:r>
              <a:rPr sz="2000" spc="-5" dirty="0">
                <a:solidFill>
                  <a:srgbClr val="595959"/>
                </a:solidFill>
                <a:latin typeface="Times New Roman"/>
                <a:cs typeface="Times New Roman"/>
              </a:rPr>
              <a:t>occurrence </a:t>
            </a:r>
            <a:r>
              <a:rPr sz="2000" dirty="0">
                <a:solidFill>
                  <a:srgbClr val="595959"/>
                </a:solidFill>
                <a:latin typeface="Times New Roman"/>
                <a:cs typeface="Times New Roman"/>
              </a:rPr>
              <a:t>of</a:t>
            </a:r>
            <a:r>
              <a:rPr sz="2000" spc="-5" dirty="0">
                <a:solidFill>
                  <a:srgbClr val="595959"/>
                </a:solidFill>
                <a:latin typeface="Times New Roman"/>
                <a:cs typeface="Times New Roman"/>
              </a:rPr>
              <a:t> the bigram in the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corpus</a:t>
            </a:r>
            <a:endParaRPr sz="2000">
              <a:latin typeface="Times New Roman"/>
              <a:cs typeface="Times New Roman"/>
            </a:endParaRPr>
          </a:p>
          <a:p>
            <a:pPr marL="231775">
              <a:lnSpc>
                <a:spcPct val="100000"/>
              </a:lnSpc>
              <a:spcBef>
                <a:spcPts val="600"/>
              </a:spcBef>
            </a:pPr>
            <a:r>
              <a:rPr sz="1800" spc="-10" dirty="0">
                <a:solidFill>
                  <a:srgbClr val="002060"/>
                </a:solidFill>
                <a:latin typeface="Impact"/>
                <a:cs typeface="Impact"/>
              </a:rPr>
              <a:t>­</a:t>
            </a:r>
            <a:r>
              <a:rPr sz="1800" spc="235" dirty="0">
                <a:solidFill>
                  <a:srgbClr val="002060"/>
                </a:solidFill>
                <a:latin typeface="Impact"/>
                <a:cs typeface="Impact"/>
              </a:rPr>
              <a:t> </a:t>
            </a:r>
            <a:r>
              <a:rPr sz="1800" spc="-5" dirty="0">
                <a:solidFill>
                  <a:srgbClr val="595959"/>
                </a:solidFill>
                <a:latin typeface="Times New Roman"/>
                <a:cs typeface="Times New Roman"/>
              </a:rPr>
              <a:t>Seen</a:t>
            </a:r>
            <a:r>
              <a:rPr sz="1800" dirty="0">
                <a:solidFill>
                  <a:srgbClr val="595959"/>
                </a:solidFill>
                <a:latin typeface="Times New Roman"/>
                <a:cs typeface="Times New Roman"/>
              </a:rPr>
              <a:t> </a:t>
            </a:r>
            <a:r>
              <a:rPr sz="1800" spc="-5" dirty="0">
                <a:solidFill>
                  <a:srgbClr val="595959"/>
                </a:solidFill>
                <a:latin typeface="Times New Roman"/>
                <a:cs typeface="Times New Roman"/>
              </a:rPr>
              <a:t>in the</a:t>
            </a:r>
            <a:r>
              <a:rPr sz="1800" dirty="0">
                <a:solidFill>
                  <a:srgbClr val="595959"/>
                </a:solidFill>
                <a:latin typeface="Times New Roman"/>
                <a:cs typeface="Times New Roman"/>
              </a:rPr>
              <a:t> </a:t>
            </a:r>
            <a:r>
              <a:rPr sz="1800" spc="-5" dirty="0">
                <a:solidFill>
                  <a:srgbClr val="595959"/>
                </a:solidFill>
                <a:latin typeface="Times New Roman"/>
                <a:cs typeface="Times New Roman"/>
              </a:rPr>
              <a:t>Google </a:t>
            </a:r>
            <a:r>
              <a:rPr sz="1800" dirty="0">
                <a:solidFill>
                  <a:srgbClr val="595959"/>
                </a:solidFill>
                <a:latin typeface="Times New Roman"/>
                <a:cs typeface="Times New Roman"/>
              </a:rPr>
              <a:t>Ngram</a:t>
            </a:r>
            <a:r>
              <a:rPr sz="1800" spc="-5" dirty="0">
                <a:solidFill>
                  <a:srgbClr val="595959"/>
                </a:solidFill>
                <a:latin typeface="Times New Roman"/>
                <a:cs typeface="Times New Roman"/>
              </a:rPr>
              <a:t> data</a:t>
            </a:r>
            <a:endParaRPr sz="1800">
              <a:latin typeface="Times New Roman"/>
              <a:cs typeface="Times New Roman"/>
            </a:endParaRPr>
          </a:p>
          <a:p>
            <a:pPr marL="12700" marR="490855">
              <a:lnSpc>
                <a:spcPts val="2600"/>
              </a:lnSpc>
              <a:spcBef>
                <a:spcPts val="1360"/>
              </a:spcBef>
            </a:pPr>
            <a:r>
              <a:rPr sz="2200" spc="-5" dirty="0">
                <a:solidFill>
                  <a:srgbClr val="595959"/>
                </a:solidFill>
                <a:latin typeface="Times New Roman"/>
                <a:cs typeface="Times New Roman"/>
              </a:rPr>
              <a:t>Other</a:t>
            </a:r>
            <a:r>
              <a:rPr sz="2200" dirty="0">
                <a:solidFill>
                  <a:srgbClr val="595959"/>
                </a:solidFill>
                <a:latin typeface="Times New Roman"/>
                <a:cs typeface="Times New Roman"/>
              </a:rPr>
              <a:t> </a:t>
            </a:r>
            <a:r>
              <a:rPr sz="2200" spc="-5" dirty="0">
                <a:solidFill>
                  <a:srgbClr val="595959"/>
                </a:solidFill>
                <a:latin typeface="Times New Roman"/>
                <a:cs typeface="Times New Roman"/>
              </a:rPr>
              <a:t>measures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can</a:t>
            </a:r>
            <a:r>
              <a:rPr sz="2200" dirty="0">
                <a:solidFill>
                  <a:srgbClr val="595959"/>
                </a:solidFill>
                <a:latin typeface="Times New Roman"/>
                <a:cs typeface="Times New Roman"/>
              </a:rPr>
              <a:t> be</a:t>
            </a:r>
            <a:r>
              <a:rPr sz="2200" spc="-5" dirty="0">
                <a:solidFill>
                  <a:srgbClr val="595959"/>
                </a:solidFill>
                <a:latin typeface="Times New Roman"/>
                <a:cs typeface="Times New Roman"/>
              </a:rPr>
              <a:t> defined</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about</a:t>
            </a:r>
            <a:r>
              <a:rPr sz="2200" dirty="0">
                <a:solidFill>
                  <a:srgbClr val="595959"/>
                </a:solidFill>
                <a:latin typeface="Times New Roman"/>
                <a:cs typeface="Times New Roman"/>
              </a:rPr>
              <a:t> the</a:t>
            </a:r>
            <a:r>
              <a:rPr sz="2200" spc="-5" dirty="0">
                <a:solidFill>
                  <a:srgbClr val="595959"/>
                </a:solidFill>
                <a:latin typeface="Times New Roman"/>
                <a:cs typeface="Times New Roman"/>
              </a:rPr>
              <a:t> occurrences</a:t>
            </a:r>
            <a:r>
              <a:rPr sz="2200" spc="-10" dirty="0">
                <a:solidFill>
                  <a:srgbClr val="595959"/>
                </a:solidFill>
                <a:latin typeface="Times New Roman"/>
                <a:cs typeface="Times New Roman"/>
              </a:rPr>
              <a:t> </a:t>
            </a:r>
            <a:r>
              <a:rPr sz="2200" dirty="0">
                <a:solidFill>
                  <a:srgbClr val="595959"/>
                </a:solidFill>
                <a:latin typeface="Times New Roman"/>
                <a:cs typeface="Times New Roman"/>
              </a:rPr>
              <a:t>of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bigrams</a:t>
            </a:r>
            <a:r>
              <a:rPr sz="2200" spc="-15" dirty="0">
                <a:solidFill>
                  <a:srgbClr val="595959"/>
                </a:solidFill>
                <a:latin typeface="Times New Roman"/>
                <a:cs typeface="Times New Roman"/>
              </a:rPr>
              <a:t> </a:t>
            </a:r>
            <a:r>
              <a:rPr sz="2200" dirty="0">
                <a:solidFill>
                  <a:srgbClr val="595959"/>
                </a:solidFill>
                <a:latin typeface="Times New Roman"/>
                <a:cs typeface="Times New Roman"/>
              </a:rPr>
              <a:t>in a</a:t>
            </a:r>
            <a:r>
              <a:rPr sz="2200" spc="-5" dirty="0">
                <a:solidFill>
                  <a:srgbClr val="595959"/>
                </a:solidFill>
                <a:latin typeface="Times New Roman"/>
                <a:cs typeface="Times New Roman"/>
              </a:rPr>
              <a:t> corpus.</a:t>
            </a:r>
            <a:endParaRPr sz="2200">
              <a:latin typeface="Times New Roman"/>
              <a:cs typeface="Times New Roman"/>
            </a:endParaRPr>
          </a:p>
          <a:p>
            <a:pPr marL="49530">
              <a:lnSpc>
                <a:spcPct val="100000"/>
              </a:lnSpc>
              <a:spcBef>
                <a:spcPts val="580"/>
              </a:spcBef>
            </a:pPr>
            <a:r>
              <a:rPr sz="2000" spc="-15" dirty="0">
                <a:solidFill>
                  <a:srgbClr val="002060"/>
                </a:solidFill>
                <a:latin typeface="Impact"/>
                <a:cs typeface="Impact"/>
              </a:rPr>
              <a:t>­</a:t>
            </a:r>
            <a:r>
              <a:rPr sz="2000" spc="130" dirty="0">
                <a:solidFill>
                  <a:srgbClr val="002060"/>
                </a:solidFill>
                <a:latin typeface="Impact"/>
                <a:cs typeface="Impact"/>
              </a:rPr>
              <a:t> </a:t>
            </a:r>
            <a:r>
              <a:rPr sz="2000" spc="-5" dirty="0">
                <a:solidFill>
                  <a:srgbClr val="CC0000"/>
                </a:solidFill>
                <a:latin typeface="Times New Roman"/>
                <a:cs typeface="Times New Roman"/>
              </a:rPr>
              <a:t>Mutual</a:t>
            </a:r>
            <a:r>
              <a:rPr sz="2000" spc="-20" dirty="0">
                <a:solidFill>
                  <a:srgbClr val="CC0000"/>
                </a:solidFill>
                <a:latin typeface="Times New Roman"/>
                <a:cs typeface="Times New Roman"/>
              </a:rPr>
              <a:t> </a:t>
            </a:r>
            <a:r>
              <a:rPr sz="2000" spc="-5" dirty="0">
                <a:solidFill>
                  <a:srgbClr val="CC0000"/>
                </a:solidFill>
                <a:latin typeface="Times New Roman"/>
                <a:cs typeface="Times New Roman"/>
              </a:rPr>
              <a:t>information</a:t>
            </a:r>
            <a:r>
              <a:rPr sz="2000" spc="-5" dirty="0">
                <a:solidFill>
                  <a:srgbClr val="595959"/>
                </a:solidFill>
                <a:latin typeface="Times New Roman"/>
                <a:cs typeface="Times New Roman"/>
              </a:rPr>
              <a:t>,</a:t>
            </a:r>
            <a:r>
              <a:rPr sz="2000" spc="-10" dirty="0">
                <a:solidFill>
                  <a:srgbClr val="595959"/>
                </a:solidFill>
                <a:latin typeface="Times New Roman"/>
                <a:cs typeface="Times New Roman"/>
              </a:rPr>
              <a:t> </a:t>
            </a:r>
            <a:r>
              <a:rPr sz="2000" dirty="0">
                <a:solidFill>
                  <a:srgbClr val="595959"/>
                </a:solidFill>
                <a:latin typeface="Times New Roman"/>
                <a:cs typeface="Times New Roman"/>
              </a:rPr>
              <a:t>…</a:t>
            </a:r>
            <a:endParaRPr sz="2000">
              <a:latin typeface="Times New Roman"/>
              <a:cs typeface="Times New Roman"/>
            </a:endParaRPr>
          </a:p>
          <a:p>
            <a:pPr marL="49530">
              <a:lnSpc>
                <a:spcPct val="100000"/>
              </a:lnSpc>
              <a:spcBef>
                <a:spcPts val="600"/>
              </a:spcBef>
            </a:pPr>
            <a:r>
              <a:rPr sz="2000" spc="-15" dirty="0">
                <a:solidFill>
                  <a:srgbClr val="002060"/>
                </a:solidFill>
                <a:latin typeface="Impact"/>
                <a:cs typeface="Impact"/>
              </a:rPr>
              <a:t>­</a:t>
            </a:r>
            <a:r>
              <a:rPr sz="2000" spc="140" dirty="0">
                <a:solidFill>
                  <a:srgbClr val="002060"/>
                </a:solidFill>
                <a:latin typeface="Impact"/>
                <a:cs typeface="Impact"/>
              </a:rPr>
              <a:t> </a:t>
            </a:r>
            <a:r>
              <a:rPr sz="2000" spc="-5" dirty="0">
                <a:solidFill>
                  <a:srgbClr val="595959"/>
                </a:solidFill>
                <a:latin typeface="Times New Roman"/>
                <a:cs typeface="Times New Roman"/>
              </a:rPr>
              <a:t>More</a:t>
            </a:r>
            <a:r>
              <a:rPr sz="2000" spc="-10" dirty="0">
                <a:solidFill>
                  <a:srgbClr val="595959"/>
                </a:solidFill>
                <a:latin typeface="Times New Roman"/>
                <a:cs typeface="Times New Roman"/>
              </a:rPr>
              <a:t> </a:t>
            </a:r>
            <a:r>
              <a:rPr sz="2000" dirty="0">
                <a:solidFill>
                  <a:srgbClr val="595959"/>
                </a:solidFill>
                <a:latin typeface="Times New Roman"/>
                <a:cs typeface="Times New Roman"/>
              </a:rPr>
              <a:t>of</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these can </a:t>
            </a:r>
            <a:r>
              <a:rPr sz="2000" dirty="0">
                <a:solidFill>
                  <a:srgbClr val="595959"/>
                </a:solidFill>
                <a:latin typeface="Times New Roman"/>
                <a:cs typeface="Times New Roman"/>
              </a:rPr>
              <a:t>be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found</a:t>
            </a:r>
            <a:r>
              <a:rPr sz="2000" dirty="0">
                <a:solidFill>
                  <a:srgbClr val="595959"/>
                </a:solidFill>
                <a:latin typeface="Times New Roman"/>
                <a:cs typeface="Times New Roman"/>
              </a:rPr>
              <a:t> </a:t>
            </a:r>
            <a:r>
              <a:rPr sz="2000" spc="-5" dirty="0">
                <a:solidFill>
                  <a:srgbClr val="595959"/>
                </a:solidFill>
                <a:latin typeface="Times New Roman"/>
                <a:cs typeface="Times New Roman"/>
              </a:rPr>
              <a:t>in the</a:t>
            </a:r>
            <a:r>
              <a:rPr sz="2000" spc="-10" dirty="0">
                <a:solidFill>
                  <a:srgbClr val="595959"/>
                </a:solidFill>
                <a:latin typeface="Times New Roman"/>
                <a:cs typeface="Times New Roman"/>
              </a:rPr>
              <a:t> </a:t>
            </a:r>
            <a:r>
              <a:rPr sz="2000" spc="-45" dirty="0">
                <a:solidFill>
                  <a:srgbClr val="595959"/>
                </a:solidFill>
                <a:latin typeface="Times New Roman"/>
                <a:cs typeface="Times New Roman"/>
              </a:rPr>
              <a:t>NLTK</a:t>
            </a:r>
            <a:endParaRPr sz="2000">
              <a:latin typeface="Times New Roman"/>
              <a:cs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2000" y="687340"/>
            <a:ext cx="6640195" cy="1120820"/>
          </a:xfrm>
          <a:prstGeom prst="rect">
            <a:avLst/>
          </a:prstGeom>
        </p:spPr>
        <p:txBody>
          <a:bodyPr vert="horz" wrap="square" lIns="0" tIns="12700" rIns="0" bIns="0" rtlCol="0">
            <a:spAutoFit/>
          </a:bodyPr>
          <a:lstStyle/>
          <a:p>
            <a:pPr marL="12700">
              <a:lnSpc>
                <a:spcPct val="100000"/>
              </a:lnSpc>
              <a:spcBef>
                <a:spcPts val="100"/>
              </a:spcBef>
            </a:pPr>
            <a:r>
              <a:rPr lang="en-US" sz="3600" spc="80" dirty="0"/>
              <a:t>Natural Language Processing </a:t>
            </a:r>
            <a:br>
              <a:rPr lang="en-US" sz="3600" spc="80" dirty="0"/>
            </a:br>
            <a:r>
              <a:rPr lang="en-US" sz="3600" spc="80" dirty="0"/>
              <a:t>IST 664/CIS 668</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2</a:t>
            </a:fld>
            <a:endParaRPr sz="800" dirty="0">
              <a:latin typeface="Times New Roman"/>
              <a:cs typeface="Times New Roman"/>
            </a:endParaRPr>
          </a:p>
        </p:txBody>
      </p:sp>
      <p:sp>
        <p:nvSpPr>
          <p:cNvPr id="3" name="object 3"/>
          <p:cNvSpPr txBox="1"/>
          <p:nvPr/>
        </p:nvSpPr>
        <p:spPr>
          <a:xfrm>
            <a:off x="773097" y="2209800"/>
            <a:ext cx="7108445" cy="3613810"/>
          </a:xfrm>
          <a:prstGeom prst="rect">
            <a:avLst/>
          </a:prstGeom>
        </p:spPr>
        <p:txBody>
          <a:bodyPr vert="horz" wrap="square" lIns="0" tIns="12700" rIns="0" bIns="0" rtlCol="0">
            <a:spAutoFit/>
          </a:bodyPr>
          <a:lstStyle/>
          <a:p>
            <a:r>
              <a:rPr lang="en-US" sz="2000" b="0" i="0" dirty="0">
                <a:solidFill>
                  <a:srgbClr val="282828"/>
                </a:solidFill>
                <a:effectLst/>
                <a:latin typeface="Proxima Nova"/>
              </a:rPr>
              <a:t>Week 2 - Readings</a:t>
            </a:r>
          </a:p>
          <a:p>
            <a:endParaRPr lang="en-US" dirty="0">
              <a:solidFill>
                <a:srgbClr val="282828"/>
              </a:solidFill>
              <a:latin typeface="Proxima Nova"/>
            </a:endParaRPr>
          </a:p>
          <a:p>
            <a:pPr algn="l"/>
            <a:r>
              <a:rPr lang="en-US" i="0" dirty="0">
                <a:solidFill>
                  <a:srgbClr val="282828"/>
                </a:solidFill>
                <a:effectLst/>
                <a:latin typeface="Proxima Nova"/>
              </a:rPr>
              <a:t>Complete this reading before starting the Lab Sessions:</a:t>
            </a:r>
          </a:p>
          <a:p>
            <a:pPr algn="l"/>
            <a:r>
              <a:rPr lang="en-US" i="0" dirty="0">
                <a:solidFill>
                  <a:srgbClr val="282828"/>
                </a:solidFill>
                <a:effectLst/>
                <a:latin typeface="Proxima Nova"/>
              </a:rPr>
              <a:t>From the NLTK book, Chapter 1: Language Processing and Python, sections 3.1 Frequency Distributions and 3.3 Collections and Bigrams </a:t>
            </a:r>
          </a:p>
          <a:p>
            <a:pPr algn="l"/>
            <a:endParaRPr lang="en-US" i="0" dirty="0">
              <a:solidFill>
                <a:srgbClr val="282828"/>
              </a:solidFill>
              <a:effectLst/>
              <a:latin typeface="Proxima Nova"/>
            </a:endParaRPr>
          </a:p>
          <a:p>
            <a:pPr algn="l"/>
            <a:r>
              <a:rPr lang="en-US" i="0" dirty="0">
                <a:solidFill>
                  <a:srgbClr val="282828"/>
                </a:solidFill>
                <a:effectLst/>
                <a:latin typeface="Proxima Nova"/>
              </a:rPr>
              <a:t>Further readings on Python before next week</a:t>
            </a:r>
          </a:p>
          <a:p>
            <a:pPr algn="l"/>
            <a:endParaRPr lang="en-US" b="0" i="0" dirty="0">
              <a:solidFill>
                <a:srgbClr val="282828"/>
              </a:solidFill>
              <a:effectLst/>
              <a:latin typeface="Proxima Nova"/>
            </a:endParaRPr>
          </a:p>
          <a:p>
            <a:pPr algn="l"/>
            <a:r>
              <a:rPr lang="en-US" b="0" i="0" dirty="0">
                <a:solidFill>
                  <a:srgbClr val="282828"/>
                </a:solidFill>
                <a:effectLst/>
                <a:latin typeface="Proxima Nova"/>
              </a:rPr>
              <a:t>Read the sections on Python 4.1 – 4.4, Conditionals, Operating on Every Element, Nested Code Blocks, and Looping with Conditions</a:t>
            </a:r>
          </a:p>
          <a:p>
            <a:pPr algn="l"/>
            <a:endParaRPr lang="en-US" b="0" i="0" dirty="0">
              <a:solidFill>
                <a:srgbClr val="282828"/>
              </a:solidFill>
              <a:effectLst/>
              <a:latin typeface="Proxima Nova"/>
            </a:endParaRPr>
          </a:p>
          <a:p>
            <a:pPr algn="l"/>
            <a:r>
              <a:rPr lang="en-US" b="0" i="0" dirty="0">
                <a:solidFill>
                  <a:srgbClr val="282828"/>
                </a:solidFill>
                <a:effectLst/>
                <a:latin typeface="Proxima Nova"/>
              </a:rPr>
              <a:t>If you want more information on Python, you may choose to read additional sources, such as Python </a:t>
            </a:r>
            <a:r>
              <a:rPr lang="en-US" b="0" i="0" dirty="0" err="1">
                <a:solidFill>
                  <a:srgbClr val="282828"/>
                </a:solidFill>
                <a:effectLst/>
                <a:latin typeface="Proxima Nova"/>
              </a:rPr>
              <a:t>Wikibooks</a:t>
            </a:r>
            <a:endParaRPr lang="en-US" b="0" i="0" dirty="0">
              <a:solidFill>
                <a:srgbClr val="282828"/>
              </a:solidFill>
              <a:effectLst/>
              <a:latin typeface="Proxima Nova"/>
            </a:endParaRPr>
          </a:p>
        </p:txBody>
      </p:sp>
    </p:spTree>
    <p:extLst>
      <p:ext uri="{BB962C8B-B14F-4D97-AF65-F5344CB8AC3E}">
        <p14:creationId xmlns:p14="http://schemas.microsoft.com/office/powerpoint/2010/main" val="28974834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669544"/>
            <a:ext cx="5664835" cy="1300480"/>
          </a:xfrm>
          <a:prstGeom prst="rect">
            <a:avLst/>
          </a:prstGeom>
        </p:spPr>
        <p:txBody>
          <a:bodyPr vert="horz" wrap="square" lIns="0" tIns="12700" rIns="0" bIns="0" rtlCol="0">
            <a:spAutoFit/>
          </a:bodyPr>
          <a:lstStyle/>
          <a:p>
            <a:pPr marL="12700">
              <a:lnSpc>
                <a:spcPts val="5020"/>
              </a:lnSpc>
              <a:spcBef>
                <a:spcPts val="100"/>
              </a:spcBef>
            </a:pPr>
            <a:r>
              <a:rPr spc="80" dirty="0"/>
              <a:t>Corpus</a:t>
            </a:r>
            <a:r>
              <a:rPr spc="180" dirty="0"/>
              <a:t> </a:t>
            </a:r>
            <a:r>
              <a:rPr spc="85" dirty="0"/>
              <a:t>Statistics:</a:t>
            </a:r>
          </a:p>
          <a:p>
            <a:pPr marL="12700">
              <a:lnSpc>
                <a:spcPts val="5020"/>
              </a:lnSpc>
            </a:pPr>
            <a:r>
              <a:rPr spc="80" dirty="0"/>
              <a:t>Mutual</a:t>
            </a:r>
            <a:r>
              <a:rPr spc="160" dirty="0"/>
              <a:t> </a:t>
            </a:r>
            <a:r>
              <a:rPr spc="85" dirty="0"/>
              <a:t>Information</a:t>
            </a:r>
            <a:r>
              <a:rPr spc="165" dirty="0"/>
              <a:t> </a:t>
            </a:r>
            <a:r>
              <a:rPr spc="70" dirty="0"/>
              <a:t>(MI)</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8</a:t>
            </a:r>
            <a:endParaRPr sz="800">
              <a:latin typeface="Times New Roman"/>
              <a:cs typeface="Times New Roman"/>
            </a:endParaRPr>
          </a:p>
        </p:txBody>
      </p:sp>
      <p:sp>
        <p:nvSpPr>
          <p:cNvPr id="3" name="object 3"/>
          <p:cNvSpPr txBox="1">
            <a:spLocks noGrp="1"/>
          </p:cNvSpPr>
          <p:nvPr>
            <p:ph type="body" idx="1"/>
          </p:nvPr>
        </p:nvSpPr>
        <p:spPr>
          <a:prstGeom prst="rect">
            <a:avLst/>
          </a:prstGeom>
        </p:spPr>
        <p:txBody>
          <a:bodyPr vert="horz" wrap="square" lIns="0" tIns="218902" rIns="0" bIns="0" rtlCol="0">
            <a:spAutoFit/>
          </a:bodyPr>
          <a:lstStyle/>
          <a:p>
            <a:pPr marL="142875" marR="418465">
              <a:lnSpc>
                <a:spcPct val="102299"/>
              </a:lnSpc>
              <a:spcBef>
                <a:spcPts val="40"/>
              </a:spcBef>
            </a:pPr>
            <a:r>
              <a:rPr spc="-5" dirty="0"/>
              <a:t>Mutual</a:t>
            </a:r>
            <a:r>
              <a:rPr spc="10" dirty="0"/>
              <a:t> </a:t>
            </a:r>
            <a:r>
              <a:rPr spc="-5" dirty="0"/>
              <a:t>information</a:t>
            </a:r>
            <a:r>
              <a:rPr spc="10" dirty="0"/>
              <a:t> </a:t>
            </a:r>
            <a:r>
              <a:rPr spc="-5" dirty="0"/>
              <a:t>computes</a:t>
            </a:r>
            <a:r>
              <a:rPr dirty="0"/>
              <a:t> the</a:t>
            </a:r>
            <a:r>
              <a:rPr spc="5" dirty="0"/>
              <a:t> </a:t>
            </a:r>
            <a:r>
              <a:rPr spc="-5" dirty="0"/>
              <a:t>probability</a:t>
            </a:r>
            <a:r>
              <a:rPr spc="10" dirty="0"/>
              <a:t> </a:t>
            </a:r>
            <a:r>
              <a:rPr dirty="0"/>
              <a:t>of</a:t>
            </a:r>
            <a:r>
              <a:rPr spc="10" dirty="0"/>
              <a:t> </a:t>
            </a:r>
            <a:r>
              <a:rPr spc="-5" dirty="0"/>
              <a:t>two</a:t>
            </a:r>
            <a:r>
              <a:rPr spc="10" dirty="0"/>
              <a:t> </a:t>
            </a:r>
            <a:r>
              <a:rPr spc="-5" dirty="0"/>
              <a:t>words </a:t>
            </a:r>
            <a:r>
              <a:rPr spc="-535" dirty="0"/>
              <a:t> </a:t>
            </a:r>
            <a:r>
              <a:rPr spc="-5" dirty="0"/>
              <a:t>occurring </a:t>
            </a:r>
            <a:r>
              <a:rPr dirty="0"/>
              <a:t>in </a:t>
            </a:r>
            <a:r>
              <a:rPr spc="-5" dirty="0"/>
              <a:t>sequence.</a:t>
            </a:r>
          </a:p>
          <a:p>
            <a:pPr marL="142875" marR="10160">
              <a:lnSpc>
                <a:spcPct val="99700"/>
              </a:lnSpc>
              <a:spcBef>
                <a:spcPts val="1165"/>
              </a:spcBef>
            </a:pPr>
            <a:r>
              <a:rPr spc="-5" dirty="0"/>
              <a:t>Given</a:t>
            </a:r>
            <a:r>
              <a:rPr dirty="0"/>
              <a:t> a </a:t>
            </a:r>
            <a:r>
              <a:rPr spc="-5" dirty="0"/>
              <a:t>pair</a:t>
            </a:r>
            <a:r>
              <a:rPr spc="5" dirty="0"/>
              <a:t> </a:t>
            </a:r>
            <a:r>
              <a:rPr dirty="0"/>
              <a:t>of</a:t>
            </a:r>
            <a:r>
              <a:rPr spc="5" dirty="0"/>
              <a:t> </a:t>
            </a:r>
            <a:r>
              <a:rPr spc="-5" dirty="0"/>
              <a:t>words,</a:t>
            </a:r>
            <a:r>
              <a:rPr dirty="0"/>
              <a:t> it</a:t>
            </a:r>
            <a:r>
              <a:rPr spc="5" dirty="0"/>
              <a:t> </a:t>
            </a:r>
            <a:r>
              <a:rPr spc="-5" dirty="0"/>
              <a:t>compares </a:t>
            </a:r>
            <a:r>
              <a:rPr dirty="0"/>
              <a:t>the </a:t>
            </a:r>
            <a:r>
              <a:rPr spc="-5" dirty="0"/>
              <a:t>probability</a:t>
            </a:r>
            <a:r>
              <a:rPr dirty="0"/>
              <a:t> </a:t>
            </a:r>
            <a:r>
              <a:rPr spc="-5" dirty="0"/>
              <a:t>that</a:t>
            </a:r>
            <a:r>
              <a:rPr spc="5" dirty="0"/>
              <a:t> </a:t>
            </a:r>
            <a:r>
              <a:rPr dirty="0"/>
              <a:t>the </a:t>
            </a:r>
            <a:r>
              <a:rPr spc="-5" dirty="0"/>
              <a:t>two </a:t>
            </a:r>
            <a:r>
              <a:rPr spc="-535" dirty="0"/>
              <a:t> </a:t>
            </a:r>
            <a:r>
              <a:rPr spc="-5" dirty="0"/>
              <a:t>occur</a:t>
            </a:r>
            <a:r>
              <a:rPr dirty="0"/>
              <a:t> </a:t>
            </a:r>
            <a:r>
              <a:rPr spc="-5" dirty="0"/>
              <a:t>together</a:t>
            </a:r>
            <a:r>
              <a:rPr spc="5" dirty="0"/>
              <a:t> </a:t>
            </a:r>
            <a:r>
              <a:rPr spc="-5" dirty="0"/>
              <a:t>as </a:t>
            </a:r>
            <a:r>
              <a:rPr dirty="0"/>
              <a:t>a joint</a:t>
            </a:r>
            <a:r>
              <a:rPr spc="5" dirty="0"/>
              <a:t> </a:t>
            </a:r>
            <a:r>
              <a:rPr spc="-5" dirty="0"/>
              <a:t>event</a:t>
            </a:r>
            <a:r>
              <a:rPr dirty="0"/>
              <a:t> </a:t>
            </a:r>
            <a:r>
              <a:rPr spc="-5" dirty="0"/>
              <a:t>with</a:t>
            </a:r>
            <a:r>
              <a:rPr spc="5" dirty="0"/>
              <a:t> </a:t>
            </a:r>
            <a:r>
              <a:rPr dirty="0"/>
              <a:t>the </a:t>
            </a:r>
            <a:r>
              <a:rPr spc="-5" dirty="0"/>
              <a:t>probability</a:t>
            </a:r>
            <a:r>
              <a:rPr spc="5" dirty="0"/>
              <a:t> </a:t>
            </a:r>
            <a:r>
              <a:rPr spc="-5" dirty="0"/>
              <a:t>that</a:t>
            </a:r>
            <a:r>
              <a:rPr spc="5" dirty="0"/>
              <a:t> </a:t>
            </a:r>
            <a:r>
              <a:rPr spc="-5" dirty="0"/>
              <a:t>they </a:t>
            </a:r>
            <a:r>
              <a:rPr dirty="0"/>
              <a:t> </a:t>
            </a:r>
            <a:r>
              <a:rPr spc="-5" dirty="0"/>
              <a:t>occur</a:t>
            </a:r>
            <a:r>
              <a:rPr spc="10" dirty="0"/>
              <a:t> </a:t>
            </a:r>
            <a:r>
              <a:rPr spc="-5" dirty="0"/>
              <a:t>individually</a:t>
            </a:r>
            <a:r>
              <a:rPr spc="10" dirty="0"/>
              <a:t> </a:t>
            </a:r>
            <a:r>
              <a:rPr spc="-5" dirty="0"/>
              <a:t>and</a:t>
            </a:r>
            <a:r>
              <a:rPr spc="10" dirty="0"/>
              <a:t> </a:t>
            </a:r>
            <a:r>
              <a:rPr spc="-5" dirty="0"/>
              <a:t>that</a:t>
            </a:r>
            <a:r>
              <a:rPr spc="10" dirty="0"/>
              <a:t> </a:t>
            </a:r>
            <a:r>
              <a:rPr spc="-5" dirty="0"/>
              <a:t>their</a:t>
            </a:r>
            <a:r>
              <a:rPr spc="10" dirty="0"/>
              <a:t> </a:t>
            </a:r>
            <a:r>
              <a:rPr spc="-5" dirty="0"/>
              <a:t>co-occurrences</a:t>
            </a:r>
            <a:r>
              <a:rPr dirty="0"/>
              <a:t> </a:t>
            </a:r>
            <a:r>
              <a:rPr spc="-5" dirty="0"/>
              <a:t>are</a:t>
            </a:r>
            <a:r>
              <a:rPr spc="5" dirty="0"/>
              <a:t> </a:t>
            </a:r>
            <a:r>
              <a:rPr spc="-5" dirty="0"/>
              <a:t>simply</a:t>
            </a:r>
            <a:r>
              <a:rPr spc="10" dirty="0"/>
              <a:t> </a:t>
            </a:r>
            <a:r>
              <a:rPr dirty="0"/>
              <a:t>the </a:t>
            </a:r>
            <a:r>
              <a:rPr spc="-535" dirty="0"/>
              <a:t> </a:t>
            </a:r>
            <a:r>
              <a:rPr spc="-5" dirty="0"/>
              <a:t>result </a:t>
            </a:r>
            <a:r>
              <a:rPr dirty="0"/>
              <a:t>of </a:t>
            </a:r>
            <a:r>
              <a:rPr spc="-5" dirty="0"/>
              <a:t>chance.</a:t>
            </a:r>
          </a:p>
          <a:p>
            <a:pPr marL="316865" marR="5080" indent="-137160">
              <a:lnSpc>
                <a:spcPct val="100000"/>
              </a:lnSpc>
              <a:spcBef>
                <a:spcPts val="660"/>
              </a:spcBef>
            </a:pPr>
            <a:r>
              <a:rPr sz="2000" spc="-15" dirty="0">
                <a:solidFill>
                  <a:srgbClr val="002060"/>
                </a:solidFill>
                <a:latin typeface="Impact"/>
                <a:cs typeface="Impact"/>
              </a:rPr>
              <a:t>­</a:t>
            </a:r>
            <a:r>
              <a:rPr sz="2000" spc="140" dirty="0">
                <a:solidFill>
                  <a:srgbClr val="002060"/>
                </a:solidFill>
                <a:latin typeface="Impact"/>
                <a:cs typeface="Impact"/>
              </a:rPr>
              <a:t> </a:t>
            </a:r>
            <a:r>
              <a:rPr sz="2000" dirty="0"/>
              <a:t>The</a:t>
            </a:r>
            <a:r>
              <a:rPr sz="2000" spc="-5" dirty="0"/>
              <a:t> more strongly</a:t>
            </a:r>
            <a:r>
              <a:rPr sz="2000" dirty="0"/>
              <a:t> </a:t>
            </a:r>
            <a:r>
              <a:rPr sz="2000" spc="-5" dirty="0"/>
              <a:t>connected</a:t>
            </a:r>
            <a:r>
              <a:rPr sz="2000" dirty="0"/>
              <a:t> </a:t>
            </a:r>
            <a:r>
              <a:rPr sz="2000" spc="-5" dirty="0"/>
              <a:t>two </a:t>
            </a:r>
            <a:r>
              <a:rPr sz="2000" spc="-10" dirty="0"/>
              <a:t>items</a:t>
            </a:r>
            <a:r>
              <a:rPr sz="2000" spc="-5" dirty="0"/>
              <a:t> are,</a:t>
            </a:r>
            <a:r>
              <a:rPr sz="2000" dirty="0"/>
              <a:t> </a:t>
            </a:r>
            <a:r>
              <a:rPr sz="2000" spc="-5" dirty="0"/>
              <a:t>the higher will</a:t>
            </a:r>
            <a:r>
              <a:rPr sz="2000" spc="-10" dirty="0"/>
              <a:t> </a:t>
            </a:r>
            <a:r>
              <a:rPr sz="2000" dirty="0"/>
              <a:t>be</a:t>
            </a:r>
            <a:r>
              <a:rPr sz="2000" spc="-5" dirty="0"/>
              <a:t> their </a:t>
            </a:r>
            <a:r>
              <a:rPr sz="2000" spc="-484" dirty="0"/>
              <a:t> </a:t>
            </a:r>
            <a:r>
              <a:rPr sz="2000" spc="-5" dirty="0"/>
              <a:t>MI</a:t>
            </a:r>
            <a:r>
              <a:rPr sz="2000" spc="-10" dirty="0"/>
              <a:t> </a:t>
            </a:r>
            <a:r>
              <a:rPr sz="2000" spc="-5" dirty="0"/>
              <a:t>value.</a:t>
            </a:r>
            <a:endParaRPr sz="2000">
              <a:latin typeface="Impact"/>
              <a:cs typeface="Impac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4460875" cy="665480"/>
          </a:xfrm>
          <a:prstGeom prst="rect">
            <a:avLst/>
          </a:prstGeom>
        </p:spPr>
        <p:txBody>
          <a:bodyPr vert="horz" wrap="square" lIns="0" tIns="12700" rIns="0" bIns="0" rtlCol="0">
            <a:spAutoFit/>
          </a:bodyPr>
          <a:lstStyle/>
          <a:p>
            <a:pPr marL="12700">
              <a:lnSpc>
                <a:spcPct val="100000"/>
              </a:lnSpc>
              <a:spcBef>
                <a:spcPts val="100"/>
              </a:spcBef>
            </a:pPr>
            <a:r>
              <a:rPr spc="80" dirty="0"/>
              <a:t>Mutual</a:t>
            </a:r>
            <a:r>
              <a:rPr spc="125" dirty="0"/>
              <a:t> </a:t>
            </a:r>
            <a:r>
              <a:rPr spc="85" dirty="0"/>
              <a:t>Information</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9</a:t>
            </a:r>
            <a:endParaRPr sz="800">
              <a:latin typeface="Times New Roman"/>
              <a:cs typeface="Times New Roman"/>
            </a:endParaRPr>
          </a:p>
        </p:txBody>
      </p:sp>
      <p:sp>
        <p:nvSpPr>
          <p:cNvPr id="3" name="object 3"/>
          <p:cNvSpPr txBox="1"/>
          <p:nvPr/>
        </p:nvSpPr>
        <p:spPr>
          <a:xfrm>
            <a:off x="725905" y="1857350"/>
            <a:ext cx="7594600" cy="3929379"/>
          </a:xfrm>
          <a:prstGeom prst="rect">
            <a:avLst/>
          </a:prstGeom>
        </p:spPr>
        <p:txBody>
          <a:bodyPr vert="horz" wrap="square" lIns="0" tIns="5080" rIns="0" bIns="0" rtlCol="0">
            <a:spAutoFit/>
          </a:bodyPr>
          <a:lstStyle/>
          <a:p>
            <a:pPr marL="25400" marR="276225">
              <a:lnSpc>
                <a:spcPct val="102299"/>
              </a:lnSpc>
              <a:spcBef>
                <a:spcPts val="40"/>
              </a:spcBef>
            </a:pPr>
            <a:r>
              <a:rPr sz="2200" spc="-5" dirty="0">
                <a:solidFill>
                  <a:srgbClr val="595959"/>
                </a:solidFill>
                <a:latin typeface="Times New Roman"/>
                <a:cs typeface="Times New Roman"/>
              </a:rPr>
              <a:t>Based</a:t>
            </a:r>
            <a:r>
              <a:rPr sz="2200" dirty="0">
                <a:solidFill>
                  <a:srgbClr val="595959"/>
                </a:solidFill>
                <a:latin typeface="Times New Roman"/>
                <a:cs typeface="Times New Roman"/>
              </a:rPr>
              <a:t> on the</a:t>
            </a:r>
            <a:r>
              <a:rPr sz="2200" spc="-5" dirty="0">
                <a:solidFill>
                  <a:srgbClr val="595959"/>
                </a:solidFill>
                <a:latin typeface="Times New Roman"/>
                <a:cs typeface="Times New Roman"/>
              </a:rPr>
              <a:t> work</a:t>
            </a:r>
            <a:r>
              <a:rPr sz="2200" dirty="0">
                <a:solidFill>
                  <a:srgbClr val="595959"/>
                </a:solidFill>
                <a:latin typeface="Times New Roman"/>
                <a:cs typeface="Times New Roman"/>
              </a:rPr>
              <a:t> of </a:t>
            </a:r>
            <a:r>
              <a:rPr sz="2200" spc="-5" dirty="0">
                <a:solidFill>
                  <a:srgbClr val="595959"/>
                </a:solidFill>
                <a:latin typeface="Times New Roman"/>
                <a:cs typeface="Times New Roman"/>
              </a:rPr>
              <a:t>Church</a:t>
            </a:r>
            <a:r>
              <a:rPr sz="2200" dirty="0">
                <a:solidFill>
                  <a:srgbClr val="595959"/>
                </a:solidFill>
                <a:latin typeface="Times New Roman"/>
                <a:cs typeface="Times New Roman"/>
              </a:rPr>
              <a:t> </a:t>
            </a:r>
            <a:r>
              <a:rPr sz="2200" spc="-5" dirty="0">
                <a:solidFill>
                  <a:srgbClr val="595959"/>
                </a:solidFill>
                <a:latin typeface="Times New Roman"/>
                <a:cs typeface="Times New Roman"/>
              </a:rPr>
              <a:t>and</a:t>
            </a:r>
            <a:r>
              <a:rPr sz="2200" dirty="0">
                <a:solidFill>
                  <a:srgbClr val="595959"/>
                </a:solidFill>
                <a:latin typeface="Times New Roman"/>
                <a:cs typeface="Times New Roman"/>
              </a:rPr>
              <a:t> </a:t>
            </a:r>
            <a:r>
              <a:rPr sz="2200" spc="-5" dirty="0">
                <a:solidFill>
                  <a:srgbClr val="595959"/>
                </a:solidFill>
                <a:latin typeface="Times New Roman"/>
                <a:cs typeface="Times New Roman"/>
              </a:rPr>
              <a:t>Hanks</a:t>
            </a:r>
            <a:r>
              <a:rPr sz="2200" spc="-10" dirty="0">
                <a:solidFill>
                  <a:srgbClr val="595959"/>
                </a:solidFill>
                <a:latin typeface="Times New Roman"/>
                <a:cs typeface="Times New Roman"/>
              </a:rPr>
              <a:t> </a:t>
            </a:r>
            <a:r>
              <a:rPr sz="2200" dirty="0">
                <a:solidFill>
                  <a:srgbClr val="595959"/>
                </a:solidFill>
                <a:latin typeface="Times New Roman"/>
                <a:cs typeface="Times New Roman"/>
              </a:rPr>
              <a:t>(1990), </a:t>
            </a:r>
            <a:r>
              <a:rPr sz="2200" spc="-5" dirty="0">
                <a:solidFill>
                  <a:srgbClr val="595959"/>
                </a:solidFill>
                <a:latin typeface="Times New Roman"/>
                <a:cs typeface="Times New Roman"/>
              </a:rPr>
              <a:t>generalizing</a:t>
            </a:r>
            <a:r>
              <a:rPr sz="2200" dirty="0">
                <a:solidFill>
                  <a:srgbClr val="595959"/>
                </a:solidFill>
                <a:latin typeface="Times New Roman"/>
                <a:cs typeface="Times New Roman"/>
              </a:rPr>
              <a:t> </a:t>
            </a:r>
            <a:r>
              <a:rPr sz="2200" spc="-5" dirty="0">
                <a:solidFill>
                  <a:srgbClr val="595959"/>
                </a:solidFill>
                <a:latin typeface="Times New Roman"/>
                <a:cs typeface="Times New Roman"/>
              </a:rPr>
              <a:t>MI </a:t>
            </a:r>
            <a:r>
              <a:rPr sz="2200" spc="-535" dirty="0">
                <a:solidFill>
                  <a:srgbClr val="595959"/>
                </a:solidFill>
                <a:latin typeface="Times New Roman"/>
                <a:cs typeface="Times New Roman"/>
              </a:rPr>
              <a:t> </a:t>
            </a:r>
            <a:r>
              <a:rPr sz="2200" dirty="0">
                <a:solidFill>
                  <a:srgbClr val="595959"/>
                </a:solidFill>
                <a:latin typeface="Times New Roman"/>
                <a:cs typeface="Times New Roman"/>
              </a:rPr>
              <a:t>from </a:t>
            </a:r>
            <a:r>
              <a:rPr sz="2200" spc="-5" dirty="0">
                <a:solidFill>
                  <a:srgbClr val="595959"/>
                </a:solidFill>
                <a:latin typeface="Times New Roman"/>
                <a:cs typeface="Times New Roman"/>
              </a:rPr>
              <a:t>information</a:t>
            </a:r>
            <a:r>
              <a:rPr sz="2200" dirty="0">
                <a:solidFill>
                  <a:srgbClr val="595959"/>
                </a:solidFill>
                <a:latin typeface="Times New Roman"/>
                <a:cs typeface="Times New Roman"/>
              </a:rPr>
              <a:t> </a:t>
            </a:r>
            <a:r>
              <a:rPr sz="2200" spc="-5" dirty="0">
                <a:solidFill>
                  <a:srgbClr val="595959"/>
                </a:solidFill>
                <a:latin typeface="Times New Roman"/>
                <a:cs typeface="Times New Roman"/>
              </a:rPr>
              <a:t>theory</a:t>
            </a:r>
            <a:r>
              <a:rPr sz="2200" dirty="0">
                <a:solidFill>
                  <a:srgbClr val="595959"/>
                </a:solidFill>
                <a:latin typeface="Times New Roman"/>
                <a:cs typeface="Times New Roman"/>
              </a:rPr>
              <a:t> to </a:t>
            </a:r>
            <a:r>
              <a:rPr sz="2200" spc="-5" dirty="0">
                <a:solidFill>
                  <a:srgbClr val="595959"/>
                </a:solidFill>
                <a:latin typeface="Times New Roman"/>
                <a:cs typeface="Times New Roman"/>
              </a:rPr>
              <a:t>apply</a:t>
            </a:r>
            <a:r>
              <a:rPr sz="2200" spc="5" dirty="0">
                <a:solidFill>
                  <a:srgbClr val="595959"/>
                </a:solidFill>
                <a:latin typeface="Times New Roman"/>
                <a:cs typeface="Times New Roman"/>
              </a:rPr>
              <a:t> </a:t>
            </a:r>
            <a:r>
              <a:rPr sz="2200" dirty="0">
                <a:solidFill>
                  <a:srgbClr val="595959"/>
                </a:solidFill>
                <a:latin typeface="Times New Roman"/>
                <a:cs typeface="Times New Roman"/>
              </a:rPr>
              <a:t>to </a:t>
            </a:r>
            <a:r>
              <a:rPr sz="2200" spc="-5" dirty="0">
                <a:solidFill>
                  <a:srgbClr val="595959"/>
                </a:solidFill>
                <a:latin typeface="Times New Roman"/>
                <a:cs typeface="Times New Roman"/>
              </a:rPr>
              <a:t>words</a:t>
            </a:r>
            <a:r>
              <a:rPr sz="2200" spc="-10" dirty="0">
                <a:solidFill>
                  <a:srgbClr val="595959"/>
                </a:solidFill>
                <a:latin typeface="Times New Roman"/>
                <a:cs typeface="Times New Roman"/>
              </a:rPr>
              <a:t> </a:t>
            </a:r>
            <a:r>
              <a:rPr sz="2200" dirty="0">
                <a:solidFill>
                  <a:srgbClr val="595959"/>
                </a:solidFill>
                <a:latin typeface="Times New Roman"/>
                <a:cs typeface="Times New Roman"/>
              </a:rPr>
              <a:t>in </a:t>
            </a:r>
            <a:r>
              <a:rPr sz="2200" spc="-5" dirty="0">
                <a:solidFill>
                  <a:srgbClr val="595959"/>
                </a:solidFill>
                <a:latin typeface="Times New Roman"/>
                <a:cs typeface="Times New Roman"/>
              </a:rPr>
              <a:t>sequence</a:t>
            </a:r>
            <a:endParaRPr sz="2200">
              <a:latin typeface="Times New Roman"/>
              <a:cs typeface="Times New Roman"/>
            </a:endParaRPr>
          </a:p>
          <a:p>
            <a:pPr marL="61594">
              <a:lnSpc>
                <a:spcPct val="100000"/>
              </a:lnSpc>
              <a:spcBef>
                <a:spcPts val="1160"/>
              </a:spcBef>
            </a:pPr>
            <a:r>
              <a:rPr sz="1800" spc="-10" dirty="0">
                <a:solidFill>
                  <a:srgbClr val="002060"/>
                </a:solidFill>
                <a:latin typeface="Impact"/>
                <a:cs typeface="Impact"/>
              </a:rPr>
              <a:t>­</a:t>
            </a:r>
            <a:r>
              <a:rPr sz="1800" spc="240" dirty="0">
                <a:solidFill>
                  <a:srgbClr val="002060"/>
                </a:solidFill>
                <a:latin typeface="Impact"/>
                <a:cs typeface="Impact"/>
              </a:rPr>
              <a:t> </a:t>
            </a:r>
            <a:r>
              <a:rPr sz="1800" dirty="0">
                <a:solidFill>
                  <a:srgbClr val="595959"/>
                </a:solidFill>
                <a:latin typeface="Times New Roman"/>
                <a:cs typeface="Times New Roman"/>
              </a:rPr>
              <a:t>They </a:t>
            </a:r>
            <a:r>
              <a:rPr sz="1800" spc="-5" dirty="0">
                <a:solidFill>
                  <a:srgbClr val="595959"/>
                </a:solidFill>
                <a:latin typeface="Times New Roman"/>
                <a:cs typeface="Times New Roman"/>
              </a:rPr>
              <a:t>used</a:t>
            </a:r>
            <a:r>
              <a:rPr sz="1800"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a:t>
            </a:r>
            <a:r>
              <a:rPr sz="1800" spc="-5" dirty="0">
                <a:solidFill>
                  <a:srgbClr val="595959"/>
                </a:solidFill>
                <a:latin typeface="Times New Roman"/>
                <a:cs typeface="Times New Roman"/>
              </a:rPr>
              <a:t>terminology</a:t>
            </a:r>
            <a:r>
              <a:rPr sz="1800" dirty="0">
                <a:solidFill>
                  <a:srgbClr val="595959"/>
                </a:solidFill>
                <a:latin typeface="Times New Roman"/>
                <a:cs typeface="Times New Roman"/>
              </a:rPr>
              <a:t> </a:t>
            </a:r>
            <a:r>
              <a:rPr sz="1800" i="1" spc="-5" dirty="0">
                <a:solidFill>
                  <a:srgbClr val="595959"/>
                </a:solidFill>
                <a:latin typeface="Times New Roman"/>
                <a:cs typeface="Times New Roman"/>
              </a:rPr>
              <a:t>association</a:t>
            </a:r>
            <a:r>
              <a:rPr sz="1800" i="1" dirty="0">
                <a:solidFill>
                  <a:srgbClr val="595959"/>
                </a:solidFill>
                <a:latin typeface="Times New Roman"/>
                <a:cs typeface="Times New Roman"/>
              </a:rPr>
              <a:t> </a:t>
            </a:r>
            <a:r>
              <a:rPr sz="1800" i="1" spc="-5" dirty="0">
                <a:solidFill>
                  <a:srgbClr val="595959"/>
                </a:solidFill>
                <a:latin typeface="Times New Roman"/>
                <a:cs typeface="Times New Roman"/>
              </a:rPr>
              <a:t>ratio</a:t>
            </a:r>
            <a:endParaRPr sz="1800">
              <a:latin typeface="Times New Roman"/>
              <a:cs typeface="Times New Roman"/>
            </a:endParaRPr>
          </a:p>
          <a:p>
            <a:pPr marL="25400">
              <a:lnSpc>
                <a:spcPts val="2620"/>
              </a:lnSpc>
              <a:spcBef>
                <a:spcPts val="1240"/>
              </a:spcBef>
            </a:pPr>
            <a:r>
              <a:rPr sz="2200" i="1" dirty="0">
                <a:solidFill>
                  <a:srgbClr val="595959"/>
                </a:solidFill>
                <a:latin typeface="Times New Roman"/>
                <a:cs typeface="Times New Roman"/>
              </a:rPr>
              <a:t>P</a:t>
            </a:r>
            <a:r>
              <a:rPr sz="2200" dirty="0">
                <a:solidFill>
                  <a:srgbClr val="595959"/>
                </a:solidFill>
                <a:latin typeface="Times New Roman"/>
                <a:cs typeface="Times New Roman"/>
              </a:rPr>
              <a:t>(</a:t>
            </a:r>
            <a:r>
              <a:rPr sz="2200" i="1" dirty="0">
                <a:solidFill>
                  <a:srgbClr val="595959"/>
                </a:solidFill>
                <a:latin typeface="Times New Roman"/>
                <a:cs typeface="Times New Roman"/>
              </a:rPr>
              <a:t>x</a:t>
            </a:r>
            <a:r>
              <a:rPr sz="2200" dirty="0">
                <a:solidFill>
                  <a:srgbClr val="595959"/>
                </a:solidFill>
                <a:latin typeface="Times New Roman"/>
                <a:cs typeface="Times New Roman"/>
              </a:rPr>
              <a:t>) </a:t>
            </a:r>
            <a:r>
              <a:rPr sz="2200" spc="-5" dirty="0">
                <a:solidFill>
                  <a:srgbClr val="595959"/>
                </a:solidFill>
                <a:latin typeface="Times New Roman"/>
                <a:cs typeface="Times New Roman"/>
              </a:rPr>
              <a:t>and</a:t>
            </a:r>
            <a:r>
              <a:rPr sz="2200" dirty="0">
                <a:solidFill>
                  <a:srgbClr val="595959"/>
                </a:solidFill>
                <a:latin typeface="Times New Roman"/>
                <a:cs typeface="Times New Roman"/>
              </a:rPr>
              <a:t> </a:t>
            </a:r>
            <a:r>
              <a:rPr sz="2200" i="1" dirty="0">
                <a:solidFill>
                  <a:srgbClr val="595959"/>
                </a:solidFill>
                <a:latin typeface="Times New Roman"/>
                <a:cs typeface="Times New Roman"/>
              </a:rPr>
              <a:t>P</a:t>
            </a:r>
            <a:r>
              <a:rPr sz="2200" dirty="0">
                <a:solidFill>
                  <a:srgbClr val="595959"/>
                </a:solidFill>
                <a:latin typeface="Times New Roman"/>
                <a:cs typeface="Times New Roman"/>
              </a:rPr>
              <a:t>(</a:t>
            </a:r>
            <a:r>
              <a:rPr sz="2200" i="1" dirty="0">
                <a:solidFill>
                  <a:srgbClr val="595959"/>
                </a:solidFill>
                <a:latin typeface="Times New Roman"/>
                <a:cs typeface="Times New Roman"/>
              </a:rPr>
              <a:t>y</a:t>
            </a:r>
            <a:r>
              <a:rPr sz="2200" dirty="0">
                <a:solidFill>
                  <a:srgbClr val="595959"/>
                </a:solidFill>
                <a:latin typeface="Times New Roman"/>
                <a:cs typeface="Times New Roman"/>
              </a:rPr>
              <a:t>) </a:t>
            </a:r>
            <a:r>
              <a:rPr sz="2200" spc="-5" dirty="0">
                <a:solidFill>
                  <a:srgbClr val="595959"/>
                </a:solidFill>
                <a:latin typeface="Times New Roman"/>
                <a:cs typeface="Times New Roman"/>
              </a:rPr>
              <a:t>are estimated</a:t>
            </a:r>
            <a:r>
              <a:rPr sz="2200" spc="5" dirty="0">
                <a:solidFill>
                  <a:srgbClr val="595959"/>
                </a:solidFill>
                <a:latin typeface="Times New Roman"/>
                <a:cs typeface="Times New Roman"/>
              </a:rPr>
              <a:t> </a:t>
            </a:r>
            <a:r>
              <a:rPr sz="2200" dirty="0">
                <a:solidFill>
                  <a:srgbClr val="595959"/>
                </a:solidFill>
                <a:latin typeface="Times New Roman"/>
                <a:cs typeface="Times New Roman"/>
              </a:rPr>
              <a:t>by the</a:t>
            </a:r>
            <a:r>
              <a:rPr sz="2200" spc="-5" dirty="0">
                <a:solidFill>
                  <a:srgbClr val="595959"/>
                </a:solidFill>
                <a:latin typeface="Times New Roman"/>
                <a:cs typeface="Times New Roman"/>
              </a:rPr>
              <a:t> number</a:t>
            </a:r>
            <a:r>
              <a:rPr sz="2200" dirty="0">
                <a:solidFill>
                  <a:srgbClr val="595959"/>
                </a:solidFill>
                <a:latin typeface="Times New Roman"/>
                <a:cs typeface="Times New Roman"/>
              </a:rPr>
              <a:t> of</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observations</a:t>
            </a:r>
            <a:r>
              <a:rPr sz="2200" spc="-10" dirty="0">
                <a:solidFill>
                  <a:srgbClr val="595959"/>
                </a:solidFill>
                <a:latin typeface="Times New Roman"/>
                <a:cs typeface="Times New Roman"/>
              </a:rPr>
              <a:t> </a:t>
            </a:r>
            <a:r>
              <a:rPr sz="2200" dirty="0">
                <a:solidFill>
                  <a:srgbClr val="595959"/>
                </a:solidFill>
                <a:latin typeface="Times New Roman"/>
                <a:cs typeface="Times New Roman"/>
              </a:rPr>
              <a:t>of</a:t>
            </a:r>
            <a:r>
              <a:rPr sz="2200" spc="5" dirty="0">
                <a:solidFill>
                  <a:srgbClr val="595959"/>
                </a:solidFill>
                <a:latin typeface="Times New Roman"/>
                <a:cs typeface="Times New Roman"/>
              </a:rPr>
              <a:t> </a:t>
            </a:r>
            <a:r>
              <a:rPr sz="2200" i="1" dirty="0">
                <a:solidFill>
                  <a:srgbClr val="595959"/>
                </a:solidFill>
                <a:latin typeface="Times New Roman"/>
                <a:cs typeface="Times New Roman"/>
              </a:rPr>
              <a:t>x</a:t>
            </a:r>
            <a:r>
              <a:rPr sz="2200" i="1" spc="-5" dirty="0">
                <a:solidFill>
                  <a:srgbClr val="595959"/>
                </a:solidFill>
                <a:latin typeface="Times New Roman"/>
                <a:cs typeface="Times New Roman"/>
              </a:rPr>
              <a:t> </a:t>
            </a:r>
            <a:r>
              <a:rPr sz="2200" spc="-5" dirty="0">
                <a:solidFill>
                  <a:srgbClr val="595959"/>
                </a:solidFill>
                <a:latin typeface="Times New Roman"/>
                <a:cs typeface="Times New Roman"/>
              </a:rPr>
              <a:t>and</a:t>
            </a:r>
            <a:endParaRPr sz="2200">
              <a:latin typeface="Times New Roman"/>
              <a:cs typeface="Times New Roman"/>
            </a:endParaRPr>
          </a:p>
          <a:p>
            <a:pPr marL="25400">
              <a:lnSpc>
                <a:spcPts val="2620"/>
              </a:lnSpc>
            </a:pPr>
            <a:r>
              <a:rPr sz="2200" i="1" dirty="0">
                <a:solidFill>
                  <a:srgbClr val="595959"/>
                </a:solidFill>
                <a:latin typeface="Times New Roman"/>
                <a:cs typeface="Times New Roman"/>
              </a:rPr>
              <a:t>y</a:t>
            </a:r>
            <a:r>
              <a:rPr sz="2200" i="1" spc="-5" dirty="0">
                <a:solidFill>
                  <a:srgbClr val="595959"/>
                </a:solidFill>
                <a:latin typeface="Times New Roman"/>
                <a:cs typeface="Times New Roman"/>
              </a:rPr>
              <a:t> </a:t>
            </a:r>
            <a:r>
              <a:rPr sz="2200" dirty="0">
                <a:solidFill>
                  <a:srgbClr val="595959"/>
                </a:solidFill>
                <a:latin typeface="Times New Roman"/>
                <a:cs typeface="Times New Roman"/>
              </a:rPr>
              <a:t>in a</a:t>
            </a:r>
            <a:r>
              <a:rPr sz="2200" spc="-5" dirty="0">
                <a:solidFill>
                  <a:srgbClr val="595959"/>
                </a:solidFill>
                <a:latin typeface="Times New Roman"/>
                <a:cs typeface="Times New Roman"/>
              </a:rPr>
              <a:t> corpus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and</a:t>
            </a:r>
            <a:r>
              <a:rPr sz="2200" dirty="0">
                <a:solidFill>
                  <a:srgbClr val="595959"/>
                </a:solidFill>
                <a:latin typeface="Times New Roman"/>
                <a:cs typeface="Times New Roman"/>
              </a:rPr>
              <a:t> </a:t>
            </a:r>
            <a:r>
              <a:rPr sz="2200" spc="-5" dirty="0">
                <a:solidFill>
                  <a:srgbClr val="595959"/>
                </a:solidFill>
                <a:latin typeface="Times New Roman"/>
                <a:cs typeface="Times New Roman"/>
              </a:rPr>
              <a:t>normalized</a:t>
            </a:r>
            <a:r>
              <a:rPr sz="2200" dirty="0">
                <a:solidFill>
                  <a:srgbClr val="595959"/>
                </a:solidFill>
                <a:latin typeface="Times New Roman"/>
                <a:cs typeface="Times New Roman"/>
              </a:rPr>
              <a:t> by</a:t>
            </a:r>
            <a:r>
              <a:rPr sz="2200" spc="-5" dirty="0">
                <a:solidFill>
                  <a:srgbClr val="595959"/>
                </a:solidFill>
                <a:latin typeface="Times New Roman"/>
                <a:cs typeface="Times New Roman"/>
              </a:rPr>
              <a:t>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a:t>
            </a:r>
            <a:r>
              <a:rPr sz="2200" dirty="0">
                <a:solidFill>
                  <a:srgbClr val="595959"/>
                </a:solidFill>
                <a:latin typeface="Times New Roman"/>
                <a:cs typeface="Times New Roman"/>
              </a:rPr>
              <a:t> the</a:t>
            </a:r>
            <a:r>
              <a:rPr sz="2200" spc="-5" dirty="0">
                <a:solidFill>
                  <a:srgbClr val="595959"/>
                </a:solidFill>
                <a:latin typeface="Times New Roman"/>
                <a:cs typeface="Times New Roman"/>
              </a:rPr>
              <a:t> size </a:t>
            </a:r>
            <a:r>
              <a:rPr sz="2200" dirty="0">
                <a:solidFill>
                  <a:srgbClr val="595959"/>
                </a:solidFill>
                <a:latin typeface="Times New Roman"/>
                <a:cs typeface="Times New Roman"/>
              </a:rPr>
              <a:t>of the</a:t>
            </a:r>
            <a:r>
              <a:rPr sz="2200" spc="-5" dirty="0">
                <a:solidFill>
                  <a:srgbClr val="595959"/>
                </a:solidFill>
                <a:latin typeface="Times New Roman"/>
                <a:cs typeface="Times New Roman"/>
              </a:rPr>
              <a:t> corpus</a:t>
            </a:r>
            <a:endParaRPr sz="2200">
              <a:latin typeface="Times New Roman"/>
              <a:cs typeface="Times New Roman"/>
            </a:endParaRPr>
          </a:p>
          <a:p>
            <a:pPr marL="25400">
              <a:lnSpc>
                <a:spcPct val="100000"/>
              </a:lnSpc>
              <a:spcBef>
                <a:spcPts val="1160"/>
              </a:spcBef>
            </a:pPr>
            <a:r>
              <a:rPr sz="2200" i="1" spc="-5" dirty="0">
                <a:solidFill>
                  <a:srgbClr val="595959"/>
                </a:solidFill>
                <a:latin typeface="Times New Roman"/>
                <a:cs typeface="Times New Roman"/>
              </a:rPr>
              <a:t>P</a:t>
            </a:r>
            <a:r>
              <a:rPr sz="2200" spc="-5" dirty="0">
                <a:solidFill>
                  <a:srgbClr val="595959"/>
                </a:solidFill>
                <a:latin typeface="Times New Roman"/>
                <a:cs typeface="Times New Roman"/>
              </a:rPr>
              <a:t>(</a:t>
            </a:r>
            <a:r>
              <a:rPr sz="2200" i="1" spc="-5" dirty="0">
                <a:solidFill>
                  <a:srgbClr val="595959"/>
                </a:solidFill>
                <a:latin typeface="Times New Roman"/>
                <a:cs typeface="Times New Roman"/>
              </a:rPr>
              <a:t>x,y</a:t>
            </a:r>
            <a:r>
              <a:rPr sz="2200" spc="-5" dirty="0">
                <a:solidFill>
                  <a:srgbClr val="595959"/>
                </a:solidFill>
                <a:latin typeface="Times New Roman"/>
                <a:cs typeface="Times New Roman"/>
              </a:rPr>
              <a:t>)</a:t>
            </a:r>
            <a:r>
              <a:rPr sz="2200" dirty="0">
                <a:solidFill>
                  <a:srgbClr val="595959"/>
                </a:solidFill>
                <a:latin typeface="Times New Roman"/>
                <a:cs typeface="Times New Roman"/>
              </a:rPr>
              <a:t> is</a:t>
            </a:r>
            <a:r>
              <a:rPr sz="2200" spc="-5" dirty="0">
                <a:solidFill>
                  <a:srgbClr val="595959"/>
                </a:solidFill>
                <a:latin typeface="Times New Roman"/>
                <a:cs typeface="Times New Roman"/>
              </a:rPr>
              <a:t> </a:t>
            </a:r>
            <a:r>
              <a:rPr sz="2200" dirty="0">
                <a:solidFill>
                  <a:srgbClr val="595959"/>
                </a:solidFill>
                <a:latin typeface="Times New Roman"/>
                <a:cs typeface="Times New Roman"/>
              </a:rPr>
              <a:t>the</a:t>
            </a:r>
            <a:r>
              <a:rPr sz="2200" spc="-5" dirty="0">
                <a:solidFill>
                  <a:srgbClr val="595959"/>
                </a:solidFill>
                <a:latin typeface="Times New Roman"/>
                <a:cs typeface="Times New Roman"/>
              </a:rPr>
              <a:t> </a:t>
            </a:r>
            <a:r>
              <a:rPr sz="2200" spc="-5" dirty="0">
                <a:solidFill>
                  <a:srgbClr val="0000FF"/>
                </a:solidFill>
                <a:latin typeface="Times New Roman"/>
                <a:cs typeface="Times New Roman"/>
              </a:rPr>
              <a:t>number</a:t>
            </a:r>
            <a:r>
              <a:rPr sz="2200" spc="5" dirty="0">
                <a:solidFill>
                  <a:srgbClr val="0000FF"/>
                </a:solidFill>
                <a:latin typeface="Times New Roman"/>
                <a:cs typeface="Times New Roman"/>
              </a:rPr>
              <a:t> </a:t>
            </a:r>
            <a:r>
              <a:rPr sz="2200" dirty="0">
                <a:solidFill>
                  <a:srgbClr val="0000FF"/>
                </a:solidFill>
                <a:latin typeface="Times New Roman"/>
                <a:cs typeface="Times New Roman"/>
              </a:rPr>
              <a:t>of </a:t>
            </a:r>
            <a:r>
              <a:rPr sz="2200" spc="-5" dirty="0">
                <a:solidFill>
                  <a:srgbClr val="0000FF"/>
                </a:solidFill>
                <a:latin typeface="Times New Roman"/>
                <a:cs typeface="Times New Roman"/>
              </a:rPr>
              <a:t>times that</a:t>
            </a:r>
            <a:r>
              <a:rPr sz="2200" dirty="0">
                <a:solidFill>
                  <a:srgbClr val="0000FF"/>
                </a:solidFill>
                <a:latin typeface="Times New Roman"/>
                <a:cs typeface="Times New Roman"/>
              </a:rPr>
              <a:t> </a:t>
            </a:r>
            <a:r>
              <a:rPr sz="2200" i="1" dirty="0">
                <a:solidFill>
                  <a:srgbClr val="0000FF"/>
                </a:solidFill>
                <a:latin typeface="Times New Roman"/>
                <a:cs typeface="Times New Roman"/>
              </a:rPr>
              <a:t>x </a:t>
            </a:r>
            <a:r>
              <a:rPr sz="2200" dirty="0">
                <a:solidFill>
                  <a:srgbClr val="0000FF"/>
                </a:solidFill>
                <a:latin typeface="Times New Roman"/>
                <a:cs typeface="Times New Roman"/>
              </a:rPr>
              <a:t>is</a:t>
            </a:r>
            <a:r>
              <a:rPr sz="2200" spc="-10" dirty="0">
                <a:solidFill>
                  <a:srgbClr val="0000FF"/>
                </a:solidFill>
                <a:latin typeface="Times New Roman"/>
                <a:cs typeface="Times New Roman"/>
              </a:rPr>
              <a:t> </a:t>
            </a:r>
            <a:r>
              <a:rPr sz="2200" spc="-5" dirty="0">
                <a:solidFill>
                  <a:srgbClr val="0000FF"/>
                </a:solidFill>
                <a:latin typeface="Times New Roman"/>
                <a:cs typeface="Times New Roman"/>
              </a:rPr>
              <a:t>followed</a:t>
            </a:r>
            <a:r>
              <a:rPr sz="2200" spc="5" dirty="0">
                <a:solidFill>
                  <a:srgbClr val="0000FF"/>
                </a:solidFill>
                <a:latin typeface="Times New Roman"/>
                <a:cs typeface="Times New Roman"/>
              </a:rPr>
              <a:t> </a:t>
            </a:r>
            <a:r>
              <a:rPr sz="2200" dirty="0">
                <a:solidFill>
                  <a:srgbClr val="0000FF"/>
                </a:solidFill>
                <a:latin typeface="Times New Roman"/>
                <a:cs typeface="Times New Roman"/>
              </a:rPr>
              <a:t>by </a:t>
            </a:r>
            <a:r>
              <a:rPr sz="2200" i="1" dirty="0">
                <a:solidFill>
                  <a:srgbClr val="0000FF"/>
                </a:solidFill>
                <a:latin typeface="Times New Roman"/>
                <a:cs typeface="Times New Roman"/>
              </a:rPr>
              <a:t>y </a:t>
            </a:r>
            <a:r>
              <a:rPr sz="2200" dirty="0">
                <a:solidFill>
                  <a:srgbClr val="0000FF"/>
                </a:solidFill>
                <a:latin typeface="Times New Roman"/>
                <a:cs typeface="Times New Roman"/>
              </a:rPr>
              <a:t>in a </a:t>
            </a:r>
            <a:r>
              <a:rPr sz="2200" spc="-5" dirty="0">
                <a:solidFill>
                  <a:srgbClr val="0000FF"/>
                </a:solidFill>
                <a:latin typeface="Times New Roman"/>
                <a:cs typeface="Times New Roman"/>
              </a:rPr>
              <a:t>window </a:t>
            </a:r>
            <a:r>
              <a:rPr sz="2200" dirty="0">
                <a:solidFill>
                  <a:srgbClr val="0000FF"/>
                </a:solidFill>
                <a:latin typeface="Times New Roman"/>
                <a:cs typeface="Times New Roman"/>
              </a:rPr>
              <a:t>of</a:t>
            </a:r>
            <a:endParaRPr sz="2200">
              <a:latin typeface="Times New Roman"/>
              <a:cs typeface="Times New Roman"/>
            </a:endParaRPr>
          </a:p>
          <a:p>
            <a:pPr marL="25400">
              <a:lnSpc>
                <a:spcPct val="100000"/>
              </a:lnSpc>
              <a:spcBef>
                <a:spcPts val="60"/>
              </a:spcBef>
            </a:pPr>
            <a:r>
              <a:rPr sz="2200" i="1" dirty="0">
                <a:solidFill>
                  <a:srgbClr val="0000FF"/>
                </a:solidFill>
                <a:latin typeface="Times New Roman"/>
                <a:cs typeface="Times New Roman"/>
              </a:rPr>
              <a:t>w</a:t>
            </a:r>
            <a:r>
              <a:rPr sz="2200" i="1" spc="-25" dirty="0">
                <a:solidFill>
                  <a:srgbClr val="0000FF"/>
                </a:solidFill>
                <a:latin typeface="Times New Roman"/>
                <a:cs typeface="Times New Roman"/>
              </a:rPr>
              <a:t> </a:t>
            </a:r>
            <a:r>
              <a:rPr sz="2200" spc="-5" dirty="0">
                <a:solidFill>
                  <a:srgbClr val="0000FF"/>
                </a:solidFill>
                <a:latin typeface="Times New Roman"/>
                <a:cs typeface="Times New Roman"/>
              </a:rPr>
              <a:t>words</a:t>
            </a:r>
            <a:endParaRPr sz="2200">
              <a:latin typeface="Times New Roman"/>
              <a:cs typeface="Times New Roman"/>
            </a:endParaRPr>
          </a:p>
          <a:p>
            <a:pPr marL="25400" marR="299720">
              <a:lnSpc>
                <a:spcPct val="102299"/>
              </a:lnSpc>
              <a:spcBef>
                <a:spcPts val="1095"/>
              </a:spcBef>
            </a:pPr>
            <a:r>
              <a:rPr sz="2200" spc="-5" dirty="0">
                <a:solidFill>
                  <a:srgbClr val="595959"/>
                </a:solidFill>
                <a:latin typeface="Times New Roman"/>
                <a:cs typeface="Times New Roman"/>
              </a:rPr>
              <a:t>Mutual</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information</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score</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(also</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sometimes called</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PMI,</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pointwise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mutual information):</a:t>
            </a:r>
            <a:endParaRPr sz="2200">
              <a:latin typeface="Times New Roman"/>
              <a:cs typeface="Times New Roman"/>
            </a:endParaRPr>
          </a:p>
          <a:p>
            <a:pPr marL="848360">
              <a:lnSpc>
                <a:spcPts val="2600"/>
              </a:lnSpc>
            </a:pPr>
            <a:r>
              <a:rPr sz="2200" spc="-5" dirty="0">
                <a:solidFill>
                  <a:srgbClr val="595959"/>
                </a:solidFill>
                <a:latin typeface="Times New Roman"/>
                <a:cs typeface="Times New Roman"/>
              </a:rPr>
              <a:t>PMI(</a:t>
            </a:r>
            <a:r>
              <a:rPr sz="2200" i="1" spc="-5" dirty="0">
                <a:solidFill>
                  <a:srgbClr val="595959"/>
                </a:solidFill>
                <a:latin typeface="Times New Roman"/>
                <a:cs typeface="Times New Roman"/>
              </a:rPr>
              <a:t>x,y</a:t>
            </a:r>
            <a:r>
              <a:rPr sz="2200" spc="-5" dirty="0">
                <a:solidFill>
                  <a:srgbClr val="595959"/>
                </a:solidFill>
                <a:latin typeface="Times New Roman"/>
                <a:cs typeface="Times New Roman"/>
              </a:rPr>
              <a:t>)</a:t>
            </a:r>
            <a:r>
              <a:rPr sz="2200" dirty="0">
                <a:solidFill>
                  <a:srgbClr val="595959"/>
                </a:solidFill>
                <a:latin typeface="Times New Roman"/>
                <a:cs typeface="Times New Roman"/>
              </a:rPr>
              <a:t> =</a:t>
            </a:r>
            <a:r>
              <a:rPr sz="2200" spc="-5" dirty="0">
                <a:solidFill>
                  <a:srgbClr val="595959"/>
                </a:solidFill>
                <a:latin typeface="Times New Roman"/>
                <a:cs typeface="Times New Roman"/>
              </a:rPr>
              <a:t> </a:t>
            </a:r>
            <a:r>
              <a:rPr sz="2200" dirty="0">
                <a:solidFill>
                  <a:srgbClr val="595959"/>
                </a:solidFill>
                <a:latin typeface="Times New Roman"/>
                <a:cs typeface="Times New Roman"/>
              </a:rPr>
              <a:t>log</a:t>
            </a:r>
            <a:r>
              <a:rPr sz="2250" baseline="-18518" dirty="0">
                <a:solidFill>
                  <a:srgbClr val="595959"/>
                </a:solidFill>
                <a:latin typeface="Times New Roman"/>
                <a:cs typeface="Times New Roman"/>
              </a:rPr>
              <a:t>2</a:t>
            </a:r>
            <a:r>
              <a:rPr sz="2250" spc="240" baseline="-18518" dirty="0">
                <a:solidFill>
                  <a:srgbClr val="595959"/>
                </a:solidFill>
                <a:latin typeface="Times New Roman"/>
                <a:cs typeface="Times New Roman"/>
              </a:rPr>
              <a:t> </a:t>
            </a:r>
            <a:r>
              <a:rPr sz="2200" spc="-5" dirty="0">
                <a:solidFill>
                  <a:srgbClr val="595959"/>
                </a:solidFill>
                <a:latin typeface="Times New Roman"/>
                <a:cs typeface="Times New Roman"/>
              </a:rPr>
              <a:t>(</a:t>
            </a:r>
            <a:r>
              <a:rPr sz="2200" i="1" spc="-5" dirty="0">
                <a:solidFill>
                  <a:srgbClr val="595959"/>
                </a:solidFill>
                <a:latin typeface="Times New Roman"/>
                <a:cs typeface="Times New Roman"/>
              </a:rPr>
              <a:t>P</a:t>
            </a:r>
            <a:r>
              <a:rPr sz="2200" spc="-5" dirty="0">
                <a:solidFill>
                  <a:srgbClr val="595959"/>
                </a:solidFill>
                <a:latin typeface="Times New Roman"/>
                <a:cs typeface="Times New Roman"/>
              </a:rPr>
              <a:t>(</a:t>
            </a:r>
            <a:r>
              <a:rPr sz="2200" i="1" spc="-5" dirty="0">
                <a:solidFill>
                  <a:srgbClr val="595959"/>
                </a:solidFill>
                <a:latin typeface="Times New Roman"/>
                <a:cs typeface="Times New Roman"/>
              </a:rPr>
              <a:t>x,y</a:t>
            </a:r>
            <a:r>
              <a:rPr sz="2200" spc="-5" dirty="0">
                <a:solidFill>
                  <a:srgbClr val="595959"/>
                </a:solidFill>
                <a:latin typeface="Times New Roman"/>
                <a:cs typeface="Times New Roman"/>
              </a:rPr>
              <a:t>)/</a:t>
            </a:r>
            <a:r>
              <a:rPr sz="2200" i="1" spc="-5" dirty="0">
                <a:solidFill>
                  <a:srgbClr val="595959"/>
                </a:solidFill>
                <a:latin typeface="Times New Roman"/>
                <a:cs typeface="Times New Roman"/>
              </a:rPr>
              <a:t>P</a:t>
            </a:r>
            <a:r>
              <a:rPr sz="2200" spc="-5" dirty="0">
                <a:solidFill>
                  <a:srgbClr val="595959"/>
                </a:solidFill>
                <a:latin typeface="Times New Roman"/>
                <a:cs typeface="Times New Roman"/>
              </a:rPr>
              <a:t>(</a:t>
            </a:r>
            <a:r>
              <a:rPr sz="2200" i="1" spc="-5" dirty="0">
                <a:solidFill>
                  <a:srgbClr val="595959"/>
                </a:solidFill>
                <a:latin typeface="Times New Roman"/>
                <a:cs typeface="Times New Roman"/>
              </a:rPr>
              <a:t>x</a:t>
            </a:r>
            <a:r>
              <a:rPr sz="2200" spc="-5" dirty="0">
                <a:solidFill>
                  <a:srgbClr val="595959"/>
                </a:solidFill>
                <a:latin typeface="Times New Roman"/>
                <a:cs typeface="Times New Roman"/>
              </a:rPr>
              <a:t>)</a:t>
            </a:r>
            <a:r>
              <a:rPr sz="2200" i="1" spc="-5" dirty="0">
                <a:solidFill>
                  <a:srgbClr val="595959"/>
                </a:solidFill>
                <a:latin typeface="Times New Roman"/>
                <a:cs typeface="Times New Roman"/>
              </a:rPr>
              <a:t>P</a:t>
            </a:r>
            <a:r>
              <a:rPr sz="2200" spc="-5" dirty="0">
                <a:solidFill>
                  <a:srgbClr val="595959"/>
                </a:solidFill>
                <a:latin typeface="Times New Roman"/>
                <a:cs typeface="Times New Roman"/>
              </a:rPr>
              <a:t>(</a:t>
            </a:r>
            <a:r>
              <a:rPr sz="2200" i="1" spc="-5" dirty="0">
                <a:solidFill>
                  <a:srgbClr val="595959"/>
                </a:solidFill>
                <a:latin typeface="Times New Roman"/>
                <a:cs typeface="Times New Roman"/>
              </a:rPr>
              <a:t>y</a:t>
            </a:r>
            <a:r>
              <a:rPr sz="2200" spc="-5" dirty="0">
                <a:solidFill>
                  <a:srgbClr val="595959"/>
                </a:solidFill>
                <a:latin typeface="Times New Roman"/>
                <a:cs typeface="Times New Roman"/>
              </a:rPr>
              <a:t>))</a:t>
            </a:r>
            <a:endParaRPr sz="2200">
              <a:latin typeface="Times New Roman"/>
              <a:cs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669544"/>
            <a:ext cx="6266815" cy="1300480"/>
          </a:xfrm>
          <a:prstGeom prst="rect">
            <a:avLst/>
          </a:prstGeom>
        </p:spPr>
        <p:txBody>
          <a:bodyPr vert="horz" wrap="square" lIns="0" tIns="12700" rIns="0" bIns="0" rtlCol="0">
            <a:spAutoFit/>
          </a:bodyPr>
          <a:lstStyle/>
          <a:p>
            <a:pPr marL="12700">
              <a:lnSpc>
                <a:spcPts val="5020"/>
              </a:lnSpc>
              <a:spcBef>
                <a:spcPts val="100"/>
              </a:spcBef>
            </a:pPr>
            <a:r>
              <a:rPr spc="50" dirty="0"/>
              <a:t>MI</a:t>
            </a:r>
            <a:r>
              <a:rPr spc="110" dirty="0"/>
              <a:t> </a:t>
            </a:r>
            <a:r>
              <a:rPr spc="5" dirty="0"/>
              <a:t>Values</a:t>
            </a:r>
            <a:r>
              <a:rPr spc="190" dirty="0"/>
              <a:t> </a:t>
            </a:r>
            <a:r>
              <a:rPr spc="75" dirty="0"/>
              <a:t>Based</a:t>
            </a:r>
            <a:r>
              <a:rPr spc="185" dirty="0"/>
              <a:t> </a:t>
            </a:r>
            <a:r>
              <a:rPr spc="45" dirty="0"/>
              <a:t>on</a:t>
            </a:r>
            <a:r>
              <a:rPr spc="185" dirty="0"/>
              <a:t> </a:t>
            </a:r>
            <a:r>
              <a:rPr spc="60" dirty="0"/>
              <a:t>145</a:t>
            </a:r>
          </a:p>
          <a:p>
            <a:pPr marL="12700">
              <a:lnSpc>
                <a:spcPts val="5020"/>
              </a:lnSpc>
            </a:pPr>
            <a:r>
              <a:rPr i="1" spc="-25" dirty="0">
                <a:latin typeface="Times New Roman"/>
                <a:cs typeface="Times New Roman"/>
              </a:rPr>
              <a:t>Wall</a:t>
            </a:r>
            <a:r>
              <a:rPr i="1" spc="170" dirty="0">
                <a:latin typeface="Times New Roman"/>
                <a:cs typeface="Times New Roman"/>
              </a:rPr>
              <a:t> </a:t>
            </a:r>
            <a:r>
              <a:rPr i="1" spc="55" dirty="0">
                <a:latin typeface="Times New Roman"/>
                <a:cs typeface="Times New Roman"/>
              </a:rPr>
              <a:t>Street</a:t>
            </a:r>
            <a:r>
              <a:rPr i="1" spc="175" dirty="0">
                <a:latin typeface="Times New Roman"/>
                <a:cs typeface="Times New Roman"/>
              </a:rPr>
              <a:t> </a:t>
            </a:r>
            <a:r>
              <a:rPr i="1" spc="85" dirty="0">
                <a:latin typeface="Times New Roman"/>
                <a:cs typeface="Times New Roman"/>
              </a:rPr>
              <a:t>Journal</a:t>
            </a:r>
            <a:r>
              <a:rPr i="1" spc="-50" dirty="0">
                <a:latin typeface="Times New Roman"/>
                <a:cs typeface="Times New Roman"/>
              </a:rPr>
              <a:t> </a:t>
            </a:r>
            <a:r>
              <a:rPr spc="80" dirty="0"/>
              <a:t>Articles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10</a:t>
            </a:r>
            <a:endParaRPr sz="800">
              <a:latin typeface="Times New Roman"/>
              <a:cs typeface="Times New Roman"/>
            </a:endParaRPr>
          </a:p>
        </p:txBody>
      </p:sp>
      <p:graphicFrame>
        <p:nvGraphicFramePr>
          <p:cNvPr id="3" name="object 3"/>
          <p:cNvGraphicFramePr>
            <a:graphicFrameLocks noGrp="1"/>
          </p:cNvGraphicFramePr>
          <p:nvPr/>
        </p:nvGraphicFramePr>
        <p:xfrm>
          <a:off x="466616" y="2400694"/>
          <a:ext cx="8298815" cy="3639820"/>
        </p:xfrm>
        <a:graphic>
          <a:graphicData uri="http://schemas.openxmlformats.org/drawingml/2006/table">
            <a:tbl>
              <a:tblPr firstRow="1" bandRow="1">
                <a:tableStyleId>{2D5ABB26-0587-4C30-8999-92F81FD0307C}</a:tableStyleId>
              </a:tblPr>
              <a:tblGrid>
                <a:gridCol w="1376680">
                  <a:extLst>
                    <a:ext uri="{9D8B030D-6E8A-4147-A177-3AD203B41FA5}">
                      <a16:colId xmlns:a16="http://schemas.microsoft.com/office/drawing/2014/main" val="20000"/>
                    </a:ext>
                  </a:extLst>
                </a:gridCol>
                <a:gridCol w="1376680">
                  <a:extLst>
                    <a:ext uri="{9D8B030D-6E8A-4147-A177-3AD203B41FA5}">
                      <a16:colId xmlns:a16="http://schemas.microsoft.com/office/drawing/2014/main" val="20001"/>
                    </a:ext>
                  </a:extLst>
                </a:gridCol>
                <a:gridCol w="1376680">
                  <a:extLst>
                    <a:ext uri="{9D8B030D-6E8A-4147-A177-3AD203B41FA5}">
                      <a16:colId xmlns:a16="http://schemas.microsoft.com/office/drawing/2014/main" val="20002"/>
                    </a:ext>
                  </a:extLst>
                </a:gridCol>
                <a:gridCol w="1264285">
                  <a:extLst>
                    <a:ext uri="{9D8B030D-6E8A-4147-A177-3AD203B41FA5}">
                      <a16:colId xmlns:a16="http://schemas.microsoft.com/office/drawing/2014/main" val="20003"/>
                    </a:ext>
                  </a:extLst>
                </a:gridCol>
                <a:gridCol w="1649094">
                  <a:extLst>
                    <a:ext uri="{9D8B030D-6E8A-4147-A177-3AD203B41FA5}">
                      <a16:colId xmlns:a16="http://schemas.microsoft.com/office/drawing/2014/main" val="20004"/>
                    </a:ext>
                  </a:extLst>
                </a:gridCol>
                <a:gridCol w="1235075">
                  <a:extLst>
                    <a:ext uri="{9D8B030D-6E8A-4147-A177-3AD203B41FA5}">
                      <a16:colId xmlns:a16="http://schemas.microsoft.com/office/drawing/2014/main" val="20005"/>
                    </a:ext>
                  </a:extLst>
                </a:gridCol>
              </a:tblGrid>
              <a:tr h="457199">
                <a:tc>
                  <a:txBody>
                    <a:bodyPr/>
                    <a:lstStyle/>
                    <a:p>
                      <a:pPr algn="ctr">
                        <a:lnSpc>
                          <a:spcPct val="100000"/>
                        </a:lnSpc>
                        <a:spcBef>
                          <a:spcPts val="260"/>
                        </a:spcBef>
                      </a:pPr>
                      <a:r>
                        <a:rPr sz="2400" b="1" i="1" dirty="0">
                          <a:solidFill>
                            <a:srgbClr val="FFFFFF"/>
                          </a:solidFill>
                          <a:latin typeface="Times New Roman"/>
                          <a:cs typeface="Times New Roman"/>
                        </a:rPr>
                        <a:t>x</a:t>
                      </a:r>
                      <a:endParaRPr sz="24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60"/>
                        </a:spcBef>
                      </a:pPr>
                      <a:r>
                        <a:rPr sz="2400" b="1" spc="-15" dirty="0">
                          <a:solidFill>
                            <a:srgbClr val="FFFFFF"/>
                          </a:solidFill>
                          <a:latin typeface="Times New Roman"/>
                          <a:cs typeface="Times New Roman"/>
                        </a:rPr>
                        <a:t>freq</a:t>
                      </a:r>
                      <a:r>
                        <a:rPr sz="2400" b="1" spc="-20" dirty="0">
                          <a:solidFill>
                            <a:srgbClr val="FFFFFF"/>
                          </a:solidFill>
                          <a:latin typeface="Times New Roman"/>
                          <a:cs typeface="Times New Roman"/>
                        </a:rPr>
                        <a:t> </a:t>
                      </a:r>
                      <a:r>
                        <a:rPr sz="2400" b="1" dirty="0">
                          <a:solidFill>
                            <a:srgbClr val="FFFFFF"/>
                          </a:solidFill>
                          <a:latin typeface="Times New Roman"/>
                          <a:cs typeface="Times New Roman"/>
                        </a:rPr>
                        <a:t>(</a:t>
                      </a:r>
                      <a:r>
                        <a:rPr sz="2400" b="1" i="1" dirty="0">
                          <a:solidFill>
                            <a:srgbClr val="FFFFFF"/>
                          </a:solidFill>
                          <a:latin typeface="Times New Roman"/>
                          <a:cs typeface="Times New Roman"/>
                        </a:rPr>
                        <a:t>x</a:t>
                      </a:r>
                      <a:r>
                        <a:rPr sz="2400" b="1" dirty="0">
                          <a:solidFill>
                            <a:srgbClr val="FFFFFF"/>
                          </a:solidFill>
                          <a:latin typeface="Times New Roman"/>
                          <a:cs typeface="Times New Roman"/>
                        </a:rPr>
                        <a:t>)</a:t>
                      </a:r>
                      <a:endParaRPr sz="24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60"/>
                        </a:spcBef>
                      </a:pPr>
                      <a:r>
                        <a:rPr sz="2400" b="1" i="1" dirty="0">
                          <a:solidFill>
                            <a:srgbClr val="FFFFFF"/>
                          </a:solidFill>
                          <a:latin typeface="Times New Roman"/>
                          <a:cs typeface="Times New Roman"/>
                        </a:rPr>
                        <a:t>y</a:t>
                      </a:r>
                      <a:endParaRPr sz="24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60"/>
                        </a:spcBef>
                      </a:pPr>
                      <a:r>
                        <a:rPr sz="2400" b="1" spc="-15" dirty="0">
                          <a:solidFill>
                            <a:srgbClr val="FFFFFF"/>
                          </a:solidFill>
                          <a:latin typeface="Times New Roman"/>
                          <a:cs typeface="Times New Roman"/>
                        </a:rPr>
                        <a:t>freq</a:t>
                      </a:r>
                      <a:r>
                        <a:rPr sz="2400" b="1" spc="-20" dirty="0">
                          <a:solidFill>
                            <a:srgbClr val="FFFFFF"/>
                          </a:solidFill>
                          <a:latin typeface="Times New Roman"/>
                          <a:cs typeface="Times New Roman"/>
                        </a:rPr>
                        <a:t> </a:t>
                      </a:r>
                      <a:r>
                        <a:rPr sz="2400" b="1" spc="-5" dirty="0">
                          <a:solidFill>
                            <a:srgbClr val="FFFFFF"/>
                          </a:solidFill>
                          <a:latin typeface="Times New Roman"/>
                          <a:cs typeface="Times New Roman"/>
                        </a:rPr>
                        <a:t>(</a:t>
                      </a:r>
                      <a:r>
                        <a:rPr sz="2400" b="1" i="1" spc="-5" dirty="0">
                          <a:solidFill>
                            <a:srgbClr val="FFFFFF"/>
                          </a:solidFill>
                          <a:latin typeface="Times New Roman"/>
                          <a:cs typeface="Times New Roman"/>
                        </a:rPr>
                        <a:t>y</a:t>
                      </a:r>
                      <a:r>
                        <a:rPr sz="2400" b="1" spc="-5" dirty="0">
                          <a:solidFill>
                            <a:srgbClr val="FFFFFF"/>
                          </a:solidFill>
                          <a:latin typeface="Times New Roman"/>
                          <a:cs typeface="Times New Roman"/>
                        </a:rPr>
                        <a:t>)</a:t>
                      </a:r>
                      <a:endParaRPr sz="24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60"/>
                        </a:spcBef>
                      </a:pPr>
                      <a:r>
                        <a:rPr sz="2400" b="1" spc="-15" dirty="0">
                          <a:solidFill>
                            <a:srgbClr val="FFFFFF"/>
                          </a:solidFill>
                          <a:latin typeface="Times New Roman"/>
                          <a:cs typeface="Times New Roman"/>
                        </a:rPr>
                        <a:t>freq </a:t>
                      </a:r>
                      <a:r>
                        <a:rPr sz="2400" b="1" spc="-5" dirty="0">
                          <a:solidFill>
                            <a:srgbClr val="FFFFFF"/>
                          </a:solidFill>
                          <a:latin typeface="Times New Roman"/>
                          <a:cs typeface="Times New Roman"/>
                        </a:rPr>
                        <a:t>(</a:t>
                      </a:r>
                      <a:r>
                        <a:rPr sz="2400" b="1" i="1" spc="-5" dirty="0">
                          <a:solidFill>
                            <a:srgbClr val="FFFFFF"/>
                          </a:solidFill>
                          <a:latin typeface="Times New Roman"/>
                          <a:cs typeface="Times New Roman"/>
                        </a:rPr>
                        <a:t>x,y</a:t>
                      </a:r>
                      <a:r>
                        <a:rPr sz="2400" b="1" spc="-5" dirty="0">
                          <a:solidFill>
                            <a:srgbClr val="FFFFFF"/>
                          </a:solidFill>
                          <a:latin typeface="Times New Roman"/>
                          <a:cs typeface="Times New Roman"/>
                        </a:rPr>
                        <a:t>)</a:t>
                      </a:r>
                      <a:endParaRPr sz="24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60"/>
                        </a:spcBef>
                      </a:pPr>
                      <a:r>
                        <a:rPr sz="2400" b="1" spc="-5" dirty="0">
                          <a:solidFill>
                            <a:srgbClr val="FFFFFF"/>
                          </a:solidFill>
                          <a:latin typeface="Times New Roman"/>
                          <a:cs typeface="Times New Roman"/>
                        </a:rPr>
                        <a:t>MI</a:t>
                      </a:r>
                      <a:endParaRPr sz="24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extLst>
                  <a:ext uri="{0D108BD9-81ED-4DB2-BD59-A6C34878D82A}">
                    <a16:rowId xmlns:a16="http://schemas.microsoft.com/office/drawing/2014/main" val="10000"/>
                  </a:ext>
                </a:extLst>
              </a:tr>
              <a:tr h="396240">
                <a:tc>
                  <a:txBody>
                    <a:bodyPr/>
                    <a:lstStyle/>
                    <a:p>
                      <a:pPr algn="ctr">
                        <a:lnSpc>
                          <a:spcPct val="100000"/>
                        </a:lnSpc>
                        <a:spcBef>
                          <a:spcPts val="260"/>
                        </a:spcBef>
                      </a:pPr>
                      <a:r>
                        <a:rPr sz="2000" dirty="0">
                          <a:solidFill>
                            <a:srgbClr val="595959"/>
                          </a:solidFill>
                          <a:latin typeface="Times New Roman"/>
                          <a:cs typeface="Times New Roman"/>
                        </a:rPr>
                        <a:t>Gaza</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3</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spc="-5" dirty="0">
                          <a:solidFill>
                            <a:srgbClr val="595959"/>
                          </a:solidFill>
                          <a:latin typeface="Times New Roman"/>
                          <a:cs typeface="Times New Roman"/>
                        </a:rPr>
                        <a:t>Strip</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3</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3</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14.42</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1"/>
                  </a:ext>
                </a:extLst>
              </a:tr>
              <a:tr h="396239">
                <a:tc>
                  <a:txBody>
                    <a:bodyPr/>
                    <a:lstStyle/>
                    <a:p>
                      <a:pPr marL="64135" algn="ctr">
                        <a:lnSpc>
                          <a:spcPct val="100000"/>
                        </a:lnSpc>
                        <a:spcBef>
                          <a:spcPts val="259"/>
                        </a:spcBef>
                      </a:pPr>
                      <a:r>
                        <a:rPr sz="2000" spc="-5" dirty="0">
                          <a:solidFill>
                            <a:srgbClr val="595959"/>
                          </a:solidFill>
                          <a:latin typeface="Times New Roman"/>
                          <a:cs typeface="Times New Roman"/>
                        </a:rPr>
                        <a:t>joint</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8</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spc="-5" dirty="0">
                          <a:solidFill>
                            <a:srgbClr val="595959"/>
                          </a:solidFill>
                          <a:latin typeface="Times New Roman"/>
                          <a:cs typeface="Times New Roman"/>
                        </a:rPr>
                        <a:t>venture</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4</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4</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13.00</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2"/>
                  </a:ext>
                </a:extLst>
              </a:tr>
              <a:tr h="396240">
                <a:tc>
                  <a:txBody>
                    <a:bodyPr/>
                    <a:lstStyle/>
                    <a:p>
                      <a:pPr algn="ctr">
                        <a:lnSpc>
                          <a:spcPct val="100000"/>
                        </a:lnSpc>
                        <a:spcBef>
                          <a:spcPts val="259"/>
                        </a:spcBef>
                      </a:pPr>
                      <a:r>
                        <a:rPr sz="2000" spc="-5" dirty="0">
                          <a:solidFill>
                            <a:srgbClr val="595959"/>
                          </a:solidFill>
                          <a:latin typeface="Times New Roman"/>
                          <a:cs typeface="Times New Roman"/>
                        </a:rPr>
                        <a:t>Chapter</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3</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R="1270" algn="ctr">
                        <a:lnSpc>
                          <a:spcPct val="100000"/>
                        </a:lnSpc>
                        <a:spcBef>
                          <a:spcPts val="259"/>
                        </a:spcBef>
                      </a:pPr>
                      <a:r>
                        <a:rPr sz="2000" spc="-75" dirty="0">
                          <a:solidFill>
                            <a:srgbClr val="595959"/>
                          </a:solidFill>
                          <a:latin typeface="Times New Roman"/>
                          <a:cs typeface="Times New Roman"/>
                        </a:rPr>
                        <a:t>11</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14</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3</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12.20</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3"/>
                  </a:ext>
                </a:extLst>
              </a:tr>
              <a:tr h="396240">
                <a:tc>
                  <a:txBody>
                    <a:bodyPr/>
                    <a:lstStyle/>
                    <a:p>
                      <a:pPr marL="635" algn="ctr">
                        <a:lnSpc>
                          <a:spcPct val="100000"/>
                        </a:lnSpc>
                        <a:spcBef>
                          <a:spcPts val="259"/>
                        </a:spcBef>
                      </a:pPr>
                      <a:r>
                        <a:rPr sz="2000" spc="-5" dirty="0">
                          <a:solidFill>
                            <a:srgbClr val="595959"/>
                          </a:solidFill>
                          <a:latin typeface="Times New Roman"/>
                          <a:cs typeface="Times New Roman"/>
                        </a:rPr>
                        <a:t>credit</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15</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spc="-5" dirty="0">
                          <a:solidFill>
                            <a:srgbClr val="595959"/>
                          </a:solidFill>
                          <a:latin typeface="Times New Roman"/>
                          <a:cs typeface="Times New Roman"/>
                        </a:rPr>
                        <a:t>card</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R="1270" algn="ctr">
                        <a:lnSpc>
                          <a:spcPct val="100000"/>
                        </a:lnSpc>
                        <a:spcBef>
                          <a:spcPts val="259"/>
                        </a:spcBef>
                      </a:pPr>
                      <a:r>
                        <a:rPr sz="2000" spc="-75" dirty="0">
                          <a:solidFill>
                            <a:srgbClr val="595959"/>
                          </a:solidFill>
                          <a:latin typeface="Times New Roman"/>
                          <a:cs typeface="Times New Roman"/>
                        </a:rPr>
                        <a:t>11</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7</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spc="-15" dirty="0">
                          <a:solidFill>
                            <a:srgbClr val="595959"/>
                          </a:solidFill>
                          <a:latin typeface="Times New Roman"/>
                          <a:cs typeface="Times New Roman"/>
                        </a:rPr>
                        <a:t>11.44</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4"/>
                  </a:ext>
                </a:extLst>
              </a:tr>
              <a:tr h="396240">
                <a:tc>
                  <a:txBody>
                    <a:bodyPr/>
                    <a:lstStyle/>
                    <a:p>
                      <a:pPr algn="ctr">
                        <a:lnSpc>
                          <a:spcPct val="100000"/>
                        </a:lnSpc>
                        <a:spcBef>
                          <a:spcPts val="260"/>
                        </a:spcBef>
                      </a:pPr>
                      <a:r>
                        <a:rPr sz="2000" spc="-5" dirty="0">
                          <a:solidFill>
                            <a:srgbClr val="595959"/>
                          </a:solidFill>
                          <a:latin typeface="Times New Roman"/>
                          <a:cs typeface="Times New Roman"/>
                        </a:rPr>
                        <a:t>average</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22</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spc="-5" dirty="0">
                          <a:solidFill>
                            <a:srgbClr val="595959"/>
                          </a:solidFill>
                          <a:latin typeface="Times New Roman"/>
                          <a:cs typeface="Times New Roman"/>
                        </a:rPr>
                        <a:t>yield</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7</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5</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spc="-15" dirty="0">
                          <a:solidFill>
                            <a:srgbClr val="595959"/>
                          </a:solidFill>
                          <a:latin typeface="Times New Roman"/>
                          <a:cs typeface="Times New Roman"/>
                        </a:rPr>
                        <a:t>11.06</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5"/>
                  </a:ext>
                </a:extLst>
              </a:tr>
              <a:tr h="396240">
                <a:tc>
                  <a:txBody>
                    <a:bodyPr/>
                    <a:lstStyle/>
                    <a:p>
                      <a:pPr algn="ctr">
                        <a:lnSpc>
                          <a:spcPct val="100000"/>
                        </a:lnSpc>
                        <a:spcBef>
                          <a:spcPts val="260"/>
                        </a:spcBef>
                      </a:pPr>
                      <a:r>
                        <a:rPr sz="2000" spc="-5" dirty="0">
                          <a:solidFill>
                            <a:srgbClr val="595959"/>
                          </a:solidFill>
                          <a:latin typeface="Times New Roman"/>
                          <a:cs typeface="Times New Roman"/>
                        </a:rPr>
                        <a:t>appeals</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4</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635" algn="ctr">
                        <a:lnSpc>
                          <a:spcPct val="100000"/>
                        </a:lnSpc>
                        <a:spcBef>
                          <a:spcPts val="260"/>
                        </a:spcBef>
                      </a:pPr>
                      <a:r>
                        <a:rPr sz="2000" spc="-5" dirty="0">
                          <a:solidFill>
                            <a:srgbClr val="595959"/>
                          </a:solidFill>
                          <a:latin typeface="Times New Roman"/>
                          <a:cs typeface="Times New Roman"/>
                        </a:rPr>
                        <a:t>court</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47</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4</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2000" dirty="0">
                          <a:solidFill>
                            <a:srgbClr val="595959"/>
                          </a:solidFill>
                          <a:latin typeface="Times New Roman"/>
                          <a:cs typeface="Times New Roman"/>
                        </a:rPr>
                        <a:t>10.45</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6"/>
                  </a:ext>
                </a:extLst>
              </a:tr>
              <a:tr h="396240">
                <a:tc>
                  <a:txBody>
                    <a:bodyPr/>
                    <a:lstStyle/>
                    <a:p>
                      <a:pPr algn="ctr">
                        <a:lnSpc>
                          <a:spcPct val="100000"/>
                        </a:lnSpc>
                        <a:spcBef>
                          <a:spcPts val="259"/>
                        </a:spcBef>
                      </a:pPr>
                      <a:r>
                        <a:rPr sz="2000" dirty="0">
                          <a:solidFill>
                            <a:srgbClr val="595959"/>
                          </a:solidFill>
                          <a:latin typeface="Times New Roman"/>
                          <a:cs typeface="Times New Roman"/>
                        </a:rPr>
                        <a:t>.....</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nSpc>
                          <a:spcPct val="100000"/>
                        </a:lnSpc>
                      </a:pPr>
                      <a:endParaRPr sz="2100">
                        <a:latin typeface="Times New Roman"/>
                        <a:cs typeface="Times New Roman"/>
                      </a:endParaRPr>
                    </a:p>
                  </a:txBody>
                  <a:tcPr marL="0" marR="0" marT="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nSpc>
                          <a:spcPct val="100000"/>
                        </a:lnSpc>
                      </a:pPr>
                      <a:endParaRPr sz="2100">
                        <a:latin typeface="Times New Roman"/>
                        <a:cs typeface="Times New Roman"/>
                      </a:endParaRPr>
                    </a:p>
                  </a:txBody>
                  <a:tcPr marL="0" marR="0" marT="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nSpc>
                          <a:spcPct val="100000"/>
                        </a:lnSpc>
                      </a:pPr>
                      <a:endParaRPr sz="2100">
                        <a:latin typeface="Times New Roman"/>
                        <a:cs typeface="Times New Roman"/>
                      </a:endParaRPr>
                    </a:p>
                  </a:txBody>
                  <a:tcPr marL="0" marR="0" marT="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nSpc>
                          <a:spcPct val="100000"/>
                        </a:lnSpc>
                      </a:pPr>
                      <a:endParaRPr sz="2100">
                        <a:latin typeface="Times New Roman"/>
                        <a:cs typeface="Times New Roman"/>
                      </a:endParaRPr>
                    </a:p>
                  </a:txBody>
                  <a:tcPr marL="0" marR="0" marT="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nSpc>
                          <a:spcPct val="100000"/>
                        </a:lnSpc>
                      </a:pPr>
                      <a:endParaRPr sz="2100">
                        <a:latin typeface="Times New Roman"/>
                        <a:cs typeface="Times New Roman"/>
                      </a:endParaRPr>
                    </a:p>
                  </a:txBody>
                  <a:tcPr marL="0" marR="0" marT="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7"/>
                  </a:ext>
                </a:extLst>
              </a:tr>
              <a:tr h="396240">
                <a:tc>
                  <a:txBody>
                    <a:bodyPr/>
                    <a:lstStyle/>
                    <a:p>
                      <a:pPr algn="ctr">
                        <a:lnSpc>
                          <a:spcPct val="100000"/>
                        </a:lnSpc>
                        <a:spcBef>
                          <a:spcPts val="259"/>
                        </a:spcBef>
                      </a:pPr>
                      <a:r>
                        <a:rPr sz="2000" spc="-5" dirty="0">
                          <a:solidFill>
                            <a:srgbClr val="595959"/>
                          </a:solidFill>
                          <a:latin typeface="Times New Roman"/>
                          <a:cs typeface="Times New Roman"/>
                        </a:rPr>
                        <a:t>said</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444</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spc="-10" dirty="0">
                          <a:solidFill>
                            <a:srgbClr val="595959"/>
                          </a:solidFill>
                          <a:latin typeface="Times New Roman"/>
                          <a:cs typeface="Times New Roman"/>
                        </a:rPr>
                        <a:t>it</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346</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2000" dirty="0">
                          <a:solidFill>
                            <a:srgbClr val="595959"/>
                          </a:solidFill>
                          <a:latin typeface="Times New Roman"/>
                          <a:cs typeface="Times New Roman"/>
                        </a:rPr>
                        <a:t>76</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62865" algn="ctr">
                        <a:lnSpc>
                          <a:spcPct val="100000"/>
                        </a:lnSpc>
                        <a:spcBef>
                          <a:spcPts val="259"/>
                        </a:spcBef>
                      </a:pPr>
                      <a:r>
                        <a:rPr sz="2000" dirty="0">
                          <a:solidFill>
                            <a:srgbClr val="595959"/>
                          </a:solidFill>
                          <a:latin typeface="Times New Roman"/>
                          <a:cs typeface="Times New Roman"/>
                        </a:rPr>
                        <a:t>5.02</a:t>
                      </a:r>
                      <a:endParaRPr sz="20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8"/>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6313805" cy="665480"/>
          </a:xfrm>
          <a:prstGeom prst="rect">
            <a:avLst/>
          </a:prstGeom>
        </p:spPr>
        <p:txBody>
          <a:bodyPr vert="horz" wrap="square" lIns="0" tIns="12700" rIns="0" bIns="0" rtlCol="0">
            <a:spAutoFit/>
          </a:bodyPr>
          <a:lstStyle/>
          <a:p>
            <a:pPr marL="12700">
              <a:lnSpc>
                <a:spcPct val="100000"/>
              </a:lnSpc>
              <a:spcBef>
                <a:spcPts val="100"/>
              </a:spcBef>
            </a:pPr>
            <a:r>
              <a:rPr spc="70" dirty="0"/>
              <a:t>Uses</a:t>
            </a:r>
            <a:r>
              <a:rPr spc="190" dirty="0"/>
              <a:t> </a:t>
            </a:r>
            <a:r>
              <a:rPr spc="50" dirty="0"/>
              <a:t>of</a:t>
            </a:r>
            <a:r>
              <a:rPr spc="190" dirty="0"/>
              <a:t> </a:t>
            </a:r>
            <a:r>
              <a:rPr spc="80" dirty="0"/>
              <a:t>Mutual</a:t>
            </a:r>
            <a:r>
              <a:rPr spc="185" dirty="0"/>
              <a:t> </a:t>
            </a:r>
            <a:r>
              <a:rPr spc="85" dirty="0"/>
              <a:t>Information</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11</a:t>
            </a:r>
            <a:endParaRPr sz="800">
              <a:latin typeface="Times New Roman"/>
              <a:cs typeface="Times New Roman"/>
            </a:endParaRPr>
          </a:p>
        </p:txBody>
      </p:sp>
      <p:sp>
        <p:nvSpPr>
          <p:cNvPr id="3" name="object 3"/>
          <p:cNvSpPr txBox="1"/>
          <p:nvPr/>
        </p:nvSpPr>
        <p:spPr>
          <a:xfrm>
            <a:off x="892555" y="2306320"/>
            <a:ext cx="7019925" cy="3294379"/>
          </a:xfrm>
          <a:prstGeom prst="rect">
            <a:avLst/>
          </a:prstGeom>
        </p:spPr>
        <p:txBody>
          <a:bodyPr vert="horz" wrap="square" lIns="0" tIns="5080" rIns="0" bIns="0" rtlCol="0">
            <a:spAutoFit/>
          </a:bodyPr>
          <a:lstStyle/>
          <a:p>
            <a:pPr marL="12700" marR="5080">
              <a:lnSpc>
                <a:spcPct val="102299"/>
              </a:lnSpc>
              <a:spcBef>
                <a:spcPts val="40"/>
              </a:spcBef>
            </a:pPr>
            <a:r>
              <a:rPr sz="2200" spc="-5" dirty="0">
                <a:solidFill>
                  <a:srgbClr val="595959"/>
                </a:solidFill>
                <a:latin typeface="Times New Roman"/>
                <a:cs typeface="Times New Roman"/>
              </a:rPr>
              <a:t>Can</a:t>
            </a:r>
            <a:r>
              <a:rPr sz="2200" dirty="0">
                <a:solidFill>
                  <a:srgbClr val="595959"/>
                </a:solidFill>
                <a:latin typeface="Times New Roman"/>
                <a:cs typeface="Times New Roman"/>
              </a:rPr>
              <a:t> be</a:t>
            </a:r>
            <a:r>
              <a:rPr sz="2200" spc="-5" dirty="0">
                <a:solidFill>
                  <a:srgbClr val="595959"/>
                </a:solidFill>
                <a:latin typeface="Times New Roman"/>
                <a:cs typeface="Times New Roman"/>
              </a:rPr>
              <a:t> used</a:t>
            </a:r>
            <a:r>
              <a:rPr sz="2200" dirty="0">
                <a:solidFill>
                  <a:srgbClr val="595959"/>
                </a:solidFill>
                <a:latin typeface="Times New Roman"/>
                <a:cs typeface="Times New Roman"/>
              </a:rPr>
              <a:t> to </a:t>
            </a:r>
            <a:r>
              <a:rPr sz="2200" spc="-5" dirty="0">
                <a:solidFill>
                  <a:srgbClr val="595959"/>
                </a:solidFill>
                <a:latin typeface="Times New Roman"/>
                <a:cs typeface="Times New Roman"/>
              </a:rPr>
              <a:t>characterize text</a:t>
            </a:r>
            <a:r>
              <a:rPr sz="2200" dirty="0">
                <a:solidFill>
                  <a:srgbClr val="595959"/>
                </a:solidFill>
                <a:latin typeface="Times New Roman"/>
                <a:cs typeface="Times New Roman"/>
              </a:rPr>
              <a:t> in </a:t>
            </a:r>
            <a:r>
              <a:rPr sz="2200" spc="-5" dirty="0">
                <a:solidFill>
                  <a:srgbClr val="595959"/>
                </a:solidFill>
                <a:latin typeface="Times New Roman"/>
                <a:cs typeface="Times New Roman"/>
              </a:rPr>
              <a:t>corpus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statistics,</a:t>
            </a:r>
            <a:r>
              <a:rPr sz="2200" dirty="0">
                <a:solidFill>
                  <a:srgbClr val="595959"/>
                </a:solidFill>
                <a:latin typeface="Times New Roman"/>
                <a:cs typeface="Times New Roman"/>
              </a:rPr>
              <a:t> but </a:t>
            </a:r>
            <a:r>
              <a:rPr sz="2200" spc="-5" dirty="0">
                <a:solidFill>
                  <a:srgbClr val="595959"/>
                </a:solidFill>
                <a:latin typeface="Times New Roman"/>
                <a:cs typeface="Times New Roman"/>
              </a:rPr>
              <a:t>also</a:t>
            </a:r>
            <a:r>
              <a:rPr sz="2200" dirty="0">
                <a:solidFill>
                  <a:srgbClr val="595959"/>
                </a:solidFill>
                <a:latin typeface="Times New Roman"/>
                <a:cs typeface="Times New Roman"/>
              </a:rPr>
              <a:t> in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other </a:t>
            </a:r>
            <a:r>
              <a:rPr sz="2200" dirty="0">
                <a:solidFill>
                  <a:srgbClr val="595959"/>
                </a:solidFill>
                <a:latin typeface="Times New Roman"/>
                <a:cs typeface="Times New Roman"/>
              </a:rPr>
              <a:t>NLP</a:t>
            </a:r>
            <a:r>
              <a:rPr sz="2200" spc="-80" dirty="0">
                <a:solidFill>
                  <a:srgbClr val="595959"/>
                </a:solidFill>
                <a:latin typeface="Times New Roman"/>
                <a:cs typeface="Times New Roman"/>
              </a:rPr>
              <a:t> </a:t>
            </a:r>
            <a:r>
              <a:rPr sz="2200" spc="-5" dirty="0">
                <a:solidFill>
                  <a:srgbClr val="595959"/>
                </a:solidFill>
                <a:latin typeface="Times New Roman"/>
                <a:cs typeface="Times New Roman"/>
              </a:rPr>
              <a:t>processes</a:t>
            </a:r>
            <a:endParaRPr sz="2200">
              <a:latin typeface="Times New Roman"/>
              <a:cs typeface="Times New Roman"/>
            </a:endParaRPr>
          </a:p>
          <a:p>
            <a:pPr marL="49530">
              <a:lnSpc>
                <a:spcPct val="100000"/>
              </a:lnSpc>
              <a:spcBef>
                <a:spcPts val="1160"/>
              </a:spcBef>
            </a:pPr>
            <a:r>
              <a:rPr sz="1800" spc="-10" dirty="0">
                <a:solidFill>
                  <a:srgbClr val="002060"/>
                </a:solidFill>
                <a:latin typeface="Impact"/>
                <a:cs typeface="Impact"/>
              </a:rPr>
              <a:t>­</a:t>
            </a:r>
            <a:r>
              <a:rPr sz="1800" spc="240" dirty="0">
                <a:solidFill>
                  <a:srgbClr val="002060"/>
                </a:solidFill>
                <a:latin typeface="Impact"/>
                <a:cs typeface="Impact"/>
              </a:rPr>
              <a:t> </a:t>
            </a:r>
            <a:r>
              <a:rPr sz="1800" spc="-5" dirty="0">
                <a:solidFill>
                  <a:srgbClr val="595959"/>
                </a:solidFill>
                <a:latin typeface="Times New Roman"/>
                <a:cs typeface="Times New Roman"/>
              </a:rPr>
              <a:t>Idiomatic</a:t>
            </a:r>
            <a:r>
              <a:rPr sz="1800" dirty="0">
                <a:solidFill>
                  <a:srgbClr val="595959"/>
                </a:solidFill>
                <a:latin typeface="Times New Roman"/>
                <a:cs typeface="Times New Roman"/>
              </a:rPr>
              <a:t> </a:t>
            </a:r>
            <a:r>
              <a:rPr sz="1800" spc="-5" dirty="0">
                <a:solidFill>
                  <a:srgbClr val="595959"/>
                </a:solidFill>
                <a:latin typeface="Times New Roman"/>
                <a:cs typeface="Times New Roman"/>
              </a:rPr>
              <a:t>phrases</a:t>
            </a:r>
            <a:r>
              <a:rPr sz="1800" dirty="0">
                <a:solidFill>
                  <a:srgbClr val="595959"/>
                </a:solidFill>
                <a:latin typeface="Times New Roman"/>
                <a:cs typeface="Times New Roman"/>
              </a:rPr>
              <a:t> for </a:t>
            </a:r>
            <a:r>
              <a:rPr sz="1800" spc="-5" dirty="0">
                <a:solidFill>
                  <a:srgbClr val="595959"/>
                </a:solidFill>
                <a:latin typeface="Times New Roman"/>
                <a:cs typeface="Times New Roman"/>
              </a:rPr>
              <a:t>machine</a:t>
            </a:r>
            <a:r>
              <a:rPr sz="1800" dirty="0">
                <a:solidFill>
                  <a:srgbClr val="595959"/>
                </a:solidFill>
                <a:latin typeface="Times New Roman"/>
                <a:cs typeface="Times New Roman"/>
              </a:rPr>
              <a:t> </a:t>
            </a:r>
            <a:r>
              <a:rPr sz="1800" spc="-5" dirty="0">
                <a:solidFill>
                  <a:srgbClr val="595959"/>
                </a:solidFill>
                <a:latin typeface="Times New Roman"/>
                <a:cs typeface="Times New Roman"/>
              </a:rPr>
              <a:t>translation</a:t>
            </a:r>
            <a:endParaRPr sz="1800">
              <a:latin typeface="Times New Roman"/>
              <a:cs typeface="Times New Roman"/>
            </a:endParaRPr>
          </a:p>
          <a:p>
            <a:pPr marL="49530">
              <a:lnSpc>
                <a:spcPct val="100000"/>
              </a:lnSpc>
              <a:spcBef>
                <a:spcPts val="1240"/>
              </a:spcBef>
            </a:pPr>
            <a:r>
              <a:rPr sz="1800" spc="-10" dirty="0">
                <a:solidFill>
                  <a:srgbClr val="002060"/>
                </a:solidFill>
                <a:latin typeface="Impact"/>
                <a:cs typeface="Impact"/>
              </a:rPr>
              <a:t>­</a:t>
            </a:r>
            <a:r>
              <a:rPr sz="1800" spc="245" dirty="0">
                <a:solidFill>
                  <a:srgbClr val="002060"/>
                </a:solidFill>
                <a:latin typeface="Impact"/>
                <a:cs typeface="Impact"/>
              </a:rPr>
              <a:t> </a:t>
            </a:r>
            <a:r>
              <a:rPr sz="1800" spc="-5" dirty="0">
                <a:solidFill>
                  <a:srgbClr val="595959"/>
                </a:solidFill>
                <a:latin typeface="Times New Roman"/>
                <a:cs typeface="Times New Roman"/>
              </a:rPr>
              <a:t>Sense</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disambiguation</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(both</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statistical</a:t>
            </a:r>
            <a:r>
              <a:rPr sz="1800" dirty="0">
                <a:solidFill>
                  <a:srgbClr val="595959"/>
                </a:solidFill>
                <a:latin typeface="Times New Roman"/>
                <a:cs typeface="Times New Roman"/>
              </a:rPr>
              <a:t> and</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symbolic</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approaches)</a:t>
            </a:r>
            <a:endParaRPr sz="1800">
              <a:latin typeface="Times New Roman"/>
              <a:cs typeface="Times New Roman"/>
            </a:endParaRPr>
          </a:p>
          <a:p>
            <a:pPr marL="49530">
              <a:lnSpc>
                <a:spcPct val="100000"/>
              </a:lnSpc>
              <a:spcBef>
                <a:spcPts val="1140"/>
              </a:spcBef>
            </a:pPr>
            <a:r>
              <a:rPr sz="1800" spc="-10" dirty="0">
                <a:solidFill>
                  <a:srgbClr val="002060"/>
                </a:solidFill>
                <a:latin typeface="Impact"/>
                <a:cs typeface="Impact"/>
              </a:rPr>
              <a:t>­</a:t>
            </a:r>
            <a:r>
              <a:rPr sz="1800" spc="245" dirty="0">
                <a:solidFill>
                  <a:srgbClr val="002060"/>
                </a:solidFill>
                <a:latin typeface="Impact"/>
                <a:cs typeface="Impact"/>
              </a:rPr>
              <a:t> </a:t>
            </a:r>
            <a:r>
              <a:rPr sz="1800" dirty="0">
                <a:solidFill>
                  <a:srgbClr val="595959"/>
                </a:solidFill>
                <a:latin typeface="Times New Roman"/>
                <a:cs typeface="Times New Roman"/>
              </a:rPr>
              <a:t>Error</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detection</a:t>
            </a:r>
            <a:r>
              <a:rPr sz="1800" spc="5" dirty="0">
                <a:solidFill>
                  <a:srgbClr val="595959"/>
                </a:solidFill>
                <a:latin typeface="Times New Roman"/>
                <a:cs typeface="Times New Roman"/>
              </a:rPr>
              <a:t> </a:t>
            </a:r>
            <a:r>
              <a:rPr sz="1800" dirty="0">
                <a:solidFill>
                  <a:srgbClr val="595959"/>
                </a:solidFill>
                <a:latin typeface="Times New Roman"/>
                <a:cs typeface="Times New Roman"/>
              </a:rPr>
              <a:t>and</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correction</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in</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speech</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analysis</a:t>
            </a:r>
            <a:r>
              <a:rPr sz="1800" dirty="0">
                <a:solidFill>
                  <a:srgbClr val="595959"/>
                </a:solidFill>
                <a:latin typeface="Times New Roman"/>
                <a:cs typeface="Times New Roman"/>
              </a:rPr>
              <a:t> and</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spell-checking</a:t>
            </a:r>
            <a:endParaRPr sz="1800">
              <a:latin typeface="Times New Roman"/>
              <a:cs typeface="Times New Roman"/>
            </a:endParaRPr>
          </a:p>
          <a:p>
            <a:pPr marL="12700">
              <a:lnSpc>
                <a:spcPct val="100000"/>
              </a:lnSpc>
              <a:spcBef>
                <a:spcPts val="1240"/>
              </a:spcBef>
            </a:pPr>
            <a:r>
              <a:rPr sz="2200" spc="-5" dirty="0">
                <a:solidFill>
                  <a:srgbClr val="595959"/>
                </a:solidFill>
                <a:latin typeface="Times New Roman"/>
                <a:cs typeface="Times New Roman"/>
              </a:rPr>
              <a:t>Used</a:t>
            </a:r>
            <a:r>
              <a:rPr sz="2200" dirty="0">
                <a:solidFill>
                  <a:srgbClr val="595959"/>
                </a:solidFill>
                <a:latin typeface="Times New Roman"/>
                <a:cs typeface="Times New Roman"/>
              </a:rPr>
              <a:t> for </a:t>
            </a:r>
            <a:r>
              <a:rPr sz="2200" spc="-5" dirty="0">
                <a:solidFill>
                  <a:srgbClr val="595959"/>
                </a:solidFill>
                <a:latin typeface="Times New Roman"/>
                <a:cs typeface="Times New Roman"/>
              </a:rPr>
              <a:t>distributional</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semantics</a:t>
            </a:r>
            <a:r>
              <a:rPr sz="2200" spc="-10" dirty="0">
                <a:solidFill>
                  <a:srgbClr val="595959"/>
                </a:solidFill>
                <a:latin typeface="Times New Roman"/>
                <a:cs typeface="Times New Roman"/>
              </a:rPr>
              <a:t> </a:t>
            </a:r>
            <a:r>
              <a:rPr sz="2200" dirty="0">
                <a:solidFill>
                  <a:srgbClr val="595959"/>
                </a:solidFill>
                <a:latin typeface="Times New Roman"/>
                <a:cs typeface="Times New Roman"/>
              </a:rPr>
              <a:t>in</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“deep</a:t>
            </a:r>
            <a:r>
              <a:rPr sz="2200" dirty="0">
                <a:solidFill>
                  <a:srgbClr val="595959"/>
                </a:solidFill>
                <a:latin typeface="Times New Roman"/>
                <a:cs typeface="Times New Roman"/>
              </a:rPr>
              <a:t> </a:t>
            </a:r>
            <a:r>
              <a:rPr sz="2200" spc="-5" dirty="0">
                <a:solidFill>
                  <a:srgbClr val="595959"/>
                </a:solidFill>
                <a:latin typeface="Times New Roman"/>
                <a:cs typeface="Times New Roman"/>
              </a:rPr>
              <a:t>learning”</a:t>
            </a:r>
            <a:endParaRPr sz="2200">
              <a:latin typeface="Times New Roman"/>
              <a:cs typeface="Times New Roman"/>
            </a:endParaRPr>
          </a:p>
          <a:p>
            <a:pPr marL="12700" marR="328930">
              <a:lnSpc>
                <a:spcPct val="102299"/>
              </a:lnSpc>
              <a:spcBef>
                <a:spcPts val="1095"/>
              </a:spcBef>
            </a:pPr>
            <a:r>
              <a:rPr sz="2200" spc="-5" dirty="0">
                <a:solidFill>
                  <a:srgbClr val="595959"/>
                </a:solidFill>
                <a:latin typeface="Times New Roman"/>
                <a:cs typeface="Times New Roman"/>
              </a:rPr>
              <a:t>Used</a:t>
            </a:r>
            <a:r>
              <a:rPr sz="2200" spc="5" dirty="0">
                <a:solidFill>
                  <a:srgbClr val="595959"/>
                </a:solidFill>
                <a:latin typeface="Times New Roman"/>
                <a:cs typeface="Times New Roman"/>
              </a:rPr>
              <a:t> </a:t>
            </a:r>
            <a:r>
              <a:rPr sz="2200" dirty="0">
                <a:solidFill>
                  <a:srgbClr val="595959"/>
                </a:solidFill>
                <a:latin typeface="Times New Roman"/>
                <a:cs typeface="Times New Roman"/>
              </a:rPr>
              <a:t>in</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non-text</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applications such</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as comparing</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features </a:t>
            </a:r>
            <a:r>
              <a:rPr sz="2200" dirty="0">
                <a:solidFill>
                  <a:srgbClr val="595959"/>
                </a:solidFill>
                <a:latin typeface="Times New Roman"/>
                <a:cs typeface="Times New Roman"/>
              </a:rPr>
              <a:t>in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machine</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learning</a:t>
            </a:r>
            <a:endParaRPr sz="2200">
              <a:latin typeface="Times New Roman"/>
              <a:cs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71466" y="933842"/>
            <a:ext cx="6640195" cy="574040"/>
          </a:xfrm>
          <a:prstGeom prst="rect">
            <a:avLst/>
          </a:prstGeom>
        </p:spPr>
        <p:txBody>
          <a:bodyPr vert="horz" wrap="square" lIns="0" tIns="12700" rIns="0" bIns="0" rtlCol="0">
            <a:spAutoFit/>
          </a:bodyPr>
          <a:lstStyle/>
          <a:p>
            <a:pPr marL="12700">
              <a:lnSpc>
                <a:spcPct val="100000"/>
              </a:lnSpc>
              <a:spcBef>
                <a:spcPts val="100"/>
              </a:spcBef>
            </a:pPr>
            <a:r>
              <a:rPr lang="en-US" sz="3600" spc="80" dirty="0"/>
              <a:t>Exercise 2.3.4</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24393"/>
          </a:xfrm>
          <a:prstGeom prst="rect">
            <a:avLst/>
          </a:prstGeom>
        </p:spPr>
        <p:txBody>
          <a:bodyPr vert="horz" wrap="square" lIns="0" tIns="1270" rIns="0" bIns="0" rtlCol="0">
            <a:spAutoFit/>
          </a:bodyPr>
          <a:lstStyle/>
          <a:p>
            <a:pPr marL="38100">
              <a:lnSpc>
                <a:spcPct val="100000"/>
              </a:lnSpc>
              <a:spcBef>
                <a:spcPts val="10"/>
              </a:spcBef>
            </a:pPr>
            <a:r>
              <a:rPr lang="en-US" sz="800" dirty="0">
                <a:solidFill>
                  <a:srgbClr val="BFBFBF"/>
                </a:solidFill>
                <a:latin typeface="Times New Roman"/>
                <a:cs typeface="Times New Roman"/>
              </a:rPr>
              <a:t>12</a:t>
            </a:r>
            <a:endParaRPr sz="800" dirty="0">
              <a:latin typeface="Times New Roman"/>
              <a:cs typeface="Times New Roman"/>
            </a:endParaRPr>
          </a:p>
        </p:txBody>
      </p:sp>
      <p:sp>
        <p:nvSpPr>
          <p:cNvPr id="3" name="object 3"/>
          <p:cNvSpPr txBox="1"/>
          <p:nvPr/>
        </p:nvSpPr>
        <p:spPr>
          <a:xfrm>
            <a:off x="892554" y="1996440"/>
            <a:ext cx="7108445" cy="3459922"/>
          </a:xfrm>
          <a:prstGeom prst="rect">
            <a:avLst/>
          </a:prstGeom>
        </p:spPr>
        <p:txBody>
          <a:bodyPr vert="horz" wrap="square" lIns="0" tIns="12700" rIns="0" bIns="0" rtlCol="0">
            <a:spAutoFit/>
          </a:bodyPr>
          <a:lstStyle/>
          <a:p>
            <a:pPr algn="l"/>
            <a:r>
              <a:rPr lang="en-US" b="0" i="0" dirty="0">
                <a:solidFill>
                  <a:srgbClr val="282828"/>
                </a:solidFill>
                <a:effectLst/>
                <a:latin typeface="Proxima Nova"/>
              </a:rPr>
              <a:t>List all the bigrams occurring in the phrase:</a:t>
            </a:r>
          </a:p>
          <a:p>
            <a:pPr algn="l"/>
            <a:endParaRPr lang="en-US" dirty="0">
              <a:solidFill>
                <a:srgbClr val="282828"/>
              </a:solidFill>
              <a:latin typeface="Proxima Nova"/>
            </a:endParaRPr>
          </a:p>
          <a:p>
            <a:pPr algn="l"/>
            <a:r>
              <a:rPr lang="en-US" b="0" i="0" dirty="0">
                <a:solidFill>
                  <a:srgbClr val="282828"/>
                </a:solidFill>
                <a:effectLst/>
                <a:latin typeface="Proxima Nova"/>
              </a:rPr>
              <a:t> “For we, the people, understand that our country”.</a:t>
            </a:r>
          </a:p>
          <a:p>
            <a:pPr algn="l"/>
            <a:endParaRPr lang="en-US" b="1" i="1" dirty="0">
              <a:solidFill>
                <a:srgbClr val="282828"/>
              </a:solidFill>
              <a:latin typeface="Proxima Nova"/>
            </a:endParaRPr>
          </a:p>
          <a:p>
            <a:pPr algn="l"/>
            <a:r>
              <a:rPr lang="en-US" b="1" i="1" dirty="0">
                <a:solidFill>
                  <a:srgbClr val="282828"/>
                </a:solidFill>
                <a:effectLst/>
                <a:latin typeface="Proxima Nova"/>
              </a:rPr>
              <a:t>**Note**</a:t>
            </a:r>
          </a:p>
          <a:p>
            <a:pPr algn="l"/>
            <a:endParaRPr lang="en-US" sz="800" b="1" i="1" dirty="0">
              <a:solidFill>
                <a:srgbClr val="282828"/>
              </a:solidFill>
              <a:effectLst/>
              <a:latin typeface="Proxima Nova"/>
            </a:endParaRPr>
          </a:p>
          <a:p>
            <a:pPr algn="l"/>
            <a:r>
              <a:rPr lang="en-US" b="1" i="1" dirty="0">
                <a:solidFill>
                  <a:srgbClr val="282828"/>
                </a:solidFill>
                <a:effectLst/>
                <a:latin typeface="Proxima Nova"/>
              </a:rPr>
              <a:t>Lowercase words and remove punctuation prior to listing the bigrams.</a:t>
            </a:r>
            <a:r>
              <a:rPr lang="en-US" i="1" dirty="0">
                <a:solidFill>
                  <a:srgbClr val="282828"/>
                </a:solidFill>
                <a:effectLst/>
                <a:latin typeface="Proxima Nova"/>
              </a:rPr>
              <a:t> </a:t>
            </a:r>
          </a:p>
          <a:p>
            <a:pPr algn="l"/>
            <a:endParaRPr lang="en-US" b="1" i="1" dirty="0">
              <a:solidFill>
                <a:srgbClr val="282828"/>
              </a:solidFill>
              <a:latin typeface="Proxima Nova"/>
            </a:endParaRPr>
          </a:p>
          <a:p>
            <a:r>
              <a:rPr lang="en-US" b="1" i="1" dirty="0">
                <a:solidFill>
                  <a:srgbClr val="FF0000"/>
                </a:solidFill>
                <a:effectLst/>
                <a:latin typeface="Proxima Nova"/>
              </a:rPr>
              <a:t>Be prepared to share your results with the class.</a:t>
            </a:r>
          </a:p>
          <a:p>
            <a:pPr algn="l"/>
            <a:endParaRPr lang="en-US" b="1" i="1" dirty="0">
              <a:solidFill>
                <a:srgbClr val="282828"/>
              </a:solidFill>
              <a:effectLst/>
              <a:latin typeface="Proxima Nova"/>
            </a:endParaRPr>
          </a:p>
          <a:p>
            <a:pPr algn="l"/>
            <a:endParaRPr lang="en-US" b="1" i="1" dirty="0">
              <a:solidFill>
                <a:srgbClr val="282828"/>
              </a:solidFill>
              <a:latin typeface="Proxima Nova"/>
            </a:endParaRPr>
          </a:p>
          <a:p>
            <a:pPr algn="l"/>
            <a:endParaRPr lang="en-US" b="1" i="1" dirty="0">
              <a:solidFill>
                <a:srgbClr val="282828"/>
              </a:solidFill>
              <a:effectLst/>
              <a:latin typeface="Proxima Nova"/>
            </a:endParaRPr>
          </a:p>
        </p:txBody>
      </p:sp>
    </p:spTree>
    <p:extLst>
      <p:ext uri="{BB962C8B-B14F-4D97-AF65-F5344CB8AC3E}">
        <p14:creationId xmlns:p14="http://schemas.microsoft.com/office/powerpoint/2010/main" val="15698119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863089" y="5026177"/>
            <a:ext cx="4228465" cy="1300480"/>
          </a:xfrm>
          <a:prstGeom prst="rect">
            <a:avLst/>
          </a:prstGeom>
        </p:spPr>
        <p:txBody>
          <a:bodyPr vert="horz" wrap="square" lIns="0" tIns="12700" rIns="0" bIns="0" rtlCol="0">
            <a:spAutoFit/>
          </a:bodyPr>
          <a:lstStyle/>
          <a:p>
            <a:pPr marR="29209" algn="r">
              <a:lnSpc>
                <a:spcPts val="5020"/>
              </a:lnSpc>
              <a:spcBef>
                <a:spcPts val="100"/>
              </a:spcBef>
            </a:pPr>
            <a:r>
              <a:rPr sz="4200" spc="160" dirty="0">
                <a:solidFill>
                  <a:srgbClr val="EE5612"/>
                </a:solidFill>
                <a:latin typeface="Times New Roman"/>
                <a:cs typeface="Times New Roman"/>
              </a:rPr>
              <a:t>Corpus</a:t>
            </a:r>
            <a:r>
              <a:rPr sz="4200" spc="360" dirty="0">
                <a:solidFill>
                  <a:srgbClr val="EE5612"/>
                </a:solidFill>
                <a:latin typeface="Times New Roman"/>
                <a:cs typeface="Times New Roman"/>
              </a:rPr>
              <a:t> </a:t>
            </a:r>
            <a:r>
              <a:rPr sz="4200" spc="175" dirty="0">
                <a:solidFill>
                  <a:srgbClr val="EE5612"/>
                </a:solidFill>
                <a:latin typeface="Times New Roman"/>
                <a:cs typeface="Times New Roman"/>
              </a:rPr>
              <a:t>Statistics:</a:t>
            </a:r>
            <a:endParaRPr sz="4200">
              <a:latin typeface="Times New Roman"/>
              <a:cs typeface="Times New Roman"/>
            </a:endParaRPr>
          </a:p>
          <a:p>
            <a:pPr marR="5080" algn="r">
              <a:lnSpc>
                <a:spcPts val="5020"/>
              </a:lnSpc>
            </a:pPr>
            <a:r>
              <a:rPr sz="4200" spc="195" dirty="0">
                <a:solidFill>
                  <a:srgbClr val="EE5612"/>
                </a:solidFill>
                <a:latin typeface="Times New Roman"/>
                <a:cs typeface="Times New Roman"/>
              </a:rPr>
              <a:t>Examples</a:t>
            </a:r>
            <a:endParaRPr sz="4200">
              <a:latin typeface="Times New Roman"/>
              <a:cs typeface="Times New Roman"/>
            </a:endParaRPr>
          </a:p>
        </p:txBody>
      </p:sp>
      <p:pic>
        <p:nvPicPr>
          <p:cNvPr id="3" name="object 3"/>
          <p:cNvPicPr/>
          <p:nvPr/>
        </p:nvPicPr>
        <p:blipFill>
          <a:blip r:embed="rId2" cstate="print"/>
          <a:stretch>
            <a:fillRect/>
          </a:stretch>
        </p:blipFill>
        <p:spPr>
          <a:xfrm>
            <a:off x="0" y="0"/>
            <a:ext cx="9144000" cy="45720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4467860" cy="665480"/>
          </a:xfrm>
          <a:prstGeom prst="rect">
            <a:avLst/>
          </a:prstGeom>
        </p:spPr>
        <p:txBody>
          <a:bodyPr vert="horz" wrap="square" lIns="0" tIns="12700" rIns="0" bIns="0" rtlCol="0">
            <a:spAutoFit/>
          </a:bodyPr>
          <a:lstStyle/>
          <a:p>
            <a:pPr marL="12700">
              <a:lnSpc>
                <a:spcPct val="100000"/>
              </a:lnSpc>
              <a:spcBef>
                <a:spcPts val="100"/>
              </a:spcBef>
            </a:pPr>
            <a:r>
              <a:rPr spc="85" dirty="0"/>
              <a:t>Characterizing </a:t>
            </a:r>
            <a:r>
              <a:rPr spc="20" dirty="0"/>
              <a:t>Text</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2</a:t>
            </a:r>
          </a:p>
        </p:txBody>
      </p:sp>
      <p:sp>
        <p:nvSpPr>
          <p:cNvPr id="3" name="object 3"/>
          <p:cNvSpPr txBox="1"/>
          <p:nvPr/>
        </p:nvSpPr>
        <p:spPr>
          <a:xfrm>
            <a:off x="892555" y="2306320"/>
            <a:ext cx="7019925" cy="3683000"/>
          </a:xfrm>
          <a:prstGeom prst="rect">
            <a:avLst/>
          </a:prstGeom>
        </p:spPr>
        <p:txBody>
          <a:bodyPr vert="horz" wrap="square" lIns="0" tIns="5080" rIns="0" bIns="0" rtlCol="0">
            <a:spAutoFit/>
          </a:bodyPr>
          <a:lstStyle/>
          <a:p>
            <a:pPr marL="12700" marR="225425">
              <a:lnSpc>
                <a:spcPct val="102299"/>
              </a:lnSpc>
              <a:spcBef>
                <a:spcPts val="40"/>
              </a:spcBef>
            </a:pPr>
            <a:r>
              <a:rPr sz="2200" spc="-5" dirty="0">
                <a:solidFill>
                  <a:srgbClr val="595959"/>
                </a:solidFill>
                <a:latin typeface="Times New Roman"/>
                <a:cs typeface="Times New Roman"/>
              </a:rPr>
              <a:t>One</a:t>
            </a:r>
            <a:r>
              <a:rPr sz="2200" dirty="0">
                <a:solidFill>
                  <a:srgbClr val="595959"/>
                </a:solidFill>
                <a:latin typeface="Times New Roman"/>
                <a:cs typeface="Times New Roman"/>
              </a:rPr>
              <a:t> </a:t>
            </a:r>
            <a:r>
              <a:rPr sz="2200" spc="-5" dirty="0">
                <a:solidFill>
                  <a:srgbClr val="595959"/>
                </a:solidFill>
                <a:latin typeface="Times New Roman"/>
                <a:cs typeface="Times New Roman"/>
              </a:rPr>
              <a:t>method</a:t>
            </a:r>
            <a:r>
              <a:rPr sz="2200" spc="5" dirty="0">
                <a:solidFill>
                  <a:srgbClr val="595959"/>
                </a:solidFill>
                <a:latin typeface="Times New Roman"/>
                <a:cs typeface="Times New Roman"/>
              </a:rPr>
              <a:t> </a:t>
            </a:r>
            <a:r>
              <a:rPr sz="2200" dirty="0">
                <a:solidFill>
                  <a:srgbClr val="595959"/>
                </a:solidFill>
                <a:latin typeface="Times New Roman"/>
                <a:cs typeface="Times New Roman"/>
              </a:rPr>
              <a:t>of</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digital</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humanities</a:t>
            </a:r>
            <a:r>
              <a:rPr sz="2200" dirty="0">
                <a:solidFill>
                  <a:srgbClr val="595959"/>
                </a:solidFill>
                <a:latin typeface="Times New Roman"/>
                <a:cs typeface="Times New Roman"/>
              </a:rPr>
              <a:t> is</a:t>
            </a:r>
            <a:r>
              <a:rPr sz="2200" spc="-5" dirty="0">
                <a:solidFill>
                  <a:srgbClr val="595959"/>
                </a:solidFill>
                <a:latin typeface="Times New Roman"/>
                <a:cs typeface="Times New Roman"/>
              </a:rPr>
              <a:t> </a:t>
            </a:r>
            <a:r>
              <a:rPr sz="2200" dirty="0">
                <a:solidFill>
                  <a:srgbClr val="595959"/>
                </a:solidFill>
                <a:latin typeface="Times New Roman"/>
                <a:cs typeface="Times New Roman"/>
              </a:rPr>
              <a:t>to</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characterize</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text</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with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corpus</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statistics</a:t>
            </a:r>
            <a:endParaRPr sz="2200">
              <a:latin typeface="Times New Roman"/>
              <a:cs typeface="Times New Roman"/>
            </a:endParaRPr>
          </a:p>
          <a:p>
            <a:pPr marL="186690" marR="292735" indent="-137160">
              <a:lnSpc>
                <a:spcPct val="100000"/>
              </a:lnSpc>
              <a:spcBef>
                <a:spcPts val="1160"/>
              </a:spcBef>
            </a:pPr>
            <a:r>
              <a:rPr sz="2000" spc="-15" dirty="0">
                <a:solidFill>
                  <a:srgbClr val="002060"/>
                </a:solidFill>
                <a:latin typeface="Impact"/>
                <a:cs typeface="Impact"/>
              </a:rPr>
              <a:t>­</a:t>
            </a:r>
            <a:r>
              <a:rPr sz="2000" spc="135" dirty="0">
                <a:solidFill>
                  <a:srgbClr val="002060"/>
                </a:solidFill>
                <a:latin typeface="Impact"/>
                <a:cs typeface="Impact"/>
              </a:rPr>
              <a:t> </a:t>
            </a:r>
            <a:r>
              <a:rPr sz="2000" spc="-5" dirty="0">
                <a:solidFill>
                  <a:srgbClr val="595959"/>
                </a:solidFill>
                <a:latin typeface="Times New Roman"/>
                <a:cs typeface="Times New Roman"/>
              </a:rPr>
              <a:t>Collect</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frequencies</a:t>
            </a:r>
            <a:r>
              <a:rPr sz="2000" spc="-10" dirty="0">
                <a:solidFill>
                  <a:srgbClr val="595959"/>
                </a:solidFill>
                <a:latin typeface="Times New Roman"/>
                <a:cs typeface="Times New Roman"/>
              </a:rPr>
              <a:t> </a:t>
            </a:r>
            <a:r>
              <a:rPr sz="2000" dirty="0">
                <a:solidFill>
                  <a:srgbClr val="595959"/>
                </a:solidFill>
                <a:latin typeface="Times New Roman"/>
                <a:cs typeface="Times New Roman"/>
              </a:rPr>
              <a:t>of</a:t>
            </a:r>
            <a:r>
              <a:rPr sz="2000" spc="-10" dirty="0">
                <a:solidFill>
                  <a:srgbClr val="595959"/>
                </a:solidFill>
                <a:latin typeface="Times New Roman"/>
                <a:cs typeface="Times New Roman"/>
              </a:rPr>
              <a:t> </a:t>
            </a:r>
            <a:r>
              <a:rPr sz="2000" dirty="0">
                <a:solidFill>
                  <a:srgbClr val="595959"/>
                </a:solidFill>
                <a:latin typeface="Times New Roman"/>
                <a:cs typeface="Times New Roman"/>
              </a:rPr>
              <a:t>words</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and</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bigrams</a:t>
            </a:r>
            <a:r>
              <a:rPr sz="2000" spc="-10" dirty="0">
                <a:solidFill>
                  <a:srgbClr val="595959"/>
                </a:solidFill>
                <a:latin typeface="Times New Roman"/>
                <a:cs typeface="Times New Roman"/>
              </a:rPr>
              <a:t> </a:t>
            </a:r>
            <a:r>
              <a:rPr sz="2000" dirty="0">
                <a:solidFill>
                  <a:srgbClr val="595959"/>
                </a:solidFill>
                <a:latin typeface="Times New Roman"/>
                <a:cs typeface="Times New Roman"/>
              </a:rPr>
              <a:t>or</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mutual</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information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scores</a:t>
            </a:r>
            <a:endParaRPr sz="2000">
              <a:latin typeface="Times New Roman"/>
              <a:cs typeface="Times New Roman"/>
            </a:endParaRPr>
          </a:p>
          <a:p>
            <a:pPr marL="12700" marR="5080">
              <a:lnSpc>
                <a:spcPts val="2600"/>
              </a:lnSpc>
              <a:spcBef>
                <a:spcPts val="1320"/>
              </a:spcBef>
            </a:pPr>
            <a:r>
              <a:rPr sz="2200" spc="-5" dirty="0">
                <a:solidFill>
                  <a:srgbClr val="595959"/>
                </a:solidFill>
                <a:latin typeface="Times New Roman"/>
                <a:cs typeface="Times New Roman"/>
              </a:rPr>
              <a:t>Use these </a:t>
            </a:r>
            <a:r>
              <a:rPr sz="2200" dirty="0">
                <a:solidFill>
                  <a:srgbClr val="595959"/>
                </a:solidFill>
                <a:latin typeface="Times New Roman"/>
                <a:cs typeface="Times New Roman"/>
              </a:rPr>
              <a:t>to </a:t>
            </a:r>
            <a:r>
              <a:rPr sz="2200" spc="-5" dirty="0">
                <a:solidFill>
                  <a:srgbClr val="595959"/>
                </a:solidFill>
                <a:latin typeface="Times New Roman"/>
                <a:cs typeface="Times New Roman"/>
              </a:rPr>
              <a:t>characterize some aspect</a:t>
            </a:r>
            <a:r>
              <a:rPr sz="2200" dirty="0">
                <a:solidFill>
                  <a:srgbClr val="595959"/>
                </a:solidFill>
                <a:latin typeface="Times New Roman"/>
                <a:cs typeface="Times New Roman"/>
              </a:rPr>
              <a:t> of the</a:t>
            </a:r>
            <a:r>
              <a:rPr sz="2200" spc="-5" dirty="0">
                <a:solidFill>
                  <a:srgbClr val="595959"/>
                </a:solidFill>
                <a:latin typeface="Times New Roman"/>
                <a:cs typeface="Times New Roman"/>
              </a:rPr>
              <a:t> text,</a:t>
            </a:r>
            <a:r>
              <a:rPr sz="2200" dirty="0">
                <a:solidFill>
                  <a:srgbClr val="595959"/>
                </a:solidFill>
                <a:latin typeface="Times New Roman"/>
                <a:cs typeface="Times New Roman"/>
              </a:rPr>
              <a:t> </a:t>
            </a:r>
            <a:r>
              <a:rPr sz="2200" spc="-5" dirty="0">
                <a:solidFill>
                  <a:srgbClr val="595959"/>
                </a:solidFill>
                <a:latin typeface="Times New Roman"/>
                <a:cs typeface="Times New Roman"/>
              </a:rPr>
              <a:t>often</a:t>
            </a:r>
            <a:r>
              <a:rPr sz="2200" dirty="0">
                <a:solidFill>
                  <a:srgbClr val="595959"/>
                </a:solidFill>
                <a:latin typeface="Times New Roman"/>
                <a:cs typeface="Times New Roman"/>
              </a:rPr>
              <a:t> </a:t>
            </a:r>
            <a:r>
              <a:rPr sz="2200" spc="-5" dirty="0">
                <a:solidFill>
                  <a:srgbClr val="595959"/>
                </a:solidFill>
                <a:latin typeface="Times New Roman"/>
                <a:cs typeface="Times New Roman"/>
              </a:rPr>
              <a:t>used</a:t>
            </a:r>
            <a:r>
              <a:rPr sz="2200" dirty="0">
                <a:solidFill>
                  <a:srgbClr val="595959"/>
                </a:solidFill>
                <a:latin typeface="Times New Roman"/>
                <a:cs typeface="Times New Roman"/>
              </a:rPr>
              <a:t> to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compare</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two</a:t>
            </a:r>
            <a:r>
              <a:rPr sz="2200" dirty="0">
                <a:solidFill>
                  <a:srgbClr val="595959"/>
                </a:solidFill>
                <a:latin typeface="Times New Roman"/>
                <a:cs typeface="Times New Roman"/>
              </a:rPr>
              <a:t> or more</a:t>
            </a:r>
            <a:r>
              <a:rPr sz="2200" spc="-5" dirty="0">
                <a:solidFill>
                  <a:srgbClr val="595959"/>
                </a:solidFill>
                <a:latin typeface="Times New Roman"/>
                <a:cs typeface="Times New Roman"/>
              </a:rPr>
              <a:t> texts</a:t>
            </a:r>
            <a:endParaRPr sz="2200">
              <a:latin typeface="Times New Roman"/>
              <a:cs typeface="Times New Roman"/>
            </a:endParaRPr>
          </a:p>
          <a:p>
            <a:pPr marL="12700">
              <a:lnSpc>
                <a:spcPct val="100000"/>
              </a:lnSpc>
              <a:spcBef>
                <a:spcPts val="1180"/>
              </a:spcBef>
            </a:pPr>
            <a:r>
              <a:rPr sz="2200" spc="-5" dirty="0">
                <a:solidFill>
                  <a:srgbClr val="595959"/>
                </a:solidFill>
                <a:latin typeface="Times New Roman"/>
                <a:cs typeface="Times New Roman"/>
              </a:rPr>
              <a:t>Examples</a:t>
            </a:r>
            <a:r>
              <a:rPr sz="2200" spc="-15" dirty="0">
                <a:solidFill>
                  <a:srgbClr val="595959"/>
                </a:solidFill>
                <a:latin typeface="Times New Roman"/>
                <a:cs typeface="Times New Roman"/>
              </a:rPr>
              <a:t> </a:t>
            </a:r>
            <a:r>
              <a:rPr sz="2200" dirty="0">
                <a:solidFill>
                  <a:srgbClr val="595959"/>
                </a:solidFill>
                <a:latin typeface="Times New Roman"/>
                <a:cs typeface="Times New Roman"/>
              </a:rPr>
              <a:t>of</a:t>
            </a:r>
            <a:r>
              <a:rPr sz="2200" spc="-5" dirty="0">
                <a:solidFill>
                  <a:srgbClr val="595959"/>
                </a:solidFill>
                <a:latin typeface="Times New Roman"/>
                <a:cs typeface="Times New Roman"/>
              </a:rPr>
              <a:t> characteristics</a:t>
            </a:r>
            <a:endParaRPr sz="2200">
              <a:latin typeface="Times New Roman"/>
              <a:cs typeface="Times New Roman"/>
            </a:endParaRPr>
          </a:p>
          <a:p>
            <a:pPr marL="49530">
              <a:lnSpc>
                <a:spcPct val="100000"/>
              </a:lnSpc>
              <a:spcBef>
                <a:spcPts val="1160"/>
              </a:spcBef>
            </a:pPr>
            <a:r>
              <a:rPr sz="2000" spc="-15" dirty="0">
                <a:solidFill>
                  <a:srgbClr val="002060"/>
                </a:solidFill>
                <a:latin typeface="Impact"/>
                <a:cs typeface="Impact"/>
              </a:rPr>
              <a:t>­</a:t>
            </a:r>
            <a:r>
              <a:rPr sz="2000" spc="130" dirty="0">
                <a:solidFill>
                  <a:srgbClr val="002060"/>
                </a:solidFill>
                <a:latin typeface="Impact"/>
                <a:cs typeface="Impact"/>
              </a:rPr>
              <a:t> </a:t>
            </a:r>
            <a:r>
              <a:rPr sz="2000" spc="-5" dirty="0">
                <a:solidFill>
                  <a:srgbClr val="595959"/>
                </a:solidFill>
                <a:latin typeface="Times New Roman"/>
                <a:cs typeface="Times New Roman"/>
              </a:rPr>
              <a:t>Contents,</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topics</a:t>
            </a:r>
            <a:endParaRPr sz="2000">
              <a:latin typeface="Times New Roman"/>
              <a:cs typeface="Times New Roman"/>
            </a:endParaRPr>
          </a:p>
          <a:p>
            <a:pPr marL="49530">
              <a:lnSpc>
                <a:spcPct val="100000"/>
              </a:lnSpc>
              <a:spcBef>
                <a:spcPts val="1200"/>
              </a:spcBef>
            </a:pPr>
            <a:r>
              <a:rPr sz="2000" spc="-15" dirty="0">
                <a:solidFill>
                  <a:srgbClr val="002060"/>
                </a:solidFill>
                <a:latin typeface="Impact"/>
                <a:cs typeface="Impact"/>
              </a:rPr>
              <a:t>­</a:t>
            </a:r>
            <a:r>
              <a:rPr sz="2000" spc="140" dirty="0">
                <a:solidFill>
                  <a:srgbClr val="002060"/>
                </a:solidFill>
                <a:latin typeface="Impact"/>
                <a:cs typeface="Impact"/>
              </a:rPr>
              <a:t> </a:t>
            </a:r>
            <a:r>
              <a:rPr sz="2000" spc="-5" dirty="0">
                <a:solidFill>
                  <a:srgbClr val="595959"/>
                </a:solidFill>
                <a:latin typeface="Times New Roman"/>
                <a:cs typeface="Times New Roman"/>
              </a:rPr>
              <a:t>Style,</a:t>
            </a:r>
            <a:r>
              <a:rPr sz="2000" dirty="0">
                <a:solidFill>
                  <a:srgbClr val="595959"/>
                </a:solidFill>
                <a:latin typeface="Times New Roman"/>
                <a:cs typeface="Times New Roman"/>
              </a:rPr>
              <a:t> </a:t>
            </a:r>
            <a:r>
              <a:rPr sz="2000" spc="-5" dirty="0">
                <a:solidFill>
                  <a:srgbClr val="595959"/>
                </a:solidFill>
                <a:latin typeface="Times New Roman"/>
                <a:cs typeface="Times New Roman"/>
              </a:rPr>
              <a:t>informal</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vs.</a:t>
            </a:r>
            <a:r>
              <a:rPr sz="2000" dirty="0">
                <a:solidFill>
                  <a:srgbClr val="595959"/>
                </a:solidFill>
                <a:latin typeface="Times New Roman"/>
                <a:cs typeface="Times New Roman"/>
              </a:rPr>
              <a:t> </a:t>
            </a:r>
            <a:r>
              <a:rPr sz="2000" spc="-5" dirty="0">
                <a:solidFill>
                  <a:srgbClr val="595959"/>
                </a:solidFill>
                <a:latin typeface="Times New Roman"/>
                <a:cs typeface="Times New Roman"/>
              </a:rPr>
              <a:t>formal,</a:t>
            </a:r>
            <a:r>
              <a:rPr sz="2000" dirty="0">
                <a:solidFill>
                  <a:srgbClr val="595959"/>
                </a:solidFill>
                <a:latin typeface="Times New Roman"/>
                <a:cs typeface="Times New Roman"/>
              </a:rPr>
              <a:t> </a:t>
            </a:r>
            <a:r>
              <a:rPr sz="2000" spc="-10" dirty="0">
                <a:solidFill>
                  <a:srgbClr val="595959"/>
                </a:solidFill>
                <a:latin typeface="Times New Roman"/>
                <a:cs typeface="Times New Roman"/>
              </a:rPr>
              <a:t>differences </a:t>
            </a:r>
            <a:r>
              <a:rPr sz="2000" spc="-5" dirty="0">
                <a:solidFill>
                  <a:srgbClr val="595959"/>
                </a:solidFill>
                <a:latin typeface="Times New Roman"/>
                <a:cs typeface="Times New Roman"/>
              </a:rPr>
              <a:t>in</a:t>
            </a:r>
            <a:r>
              <a:rPr sz="2000" dirty="0">
                <a:solidFill>
                  <a:srgbClr val="595959"/>
                </a:solidFill>
                <a:latin typeface="Times New Roman"/>
                <a:cs typeface="Times New Roman"/>
              </a:rPr>
              <a:t> </a:t>
            </a:r>
            <a:r>
              <a:rPr sz="2000" spc="-5" dirty="0">
                <a:solidFill>
                  <a:srgbClr val="595959"/>
                </a:solidFill>
                <a:latin typeface="Times New Roman"/>
                <a:cs typeface="Times New Roman"/>
              </a:rPr>
              <a:t>gender usage</a:t>
            </a:r>
            <a:endParaRPr sz="2000">
              <a:latin typeface="Times New Roman"/>
              <a:cs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669544"/>
            <a:ext cx="3688715" cy="1300480"/>
          </a:xfrm>
          <a:prstGeom prst="rect">
            <a:avLst/>
          </a:prstGeom>
        </p:spPr>
        <p:txBody>
          <a:bodyPr vert="horz" wrap="square" lIns="0" tIns="12700" rIns="0" bIns="0" rtlCol="0">
            <a:spAutoFit/>
          </a:bodyPr>
          <a:lstStyle/>
          <a:p>
            <a:pPr marL="12700">
              <a:lnSpc>
                <a:spcPts val="5020"/>
              </a:lnSpc>
              <a:spcBef>
                <a:spcPts val="100"/>
              </a:spcBef>
            </a:pPr>
            <a:r>
              <a:rPr spc="80" dirty="0"/>
              <a:t>Example</a:t>
            </a:r>
            <a:r>
              <a:rPr spc="175" dirty="0"/>
              <a:t> </a:t>
            </a:r>
            <a:r>
              <a:rPr spc="50" dirty="0"/>
              <a:t>1:</a:t>
            </a:r>
          </a:p>
          <a:p>
            <a:pPr marL="12700">
              <a:lnSpc>
                <a:spcPts val="5020"/>
              </a:lnSpc>
            </a:pPr>
            <a:r>
              <a:rPr spc="70" dirty="0"/>
              <a:t>SOTU</a:t>
            </a:r>
            <a:r>
              <a:rPr spc="150" dirty="0"/>
              <a:t> </a:t>
            </a:r>
            <a:r>
              <a:rPr spc="80" dirty="0"/>
              <a:t>Speeches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3</a:t>
            </a:r>
          </a:p>
        </p:txBody>
      </p:sp>
      <p:sp>
        <p:nvSpPr>
          <p:cNvPr id="3" name="object 3"/>
          <p:cNvSpPr txBox="1"/>
          <p:nvPr/>
        </p:nvSpPr>
        <p:spPr>
          <a:xfrm>
            <a:off x="789192" y="2006238"/>
            <a:ext cx="7453630" cy="3657600"/>
          </a:xfrm>
          <a:prstGeom prst="rect">
            <a:avLst/>
          </a:prstGeom>
        </p:spPr>
        <p:txBody>
          <a:bodyPr vert="horz" wrap="square" lIns="0" tIns="12700" rIns="0" bIns="0" rtlCol="0">
            <a:spAutoFit/>
          </a:bodyPr>
          <a:lstStyle/>
          <a:p>
            <a:pPr marL="12700" marR="5080">
              <a:lnSpc>
                <a:spcPct val="150000"/>
              </a:lnSpc>
              <a:spcBef>
                <a:spcPts val="100"/>
              </a:spcBef>
            </a:pPr>
            <a:r>
              <a:rPr sz="2000" spc="-5" dirty="0">
                <a:solidFill>
                  <a:srgbClr val="595959"/>
                </a:solidFill>
                <a:latin typeface="Times New Roman"/>
                <a:cs typeface="Times New Roman"/>
              </a:rPr>
              <a:t>Example </a:t>
            </a:r>
            <a:r>
              <a:rPr sz="2000" dirty="0">
                <a:solidFill>
                  <a:srgbClr val="595959"/>
                </a:solidFill>
                <a:latin typeface="Times New Roman"/>
                <a:cs typeface="Times New Roman"/>
              </a:rPr>
              <a:t>of word</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frequencies</a:t>
            </a:r>
            <a:r>
              <a:rPr sz="2000" dirty="0">
                <a:solidFill>
                  <a:srgbClr val="595959"/>
                </a:solidFill>
                <a:latin typeface="Times New Roman"/>
                <a:cs typeface="Times New Roman"/>
              </a:rPr>
              <a:t> </a:t>
            </a:r>
            <a:r>
              <a:rPr sz="2000" spc="-5" dirty="0">
                <a:solidFill>
                  <a:srgbClr val="595959"/>
                </a:solidFill>
                <a:latin typeface="Times New Roman"/>
                <a:cs typeface="Times New Roman"/>
              </a:rPr>
              <a:t>for comparison</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and</a:t>
            </a:r>
            <a:r>
              <a:rPr sz="2000" spc="5" dirty="0">
                <a:solidFill>
                  <a:srgbClr val="595959"/>
                </a:solidFill>
                <a:latin typeface="Times New Roman"/>
                <a:cs typeface="Times New Roman"/>
              </a:rPr>
              <a:t> </a:t>
            </a:r>
            <a:r>
              <a:rPr sz="2000" spc="-10" dirty="0">
                <a:solidFill>
                  <a:srgbClr val="595959"/>
                </a:solidFill>
                <a:latin typeface="Times New Roman"/>
                <a:cs typeface="Times New Roman"/>
              </a:rPr>
              <a:t>characterization</a:t>
            </a:r>
            <a:r>
              <a:rPr sz="2000" spc="5" dirty="0">
                <a:solidFill>
                  <a:srgbClr val="595959"/>
                </a:solidFill>
                <a:latin typeface="Times New Roman"/>
                <a:cs typeface="Times New Roman"/>
              </a:rPr>
              <a:t> </a:t>
            </a:r>
            <a:r>
              <a:rPr sz="2000" dirty="0">
                <a:solidFill>
                  <a:srgbClr val="595959"/>
                </a:solidFill>
                <a:latin typeface="Times New Roman"/>
                <a:cs typeface="Times New Roman"/>
              </a:rPr>
              <a:t>of</a:t>
            </a:r>
            <a:r>
              <a:rPr sz="2000" spc="-5" dirty="0">
                <a:solidFill>
                  <a:srgbClr val="595959"/>
                </a:solidFill>
                <a:latin typeface="Times New Roman"/>
                <a:cs typeface="Times New Roman"/>
              </a:rPr>
              <a:t> text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See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the State </a:t>
            </a:r>
            <a:r>
              <a:rPr sz="2000" dirty="0">
                <a:solidFill>
                  <a:srgbClr val="595959"/>
                </a:solidFill>
                <a:latin typeface="Times New Roman"/>
                <a:cs typeface="Times New Roman"/>
              </a:rPr>
              <a:t>of</a:t>
            </a:r>
            <a:r>
              <a:rPr sz="2000" spc="-5" dirty="0">
                <a:solidFill>
                  <a:srgbClr val="595959"/>
                </a:solidFill>
                <a:latin typeface="Times New Roman"/>
                <a:cs typeface="Times New Roman"/>
              </a:rPr>
              <a:t> the Union</a:t>
            </a:r>
            <a:r>
              <a:rPr sz="2000" dirty="0">
                <a:solidFill>
                  <a:srgbClr val="595959"/>
                </a:solidFill>
                <a:latin typeface="Times New Roman"/>
                <a:cs typeface="Times New Roman"/>
              </a:rPr>
              <a:t> (SOTU)</a:t>
            </a:r>
            <a:r>
              <a:rPr sz="2000" spc="-5" dirty="0">
                <a:solidFill>
                  <a:srgbClr val="595959"/>
                </a:solidFill>
                <a:latin typeface="Times New Roman"/>
                <a:cs typeface="Times New Roman"/>
              </a:rPr>
              <a:t> Speeches</a:t>
            </a:r>
            <a:r>
              <a:rPr sz="2000" spc="-10" dirty="0">
                <a:solidFill>
                  <a:srgbClr val="595959"/>
                </a:solidFill>
                <a:latin typeface="Times New Roman"/>
                <a:cs typeface="Times New Roman"/>
              </a:rPr>
              <a:t> </a:t>
            </a:r>
            <a:r>
              <a:rPr sz="2000" dirty="0">
                <a:solidFill>
                  <a:srgbClr val="595959"/>
                </a:solidFill>
                <a:latin typeface="Times New Roman"/>
                <a:cs typeface="Times New Roman"/>
              </a:rPr>
              <a:t>by </a:t>
            </a:r>
            <a:r>
              <a:rPr sz="2000" spc="-5" dirty="0">
                <a:solidFill>
                  <a:srgbClr val="595959"/>
                </a:solidFill>
                <a:latin typeface="Times New Roman"/>
                <a:cs typeface="Times New Roman"/>
              </a:rPr>
              <a:t>Nate Silver</a:t>
            </a:r>
            <a:endParaRPr sz="2000">
              <a:latin typeface="Times New Roman"/>
              <a:cs typeface="Times New Roman"/>
            </a:endParaRPr>
          </a:p>
          <a:p>
            <a:pPr marL="12700">
              <a:lnSpc>
                <a:spcPct val="100000"/>
              </a:lnSpc>
            </a:pPr>
            <a:r>
              <a:rPr sz="1800" u="sng" spc="-5" dirty="0">
                <a:solidFill>
                  <a:srgbClr val="6B9F25"/>
                </a:solidFill>
                <a:uFill>
                  <a:solidFill>
                    <a:srgbClr val="6B9F25"/>
                  </a:solidFill>
                </a:uFill>
                <a:latin typeface="Times New Roman"/>
                <a:cs typeface="Times New Roman"/>
                <a:hlinkClick r:id="rId2"/>
              </a:rPr>
              <a:t>http://fivethirtyeight.com/features/obamas-sotu-clintonian-in-good-way/</a:t>
            </a:r>
            <a:endParaRPr sz="1800">
              <a:latin typeface="Times New Roman"/>
              <a:cs typeface="Times New Roman"/>
            </a:endParaRPr>
          </a:p>
          <a:p>
            <a:pPr marL="12700">
              <a:lnSpc>
                <a:spcPct val="100000"/>
              </a:lnSpc>
              <a:spcBef>
                <a:spcPts val="1240"/>
              </a:spcBef>
            </a:pPr>
            <a:r>
              <a:rPr sz="2000" spc="-5" dirty="0">
                <a:solidFill>
                  <a:srgbClr val="595959"/>
                </a:solidFill>
                <a:latin typeface="Times New Roman"/>
                <a:cs typeface="Times New Roman"/>
              </a:rPr>
              <a:t>Comparison</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questions:</a:t>
            </a:r>
            <a:endParaRPr sz="2000">
              <a:latin typeface="Times New Roman"/>
              <a:cs typeface="Times New Roman"/>
            </a:endParaRPr>
          </a:p>
          <a:p>
            <a:pPr marL="186055" marR="443865" indent="-137160">
              <a:lnSpc>
                <a:spcPct val="100000"/>
              </a:lnSpc>
              <a:spcBef>
                <a:spcPts val="1200"/>
              </a:spcBef>
            </a:pPr>
            <a:r>
              <a:rPr sz="2000" spc="-15" dirty="0">
                <a:solidFill>
                  <a:srgbClr val="002060"/>
                </a:solidFill>
                <a:latin typeface="Impact"/>
                <a:cs typeface="Impact"/>
              </a:rPr>
              <a:t>­</a:t>
            </a:r>
            <a:r>
              <a:rPr sz="2000" spc="140" dirty="0">
                <a:solidFill>
                  <a:srgbClr val="002060"/>
                </a:solidFill>
                <a:latin typeface="Impact"/>
                <a:cs typeface="Impact"/>
              </a:rPr>
              <a:t> </a:t>
            </a:r>
            <a:r>
              <a:rPr sz="2000" dirty="0">
                <a:solidFill>
                  <a:srgbClr val="595959"/>
                </a:solidFill>
                <a:latin typeface="Times New Roman"/>
                <a:cs typeface="Times New Roman"/>
              </a:rPr>
              <a:t>How do </a:t>
            </a:r>
            <a:r>
              <a:rPr sz="2000" spc="-5" dirty="0">
                <a:solidFill>
                  <a:srgbClr val="595959"/>
                </a:solidFill>
                <a:latin typeface="Times New Roman"/>
                <a:cs typeface="Times New Roman"/>
              </a:rPr>
              <a:t>the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topics in the </a:t>
            </a:r>
            <a:r>
              <a:rPr sz="2000" dirty="0">
                <a:solidFill>
                  <a:srgbClr val="595959"/>
                </a:solidFill>
                <a:latin typeface="Times New Roman"/>
                <a:cs typeface="Times New Roman"/>
              </a:rPr>
              <a:t>SOTU </a:t>
            </a:r>
            <a:r>
              <a:rPr sz="2000" spc="-5" dirty="0">
                <a:solidFill>
                  <a:srgbClr val="595959"/>
                </a:solidFill>
                <a:latin typeface="Times New Roman"/>
                <a:cs typeface="Times New Roman"/>
              </a:rPr>
              <a:t>speeches </a:t>
            </a:r>
            <a:r>
              <a:rPr sz="2000" dirty="0">
                <a:solidFill>
                  <a:srgbClr val="595959"/>
                </a:solidFill>
                <a:latin typeface="Times New Roman"/>
                <a:cs typeface="Times New Roman"/>
              </a:rPr>
              <a:t>of</a:t>
            </a:r>
            <a:r>
              <a:rPr sz="2000" spc="-10" dirty="0">
                <a:solidFill>
                  <a:srgbClr val="595959"/>
                </a:solidFill>
                <a:latin typeface="Times New Roman"/>
                <a:cs typeface="Times New Roman"/>
              </a:rPr>
              <a:t> </a:t>
            </a:r>
            <a:r>
              <a:rPr sz="2000" dirty="0">
                <a:solidFill>
                  <a:srgbClr val="595959"/>
                </a:solidFill>
                <a:latin typeface="Times New Roman"/>
                <a:cs typeface="Times New Roman"/>
              </a:rPr>
              <a:t>one</a:t>
            </a:r>
            <a:r>
              <a:rPr sz="2000" spc="-5" dirty="0">
                <a:solidFill>
                  <a:srgbClr val="595959"/>
                </a:solidFill>
                <a:latin typeface="Times New Roman"/>
                <a:cs typeface="Times New Roman"/>
              </a:rPr>
              <a:t> president</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compare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with </a:t>
            </a:r>
            <a:r>
              <a:rPr sz="2000" spc="-10" dirty="0">
                <a:solidFill>
                  <a:srgbClr val="595959"/>
                </a:solidFill>
                <a:latin typeface="Times New Roman"/>
                <a:cs typeface="Times New Roman"/>
              </a:rPr>
              <a:t>another’s?</a:t>
            </a:r>
            <a:endParaRPr sz="2000">
              <a:latin typeface="Times New Roman"/>
              <a:cs typeface="Times New Roman"/>
            </a:endParaRPr>
          </a:p>
          <a:p>
            <a:pPr marL="12700" indent="36830">
              <a:lnSpc>
                <a:spcPct val="100000"/>
              </a:lnSpc>
              <a:spcBef>
                <a:spcPts val="1200"/>
              </a:spcBef>
            </a:pPr>
            <a:r>
              <a:rPr sz="2000" spc="-15" dirty="0">
                <a:solidFill>
                  <a:srgbClr val="002060"/>
                </a:solidFill>
                <a:latin typeface="Impact"/>
                <a:cs typeface="Impact"/>
              </a:rPr>
              <a:t>­</a:t>
            </a:r>
            <a:r>
              <a:rPr sz="2000" spc="145" dirty="0">
                <a:solidFill>
                  <a:srgbClr val="002060"/>
                </a:solidFill>
                <a:latin typeface="Impact"/>
                <a:cs typeface="Impact"/>
              </a:rPr>
              <a:t> </a:t>
            </a:r>
            <a:r>
              <a:rPr sz="2000" spc="-5" dirty="0">
                <a:solidFill>
                  <a:srgbClr val="595959"/>
                </a:solidFill>
                <a:latin typeface="Times New Roman"/>
                <a:cs typeface="Times New Roman"/>
              </a:rPr>
              <a:t>In</a:t>
            </a:r>
            <a:r>
              <a:rPr sz="2000" dirty="0">
                <a:solidFill>
                  <a:srgbClr val="595959"/>
                </a:solidFill>
                <a:latin typeface="Times New Roman"/>
                <a:cs typeface="Times New Roman"/>
              </a:rPr>
              <a:t> </a:t>
            </a:r>
            <a:r>
              <a:rPr sz="2000" spc="-5" dirty="0">
                <a:solidFill>
                  <a:srgbClr val="595959"/>
                </a:solidFill>
                <a:latin typeface="Times New Roman"/>
                <a:cs typeface="Times New Roman"/>
              </a:rPr>
              <a:t>the </a:t>
            </a:r>
            <a:r>
              <a:rPr sz="2000" spc="-10" dirty="0">
                <a:solidFill>
                  <a:srgbClr val="595959"/>
                </a:solidFill>
                <a:latin typeface="Times New Roman"/>
                <a:cs typeface="Times New Roman"/>
              </a:rPr>
              <a:t>article,</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several</a:t>
            </a:r>
            <a:r>
              <a:rPr sz="2000" spc="-10" dirty="0">
                <a:solidFill>
                  <a:srgbClr val="595959"/>
                </a:solidFill>
                <a:latin typeface="Times New Roman"/>
                <a:cs typeface="Times New Roman"/>
              </a:rPr>
              <a:t> different </a:t>
            </a:r>
            <a:r>
              <a:rPr sz="2000" spc="-5" dirty="0">
                <a:solidFill>
                  <a:srgbClr val="595959"/>
                </a:solidFill>
                <a:latin typeface="Times New Roman"/>
                <a:cs typeface="Times New Roman"/>
              </a:rPr>
              <a:t>comparison</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questions are discussed.</a:t>
            </a:r>
            <a:endParaRPr sz="2000">
              <a:latin typeface="Times New Roman"/>
              <a:cs typeface="Times New Roman"/>
            </a:endParaRPr>
          </a:p>
          <a:p>
            <a:pPr marL="12700" marR="497205">
              <a:lnSpc>
                <a:spcPct val="100000"/>
              </a:lnSpc>
              <a:spcBef>
                <a:spcPts val="1200"/>
              </a:spcBef>
            </a:pPr>
            <a:r>
              <a:rPr sz="2000" spc="-5" dirty="0">
                <a:solidFill>
                  <a:srgbClr val="595959"/>
                </a:solidFill>
                <a:latin typeface="Times New Roman"/>
                <a:cs typeface="Times New Roman"/>
              </a:rPr>
              <a:t>Methodology: choose topic </a:t>
            </a:r>
            <a:r>
              <a:rPr sz="2000" dirty="0">
                <a:solidFill>
                  <a:srgbClr val="595959"/>
                </a:solidFill>
                <a:latin typeface="Times New Roman"/>
                <a:cs typeface="Times New Roman"/>
              </a:rPr>
              <a:t>words of </a:t>
            </a:r>
            <a:r>
              <a:rPr sz="2000" spc="-5" dirty="0">
                <a:solidFill>
                  <a:srgbClr val="595959"/>
                </a:solidFill>
                <a:latin typeface="Times New Roman"/>
                <a:cs typeface="Times New Roman"/>
              </a:rPr>
              <a:t>interest and plot frequencies </a:t>
            </a:r>
            <a:r>
              <a:rPr sz="2000" dirty="0">
                <a:solidFill>
                  <a:srgbClr val="595959"/>
                </a:solidFill>
                <a:latin typeface="Times New Roman"/>
                <a:cs typeface="Times New Roman"/>
              </a:rPr>
              <a:t>of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these</a:t>
            </a:r>
            <a:r>
              <a:rPr sz="2000" spc="-10" dirty="0">
                <a:solidFill>
                  <a:srgbClr val="595959"/>
                </a:solidFill>
                <a:latin typeface="Times New Roman"/>
                <a:cs typeface="Times New Roman"/>
              </a:rPr>
              <a:t> </a:t>
            </a:r>
            <a:r>
              <a:rPr sz="2000" dirty="0">
                <a:solidFill>
                  <a:srgbClr val="595959"/>
                </a:solidFill>
                <a:latin typeface="Times New Roman"/>
                <a:cs typeface="Times New Roman"/>
              </a:rPr>
              <a:t>words</a:t>
            </a:r>
            <a:r>
              <a:rPr sz="2000" spc="-5" dirty="0">
                <a:solidFill>
                  <a:srgbClr val="595959"/>
                </a:solidFill>
                <a:latin typeface="Times New Roman"/>
                <a:cs typeface="Times New Roman"/>
              </a:rPr>
              <a:t> vs.</a:t>
            </a:r>
            <a:r>
              <a:rPr sz="2000" dirty="0">
                <a:solidFill>
                  <a:srgbClr val="595959"/>
                </a:solidFill>
                <a:latin typeface="Times New Roman"/>
                <a:cs typeface="Times New Roman"/>
              </a:rPr>
              <a:t> </a:t>
            </a:r>
            <a:r>
              <a:rPr sz="2000" spc="-10" dirty="0">
                <a:solidFill>
                  <a:srgbClr val="595959"/>
                </a:solidFill>
                <a:latin typeface="Times New Roman"/>
                <a:cs typeface="Times New Roman"/>
              </a:rPr>
              <a:t>different </a:t>
            </a:r>
            <a:r>
              <a:rPr sz="2000" spc="-5" dirty="0">
                <a:solidFill>
                  <a:srgbClr val="595959"/>
                </a:solidFill>
                <a:latin typeface="Times New Roman"/>
                <a:cs typeface="Times New Roman"/>
              </a:rPr>
              <a:t>speeches</a:t>
            </a:r>
            <a:endParaRPr sz="2000">
              <a:latin typeface="Times New Roman"/>
              <a:cs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669544"/>
            <a:ext cx="5826125" cy="1300480"/>
          </a:xfrm>
          <a:prstGeom prst="rect">
            <a:avLst/>
          </a:prstGeom>
        </p:spPr>
        <p:txBody>
          <a:bodyPr vert="horz" wrap="square" lIns="0" tIns="12700" rIns="0" bIns="0" rtlCol="0">
            <a:spAutoFit/>
          </a:bodyPr>
          <a:lstStyle/>
          <a:p>
            <a:pPr marL="12700">
              <a:lnSpc>
                <a:spcPts val="5020"/>
              </a:lnSpc>
              <a:spcBef>
                <a:spcPts val="100"/>
              </a:spcBef>
            </a:pPr>
            <a:r>
              <a:rPr spc="80" dirty="0"/>
              <a:t>Example</a:t>
            </a:r>
            <a:r>
              <a:rPr spc="175" dirty="0"/>
              <a:t> </a:t>
            </a:r>
            <a:r>
              <a:rPr spc="50" dirty="0"/>
              <a:t>2:</a:t>
            </a:r>
          </a:p>
          <a:p>
            <a:pPr marL="12700">
              <a:lnSpc>
                <a:spcPts val="5020"/>
              </a:lnSpc>
            </a:pPr>
            <a:r>
              <a:rPr spc="75" dirty="0"/>
              <a:t>Potato</a:t>
            </a:r>
            <a:r>
              <a:rPr spc="175" dirty="0"/>
              <a:t> </a:t>
            </a:r>
            <a:r>
              <a:rPr spc="70" dirty="0"/>
              <a:t>Chip</a:t>
            </a:r>
            <a:r>
              <a:rPr spc="-50" dirty="0"/>
              <a:t> </a:t>
            </a:r>
            <a:r>
              <a:rPr spc="50" dirty="0"/>
              <a:t>Ad</a:t>
            </a:r>
            <a:r>
              <a:rPr spc="175" dirty="0"/>
              <a:t> </a:t>
            </a:r>
            <a:r>
              <a:rPr spc="80" dirty="0"/>
              <a:t>Language</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4</a:t>
            </a:r>
          </a:p>
        </p:txBody>
      </p:sp>
      <p:sp>
        <p:nvSpPr>
          <p:cNvPr id="3" name="object 3"/>
          <p:cNvSpPr txBox="1"/>
          <p:nvPr/>
        </p:nvSpPr>
        <p:spPr>
          <a:xfrm>
            <a:off x="892555" y="2232479"/>
            <a:ext cx="7519034" cy="3688079"/>
          </a:xfrm>
          <a:prstGeom prst="rect">
            <a:avLst/>
          </a:prstGeom>
        </p:spPr>
        <p:txBody>
          <a:bodyPr vert="horz" wrap="square" lIns="0" tIns="5080" rIns="0" bIns="0" rtlCol="0">
            <a:spAutoFit/>
          </a:bodyPr>
          <a:lstStyle/>
          <a:p>
            <a:pPr marL="12700" marR="316865">
              <a:lnSpc>
                <a:spcPct val="102299"/>
              </a:lnSpc>
              <a:spcBef>
                <a:spcPts val="40"/>
              </a:spcBef>
            </a:pPr>
            <a:r>
              <a:rPr sz="2200" dirty="0">
                <a:solidFill>
                  <a:srgbClr val="595959"/>
                </a:solidFill>
                <a:latin typeface="Times New Roman"/>
                <a:cs typeface="Times New Roman"/>
              </a:rPr>
              <a:t>A</a:t>
            </a:r>
            <a:r>
              <a:rPr sz="2200" spc="-125" dirty="0">
                <a:solidFill>
                  <a:srgbClr val="595959"/>
                </a:solidFill>
                <a:latin typeface="Times New Roman"/>
                <a:cs typeface="Times New Roman"/>
              </a:rPr>
              <a:t> </a:t>
            </a:r>
            <a:r>
              <a:rPr sz="2200" spc="-5" dirty="0">
                <a:solidFill>
                  <a:srgbClr val="595959"/>
                </a:solidFill>
                <a:latin typeface="Times New Roman"/>
                <a:cs typeface="Times New Roman"/>
              </a:rPr>
              <a:t>student</a:t>
            </a:r>
            <a:r>
              <a:rPr sz="2200" dirty="0">
                <a:solidFill>
                  <a:srgbClr val="595959"/>
                </a:solidFill>
                <a:latin typeface="Times New Roman"/>
                <a:cs typeface="Times New Roman"/>
              </a:rPr>
              <a:t> in </a:t>
            </a:r>
            <a:r>
              <a:rPr sz="2200" spc="-5" dirty="0">
                <a:solidFill>
                  <a:srgbClr val="595959"/>
                </a:solidFill>
                <a:latin typeface="Times New Roman"/>
                <a:cs typeface="Times New Roman"/>
              </a:rPr>
              <a:t>an</a:t>
            </a:r>
            <a:r>
              <a:rPr sz="2200" dirty="0">
                <a:solidFill>
                  <a:srgbClr val="595959"/>
                </a:solidFill>
                <a:latin typeface="Times New Roman"/>
                <a:cs typeface="Times New Roman"/>
              </a:rPr>
              <a:t> NLP</a:t>
            </a:r>
            <a:r>
              <a:rPr sz="2200" spc="-80" dirty="0">
                <a:solidFill>
                  <a:srgbClr val="595959"/>
                </a:solidFill>
                <a:latin typeface="Times New Roman"/>
                <a:cs typeface="Times New Roman"/>
              </a:rPr>
              <a:t> </a:t>
            </a:r>
            <a:r>
              <a:rPr sz="2200" spc="-5" dirty="0">
                <a:solidFill>
                  <a:srgbClr val="595959"/>
                </a:solidFill>
                <a:latin typeface="Times New Roman"/>
                <a:cs typeface="Times New Roman"/>
              </a:rPr>
              <a:t>class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with</a:t>
            </a:r>
            <a:r>
              <a:rPr sz="2200" dirty="0">
                <a:solidFill>
                  <a:srgbClr val="595959"/>
                </a:solidFill>
                <a:latin typeface="Times New Roman"/>
                <a:cs typeface="Times New Roman"/>
              </a:rPr>
              <a:t> </a:t>
            </a:r>
            <a:r>
              <a:rPr sz="2200" spc="-5" dirty="0">
                <a:solidFill>
                  <a:srgbClr val="595959"/>
                </a:solidFill>
                <a:latin typeface="Times New Roman"/>
                <a:cs typeface="Times New Roman"/>
              </a:rPr>
              <a:t>Dan</a:t>
            </a:r>
            <a:r>
              <a:rPr sz="2200" dirty="0">
                <a:solidFill>
                  <a:srgbClr val="595959"/>
                </a:solidFill>
                <a:latin typeface="Times New Roman"/>
                <a:cs typeface="Times New Roman"/>
              </a:rPr>
              <a:t> </a:t>
            </a:r>
            <a:r>
              <a:rPr sz="2200" spc="-5" dirty="0">
                <a:solidFill>
                  <a:srgbClr val="595959"/>
                </a:solidFill>
                <a:latin typeface="Times New Roman"/>
                <a:cs typeface="Times New Roman"/>
              </a:rPr>
              <a:t>Jurafsky</a:t>
            </a:r>
            <a:r>
              <a:rPr sz="2200" dirty="0">
                <a:solidFill>
                  <a:srgbClr val="595959"/>
                </a:solidFill>
                <a:latin typeface="Times New Roman"/>
                <a:cs typeface="Times New Roman"/>
              </a:rPr>
              <a:t> </a:t>
            </a:r>
            <a:r>
              <a:rPr sz="2200" spc="-5" dirty="0">
                <a:solidFill>
                  <a:srgbClr val="595959"/>
                </a:solidFill>
                <a:latin typeface="Times New Roman"/>
                <a:cs typeface="Times New Roman"/>
              </a:rPr>
              <a:t>collected</a:t>
            </a:r>
            <a:r>
              <a:rPr sz="2200" dirty="0">
                <a:solidFill>
                  <a:srgbClr val="595959"/>
                </a:solidFill>
                <a:latin typeface="Times New Roman"/>
                <a:cs typeface="Times New Roman"/>
              </a:rPr>
              <a:t> </a:t>
            </a:r>
            <a:r>
              <a:rPr sz="2200" spc="-5" dirty="0">
                <a:solidFill>
                  <a:srgbClr val="595959"/>
                </a:solidFill>
                <a:latin typeface="Times New Roman"/>
                <a:cs typeface="Times New Roman"/>
              </a:rPr>
              <a:t>text</a:t>
            </a:r>
            <a:r>
              <a:rPr sz="2200" dirty="0">
                <a:solidFill>
                  <a:srgbClr val="595959"/>
                </a:solidFill>
                <a:latin typeface="Times New Roman"/>
                <a:cs typeface="Times New Roman"/>
              </a:rPr>
              <a:t> from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regular</a:t>
            </a:r>
            <a:r>
              <a:rPr sz="2200" dirty="0">
                <a:solidFill>
                  <a:srgbClr val="595959"/>
                </a:solidFill>
                <a:latin typeface="Times New Roman"/>
                <a:cs typeface="Times New Roman"/>
              </a:rPr>
              <a:t> </a:t>
            </a:r>
            <a:r>
              <a:rPr sz="2200" spc="-5" dirty="0">
                <a:solidFill>
                  <a:srgbClr val="595959"/>
                </a:solidFill>
                <a:latin typeface="Times New Roman"/>
                <a:cs typeface="Times New Roman"/>
              </a:rPr>
              <a:t>and</a:t>
            </a:r>
            <a:r>
              <a:rPr sz="2200" dirty="0">
                <a:solidFill>
                  <a:srgbClr val="595959"/>
                </a:solidFill>
                <a:latin typeface="Times New Roman"/>
                <a:cs typeface="Times New Roman"/>
              </a:rPr>
              <a:t> </a:t>
            </a:r>
            <a:r>
              <a:rPr sz="2200" spc="-5" dirty="0">
                <a:solidFill>
                  <a:srgbClr val="595959"/>
                </a:solidFill>
                <a:latin typeface="Times New Roman"/>
                <a:cs typeface="Times New Roman"/>
              </a:rPr>
              <a:t>gourmet</a:t>
            </a:r>
            <a:r>
              <a:rPr sz="2200" dirty="0">
                <a:solidFill>
                  <a:srgbClr val="595959"/>
                </a:solidFill>
                <a:latin typeface="Times New Roman"/>
                <a:cs typeface="Times New Roman"/>
              </a:rPr>
              <a:t> </a:t>
            </a:r>
            <a:r>
              <a:rPr sz="2200" spc="-5" dirty="0">
                <a:solidFill>
                  <a:srgbClr val="595959"/>
                </a:solidFill>
                <a:latin typeface="Times New Roman"/>
                <a:cs typeface="Times New Roman"/>
              </a:rPr>
              <a:t>potato</a:t>
            </a:r>
            <a:r>
              <a:rPr sz="2200" dirty="0">
                <a:solidFill>
                  <a:srgbClr val="595959"/>
                </a:solidFill>
                <a:latin typeface="Times New Roman"/>
                <a:cs typeface="Times New Roman"/>
              </a:rPr>
              <a:t> </a:t>
            </a:r>
            <a:r>
              <a:rPr sz="2200" spc="-5" dirty="0">
                <a:solidFill>
                  <a:srgbClr val="595959"/>
                </a:solidFill>
                <a:latin typeface="Times New Roman"/>
                <a:cs typeface="Times New Roman"/>
              </a:rPr>
              <a:t>chip</a:t>
            </a:r>
            <a:r>
              <a:rPr sz="2200" dirty="0">
                <a:solidFill>
                  <a:srgbClr val="595959"/>
                </a:solidFill>
                <a:latin typeface="Times New Roman"/>
                <a:cs typeface="Times New Roman"/>
              </a:rPr>
              <a:t> </a:t>
            </a:r>
            <a:r>
              <a:rPr sz="2200" spc="-5" dirty="0">
                <a:solidFill>
                  <a:srgbClr val="595959"/>
                </a:solidFill>
                <a:latin typeface="Times New Roman"/>
                <a:cs typeface="Times New Roman"/>
              </a:rPr>
              <a:t>bags.</a:t>
            </a:r>
            <a:endParaRPr sz="2200">
              <a:latin typeface="Times New Roman"/>
              <a:cs typeface="Times New Roman"/>
            </a:endParaRPr>
          </a:p>
          <a:p>
            <a:pPr marL="12700">
              <a:lnSpc>
                <a:spcPct val="100000"/>
              </a:lnSpc>
              <a:spcBef>
                <a:spcPts val="1160"/>
              </a:spcBef>
            </a:pPr>
            <a:r>
              <a:rPr sz="2200" spc="-5" dirty="0">
                <a:solidFill>
                  <a:srgbClr val="595959"/>
                </a:solidFill>
                <a:latin typeface="Times New Roman"/>
                <a:cs typeface="Times New Roman"/>
              </a:rPr>
              <a:t>https://web.stanford.edu/~jurafsky/freedmanjurafsky2011.pdf</a:t>
            </a:r>
            <a:endParaRPr sz="2200">
              <a:latin typeface="Times New Roman"/>
              <a:cs typeface="Times New Roman"/>
            </a:endParaRPr>
          </a:p>
          <a:p>
            <a:pPr marL="12700" marR="5080">
              <a:lnSpc>
                <a:spcPct val="100000"/>
              </a:lnSpc>
              <a:spcBef>
                <a:spcPts val="1260"/>
              </a:spcBef>
            </a:pPr>
            <a:r>
              <a:rPr sz="2000" i="1" dirty="0">
                <a:solidFill>
                  <a:srgbClr val="595959"/>
                </a:solidFill>
                <a:latin typeface="Times New Roman"/>
                <a:cs typeface="Times New Roman"/>
              </a:rPr>
              <a:t>“Our</a:t>
            </a:r>
            <a:r>
              <a:rPr sz="2000" i="1" spc="-10" dirty="0">
                <a:solidFill>
                  <a:srgbClr val="595959"/>
                </a:solidFill>
                <a:latin typeface="Times New Roman"/>
                <a:cs typeface="Times New Roman"/>
              </a:rPr>
              <a:t> </a:t>
            </a:r>
            <a:r>
              <a:rPr sz="2000" i="1" spc="-5" dirty="0">
                <a:solidFill>
                  <a:srgbClr val="595959"/>
                </a:solidFill>
                <a:latin typeface="Times New Roman"/>
                <a:cs typeface="Times New Roman"/>
              </a:rPr>
              <a:t>goal,</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then,</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is</a:t>
            </a:r>
            <a:r>
              <a:rPr sz="2000" i="1" spc="-10" dirty="0">
                <a:solidFill>
                  <a:srgbClr val="595959"/>
                </a:solidFill>
                <a:latin typeface="Times New Roman"/>
                <a:cs typeface="Times New Roman"/>
              </a:rPr>
              <a:t> </a:t>
            </a:r>
            <a:r>
              <a:rPr sz="2000" i="1" spc="-5" dirty="0">
                <a:solidFill>
                  <a:srgbClr val="595959"/>
                </a:solidFill>
                <a:latin typeface="Times New Roman"/>
                <a:cs typeface="Times New Roman"/>
              </a:rPr>
              <a:t>to</a:t>
            </a:r>
            <a:r>
              <a:rPr sz="2000" i="1" dirty="0">
                <a:solidFill>
                  <a:srgbClr val="595959"/>
                </a:solidFill>
                <a:latin typeface="Times New Roman"/>
                <a:cs typeface="Times New Roman"/>
              </a:rPr>
              <a:t> </a:t>
            </a:r>
            <a:r>
              <a:rPr sz="2000" i="1" spc="-15" dirty="0">
                <a:solidFill>
                  <a:srgbClr val="595959"/>
                </a:solidFill>
                <a:latin typeface="Times New Roman"/>
                <a:cs typeface="Times New Roman"/>
              </a:rPr>
              <a:t>explore</a:t>
            </a:r>
            <a:r>
              <a:rPr sz="2000" i="1" spc="-5" dirty="0">
                <a:solidFill>
                  <a:srgbClr val="595959"/>
                </a:solidFill>
                <a:latin typeface="Times New Roman"/>
                <a:cs typeface="Times New Roman"/>
              </a:rPr>
              <a:t> whether advertising </a:t>
            </a:r>
            <a:r>
              <a:rPr sz="2000" i="1" dirty="0">
                <a:solidFill>
                  <a:srgbClr val="595959"/>
                </a:solidFill>
                <a:latin typeface="Times New Roman"/>
                <a:cs typeface="Times New Roman"/>
              </a:rPr>
              <a:t>on </a:t>
            </a:r>
            <a:r>
              <a:rPr sz="2000" i="1" spc="-5" dirty="0">
                <a:solidFill>
                  <a:srgbClr val="595959"/>
                </a:solidFill>
                <a:latin typeface="Times New Roman"/>
                <a:cs typeface="Times New Roman"/>
              </a:rPr>
              <a:t>chips </a:t>
            </a:r>
            <a:r>
              <a:rPr sz="2000" i="1" spc="-15" dirty="0">
                <a:solidFill>
                  <a:srgbClr val="595959"/>
                </a:solidFill>
                <a:latin typeface="Times New Roman"/>
                <a:cs typeface="Times New Roman"/>
              </a:rPr>
              <a:t>targeted </a:t>
            </a:r>
            <a:r>
              <a:rPr sz="2000" i="1" spc="-10" dirty="0">
                <a:solidFill>
                  <a:srgbClr val="595959"/>
                </a:solidFill>
                <a:latin typeface="Times New Roman"/>
                <a:cs typeface="Times New Roman"/>
              </a:rPr>
              <a:t> </a:t>
            </a:r>
            <a:r>
              <a:rPr sz="2000" i="1" spc="-15" dirty="0">
                <a:solidFill>
                  <a:srgbClr val="595959"/>
                </a:solidFill>
                <a:latin typeface="Times New Roman"/>
                <a:cs typeface="Times New Roman"/>
              </a:rPr>
              <a:t>toward</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consumers</a:t>
            </a:r>
            <a:r>
              <a:rPr sz="2000" i="1" dirty="0">
                <a:solidFill>
                  <a:srgbClr val="595959"/>
                </a:solidFill>
                <a:latin typeface="Times New Roman"/>
                <a:cs typeface="Times New Roman"/>
              </a:rPr>
              <a:t> of</a:t>
            </a:r>
            <a:r>
              <a:rPr sz="2000" i="1" spc="-10" dirty="0">
                <a:solidFill>
                  <a:srgbClr val="595959"/>
                </a:solidFill>
                <a:latin typeface="Times New Roman"/>
                <a:cs typeface="Times New Roman"/>
              </a:rPr>
              <a:t> </a:t>
            </a:r>
            <a:r>
              <a:rPr sz="2000" i="1" spc="-5" dirty="0">
                <a:solidFill>
                  <a:srgbClr val="595959"/>
                </a:solidFill>
                <a:latin typeface="Times New Roman"/>
                <a:cs typeface="Times New Roman"/>
              </a:rPr>
              <a:t>high</a:t>
            </a:r>
            <a:r>
              <a:rPr sz="2000" i="1" spc="5" dirty="0">
                <a:solidFill>
                  <a:srgbClr val="595959"/>
                </a:solidFill>
                <a:latin typeface="Times New Roman"/>
                <a:cs typeface="Times New Roman"/>
              </a:rPr>
              <a:t> </a:t>
            </a:r>
            <a:r>
              <a:rPr sz="2000" i="1" spc="-5" dirty="0">
                <a:solidFill>
                  <a:srgbClr val="595959"/>
                </a:solidFill>
                <a:latin typeface="Times New Roman"/>
                <a:cs typeface="Times New Roman"/>
              </a:rPr>
              <a:t>socioeconomic status</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uses </a:t>
            </a:r>
            <a:r>
              <a:rPr sz="2000" i="1" spc="-15" dirty="0">
                <a:solidFill>
                  <a:srgbClr val="595959"/>
                </a:solidFill>
                <a:latin typeface="Times New Roman"/>
                <a:cs typeface="Times New Roman"/>
              </a:rPr>
              <a:t>different</a:t>
            </a:r>
            <a:r>
              <a:rPr sz="2000" i="1" spc="-5" dirty="0">
                <a:solidFill>
                  <a:srgbClr val="595959"/>
                </a:solidFill>
                <a:latin typeface="Times New Roman"/>
                <a:cs typeface="Times New Roman"/>
              </a:rPr>
              <a:t> language </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than</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that</a:t>
            </a:r>
            <a:r>
              <a:rPr sz="2000" i="1" spc="-10" dirty="0">
                <a:solidFill>
                  <a:srgbClr val="595959"/>
                </a:solidFill>
                <a:latin typeface="Times New Roman"/>
                <a:cs typeface="Times New Roman"/>
              </a:rPr>
              <a:t> </a:t>
            </a:r>
            <a:r>
              <a:rPr sz="2000" i="1" dirty="0">
                <a:solidFill>
                  <a:srgbClr val="595959"/>
                </a:solidFill>
                <a:latin typeface="Times New Roman"/>
                <a:cs typeface="Times New Roman"/>
              </a:rPr>
              <a:t>on </a:t>
            </a:r>
            <a:r>
              <a:rPr sz="2000" i="1" spc="-5" dirty="0">
                <a:solidFill>
                  <a:srgbClr val="595959"/>
                </a:solidFill>
                <a:latin typeface="Times New Roman"/>
                <a:cs typeface="Times New Roman"/>
              </a:rPr>
              <a:t>chips designed</a:t>
            </a:r>
            <a:r>
              <a:rPr sz="2000" i="1" spc="5" dirty="0">
                <a:solidFill>
                  <a:srgbClr val="595959"/>
                </a:solidFill>
                <a:latin typeface="Times New Roman"/>
                <a:cs typeface="Times New Roman"/>
              </a:rPr>
              <a:t> </a:t>
            </a:r>
            <a:r>
              <a:rPr sz="2000" i="1" spc="-5" dirty="0">
                <a:solidFill>
                  <a:srgbClr val="595959"/>
                </a:solidFill>
                <a:latin typeface="Times New Roman"/>
                <a:cs typeface="Times New Roman"/>
              </a:rPr>
              <a:t>to</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appeal</a:t>
            </a:r>
            <a:r>
              <a:rPr sz="2000" i="1" spc="-10" dirty="0">
                <a:solidFill>
                  <a:srgbClr val="595959"/>
                </a:solidFill>
                <a:latin typeface="Times New Roman"/>
                <a:cs typeface="Times New Roman"/>
              </a:rPr>
              <a:t> </a:t>
            </a:r>
            <a:r>
              <a:rPr sz="2000" i="1" spc="-5" dirty="0">
                <a:solidFill>
                  <a:srgbClr val="595959"/>
                </a:solidFill>
                <a:latin typeface="Times New Roman"/>
                <a:cs typeface="Times New Roman"/>
              </a:rPr>
              <a:t>to</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lower</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status consumers.</a:t>
            </a:r>
            <a:r>
              <a:rPr sz="2000" i="1" dirty="0">
                <a:solidFill>
                  <a:srgbClr val="595959"/>
                </a:solidFill>
                <a:latin typeface="Times New Roman"/>
                <a:cs typeface="Times New Roman"/>
              </a:rPr>
              <a:t> </a:t>
            </a:r>
            <a:r>
              <a:rPr sz="2000" i="1" spc="-95" dirty="0">
                <a:solidFill>
                  <a:srgbClr val="595959"/>
                </a:solidFill>
                <a:latin typeface="Times New Roman"/>
                <a:cs typeface="Times New Roman"/>
              </a:rPr>
              <a:t>We</a:t>
            </a:r>
            <a:r>
              <a:rPr sz="2000" i="1" spc="-5" dirty="0">
                <a:solidFill>
                  <a:srgbClr val="595959"/>
                </a:solidFill>
                <a:latin typeface="Times New Roman"/>
                <a:cs typeface="Times New Roman"/>
              </a:rPr>
              <a:t> </a:t>
            </a:r>
            <a:r>
              <a:rPr sz="2000" i="1" dirty="0">
                <a:solidFill>
                  <a:srgbClr val="595959"/>
                </a:solidFill>
                <a:latin typeface="Times New Roman"/>
                <a:cs typeface="Times New Roman"/>
              </a:rPr>
              <a:t>hope </a:t>
            </a:r>
            <a:r>
              <a:rPr sz="2000" i="1" spc="-484" dirty="0">
                <a:solidFill>
                  <a:srgbClr val="595959"/>
                </a:solidFill>
                <a:latin typeface="Times New Roman"/>
                <a:cs typeface="Times New Roman"/>
              </a:rPr>
              <a:t> </a:t>
            </a:r>
            <a:r>
              <a:rPr sz="2000" i="1" spc="-5" dirty="0">
                <a:solidFill>
                  <a:srgbClr val="595959"/>
                </a:solidFill>
                <a:latin typeface="Times New Roman"/>
                <a:cs typeface="Times New Roman"/>
              </a:rPr>
              <a:t>to better understand </a:t>
            </a:r>
            <a:r>
              <a:rPr sz="2000" i="1" dirty="0">
                <a:solidFill>
                  <a:srgbClr val="595959"/>
                </a:solidFill>
                <a:latin typeface="Times New Roman"/>
                <a:cs typeface="Times New Roman"/>
              </a:rPr>
              <a:t>how </a:t>
            </a:r>
            <a:r>
              <a:rPr sz="2000" i="1" spc="-5" dirty="0">
                <a:solidFill>
                  <a:srgbClr val="595959"/>
                </a:solidFill>
                <a:latin typeface="Times New Roman"/>
                <a:cs typeface="Times New Roman"/>
              </a:rPr>
              <a:t>advertisers distinguish the concepts </a:t>
            </a:r>
            <a:r>
              <a:rPr sz="2000" i="1" dirty="0">
                <a:solidFill>
                  <a:srgbClr val="595959"/>
                </a:solidFill>
                <a:latin typeface="Times New Roman"/>
                <a:cs typeface="Times New Roman"/>
              </a:rPr>
              <a:t>of </a:t>
            </a:r>
            <a:r>
              <a:rPr sz="2000" i="1" spc="-5" dirty="0">
                <a:solidFill>
                  <a:srgbClr val="595959"/>
                </a:solidFill>
                <a:latin typeface="Times New Roman"/>
                <a:cs typeface="Times New Roman"/>
              </a:rPr>
              <a:t>food for </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the upper class</a:t>
            </a:r>
            <a:r>
              <a:rPr sz="2000" i="1" dirty="0">
                <a:solidFill>
                  <a:srgbClr val="595959"/>
                </a:solidFill>
                <a:latin typeface="Times New Roman"/>
                <a:cs typeface="Times New Roman"/>
              </a:rPr>
              <a:t> and </a:t>
            </a:r>
            <a:r>
              <a:rPr sz="2000" i="1" spc="-5" dirty="0">
                <a:solidFill>
                  <a:srgbClr val="595959"/>
                </a:solidFill>
                <a:latin typeface="Times New Roman"/>
                <a:cs typeface="Times New Roman"/>
              </a:rPr>
              <a:t>the</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working</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class</a:t>
            </a:r>
            <a:r>
              <a:rPr sz="2000" i="1" dirty="0">
                <a:solidFill>
                  <a:srgbClr val="595959"/>
                </a:solidFill>
                <a:latin typeface="Times New Roman"/>
                <a:cs typeface="Times New Roman"/>
              </a:rPr>
              <a:t> or</a:t>
            </a:r>
            <a:r>
              <a:rPr sz="2000" i="1" spc="-5" dirty="0">
                <a:solidFill>
                  <a:srgbClr val="595959"/>
                </a:solidFill>
                <a:latin typeface="Times New Roman"/>
                <a:cs typeface="Times New Roman"/>
              </a:rPr>
              <a:t> </a:t>
            </a:r>
            <a:r>
              <a:rPr sz="2000" i="1" spc="-10" dirty="0">
                <a:solidFill>
                  <a:srgbClr val="595959"/>
                </a:solidFill>
                <a:latin typeface="Times New Roman"/>
                <a:cs typeface="Times New Roman"/>
              </a:rPr>
              <a:t>lower-middle</a:t>
            </a:r>
            <a:r>
              <a:rPr sz="2000" i="1" spc="-5" dirty="0">
                <a:solidFill>
                  <a:srgbClr val="595959"/>
                </a:solidFill>
                <a:latin typeface="Times New Roman"/>
                <a:cs typeface="Times New Roman"/>
              </a:rPr>
              <a:t> class</a:t>
            </a:r>
            <a:r>
              <a:rPr sz="2000" i="1" dirty="0">
                <a:solidFill>
                  <a:srgbClr val="595959"/>
                </a:solidFill>
                <a:latin typeface="Times New Roman"/>
                <a:cs typeface="Times New Roman"/>
              </a:rPr>
              <a:t> </a:t>
            </a:r>
            <a:r>
              <a:rPr sz="2000" i="1" spc="-5" dirty="0">
                <a:solidFill>
                  <a:srgbClr val="595959"/>
                </a:solidFill>
                <a:latin typeface="Times New Roman"/>
                <a:cs typeface="Times New Roman"/>
              </a:rPr>
              <a:t>in</a:t>
            </a:r>
            <a:r>
              <a:rPr sz="2000" i="1" spc="-40" dirty="0">
                <a:solidFill>
                  <a:srgbClr val="595959"/>
                </a:solidFill>
                <a:latin typeface="Times New Roman"/>
                <a:cs typeface="Times New Roman"/>
              </a:rPr>
              <a:t> </a:t>
            </a:r>
            <a:r>
              <a:rPr sz="2000" i="1" spc="-5" dirty="0">
                <a:solidFill>
                  <a:srgbClr val="595959"/>
                </a:solidFill>
                <a:latin typeface="Times New Roman"/>
                <a:cs typeface="Times New Roman"/>
              </a:rPr>
              <a:t>America.”</a:t>
            </a:r>
            <a:endParaRPr sz="2000">
              <a:latin typeface="Times New Roman"/>
              <a:cs typeface="Times New Roman"/>
            </a:endParaRPr>
          </a:p>
          <a:p>
            <a:pPr marL="12700" marR="426720">
              <a:lnSpc>
                <a:spcPct val="102299"/>
              </a:lnSpc>
              <a:spcBef>
                <a:spcPts val="1035"/>
              </a:spcBef>
            </a:pPr>
            <a:r>
              <a:rPr sz="2200" spc="-5" dirty="0">
                <a:solidFill>
                  <a:srgbClr val="595959"/>
                </a:solidFill>
                <a:latin typeface="Times New Roman"/>
                <a:cs typeface="Times New Roman"/>
              </a:rPr>
              <a:t>Methodology:</a:t>
            </a:r>
            <a:r>
              <a:rPr sz="2200" spc="-35" dirty="0">
                <a:solidFill>
                  <a:srgbClr val="595959"/>
                </a:solidFill>
                <a:latin typeface="Times New Roman"/>
                <a:cs typeface="Times New Roman"/>
              </a:rPr>
              <a:t>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student</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looked</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at</a:t>
            </a:r>
            <a:r>
              <a:rPr sz="2200" spc="5" dirty="0">
                <a:solidFill>
                  <a:srgbClr val="595959"/>
                </a:solidFill>
                <a:latin typeface="Times New Roman"/>
                <a:cs typeface="Times New Roman"/>
              </a:rPr>
              <a:t>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complexity</a:t>
            </a:r>
            <a:r>
              <a:rPr sz="2200" spc="10" dirty="0">
                <a:solidFill>
                  <a:srgbClr val="595959"/>
                </a:solidFill>
                <a:latin typeface="Times New Roman"/>
                <a:cs typeface="Times New Roman"/>
              </a:rPr>
              <a:t> </a:t>
            </a:r>
            <a:r>
              <a:rPr sz="2200" dirty="0">
                <a:solidFill>
                  <a:srgbClr val="595959"/>
                </a:solidFill>
                <a:latin typeface="Times New Roman"/>
                <a:cs typeface="Times New Roman"/>
              </a:rPr>
              <a:t>of</a:t>
            </a:r>
            <a:r>
              <a:rPr sz="2200" spc="5" dirty="0">
                <a:solidFill>
                  <a:srgbClr val="595959"/>
                </a:solidFill>
                <a:latin typeface="Times New Roman"/>
                <a:cs typeface="Times New Roman"/>
              </a:rPr>
              <a:t>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text,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using</a:t>
            </a:r>
            <a:r>
              <a:rPr sz="2200" dirty="0">
                <a:solidFill>
                  <a:srgbClr val="595959"/>
                </a:solidFill>
                <a:latin typeface="Times New Roman"/>
                <a:cs typeface="Times New Roman"/>
              </a:rPr>
              <a:t> a</a:t>
            </a:r>
            <a:r>
              <a:rPr sz="2200" spc="-5" dirty="0">
                <a:solidFill>
                  <a:srgbClr val="595959"/>
                </a:solidFill>
                <a:latin typeface="Times New Roman"/>
                <a:cs typeface="Times New Roman"/>
              </a:rPr>
              <a:t> specific measure based</a:t>
            </a:r>
            <a:r>
              <a:rPr sz="2200" dirty="0">
                <a:solidFill>
                  <a:srgbClr val="595959"/>
                </a:solidFill>
                <a:latin typeface="Times New Roman"/>
                <a:cs typeface="Times New Roman"/>
              </a:rPr>
              <a:t> on </a:t>
            </a:r>
            <a:r>
              <a:rPr sz="2200" spc="-5" dirty="0">
                <a:solidFill>
                  <a:srgbClr val="595959"/>
                </a:solidFill>
                <a:latin typeface="Times New Roman"/>
                <a:cs typeface="Times New Roman"/>
              </a:rPr>
              <a:t>word</a:t>
            </a:r>
            <a:r>
              <a:rPr sz="2200" dirty="0">
                <a:solidFill>
                  <a:srgbClr val="595959"/>
                </a:solidFill>
                <a:latin typeface="Times New Roman"/>
                <a:cs typeface="Times New Roman"/>
              </a:rPr>
              <a:t> </a:t>
            </a:r>
            <a:r>
              <a:rPr sz="2200" spc="-5" dirty="0">
                <a:solidFill>
                  <a:srgbClr val="595959"/>
                </a:solidFill>
                <a:latin typeface="Times New Roman"/>
                <a:cs typeface="Times New Roman"/>
              </a:rPr>
              <a:t>frequencies.</a:t>
            </a:r>
            <a:endParaRPr sz="2200">
              <a:latin typeface="Times New Roman"/>
              <a:cs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77352" y="5026177"/>
            <a:ext cx="4390390" cy="1300480"/>
          </a:xfrm>
          <a:prstGeom prst="rect">
            <a:avLst/>
          </a:prstGeom>
        </p:spPr>
        <p:txBody>
          <a:bodyPr vert="horz" wrap="square" lIns="0" tIns="12700" rIns="0" bIns="0" rtlCol="0">
            <a:spAutoFit/>
          </a:bodyPr>
          <a:lstStyle/>
          <a:p>
            <a:pPr marR="5080" algn="r">
              <a:lnSpc>
                <a:spcPts val="5020"/>
              </a:lnSpc>
              <a:spcBef>
                <a:spcPts val="100"/>
              </a:spcBef>
            </a:pPr>
            <a:r>
              <a:rPr sz="4200" spc="170" dirty="0">
                <a:solidFill>
                  <a:srgbClr val="EE5612"/>
                </a:solidFill>
                <a:latin typeface="Times New Roman"/>
                <a:cs typeface="Times New Roman"/>
              </a:rPr>
              <a:t>Language</a:t>
            </a:r>
            <a:r>
              <a:rPr sz="4200" spc="325" dirty="0">
                <a:solidFill>
                  <a:srgbClr val="EE5612"/>
                </a:solidFill>
                <a:latin typeface="Times New Roman"/>
                <a:cs typeface="Times New Roman"/>
              </a:rPr>
              <a:t> </a:t>
            </a:r>
            <a:r>
              <a:rPr sz="4200" spc="170" dirty="0">
                <a:solidFill>
                  <a:srgbClr val="EE5612"/>
                </a:solidFill>
                <a:latin typeface="Times New Roman"/>
                <a:cs typeface="Times New Roman"/>
              </a:rPr>
              <a:t>Models/</a:t>
            </a:r>
            <a:endParaRPr sz="4200">
              <a:latin typeface="Times New Roman"/>
              <a:cs typeface="Times New Roman"/>
            </a:endParaRPr>
          </a:p>
          <a:p>
            <a:pPr marR="5715" algn="r">
              <a:lnSpc>
                <a:spcPts val="5020"/>
              </a:lnSpc>
            </a:pPr>
            <a:r>
              <a:rPr sz="4200" i="1" spc="165" dirty="0">
                <a:solidFill>
                  <a:srgbClr val="EE5612"/>
                </a:solidFill>
                <a:latin typeface="Times New Roman"/>
                <a:cs typeface="Times New Roman"/>
              </a:rPr>
              <a:t>N</a:t>
            </a:r>
            <a:r>
              <a:rPr sz="4200" spc="165" dirty="0">
                <a:solidFill>
                  <a:srgbClr val="EE5612"/>
                </a:solidFill>
                <a:latin typeface="Times New Roman"/>
                <a:cs typeface="Times New Roman"/>
              </a:rPr>
              <a:t>-Gram</a:t>
            </a:r>
            <a:r>
              <a:rPr sz="4200" spc="295" dirty="0">
                <a:solidFill>
                  <a:srgbClr val="EE5612"/>
                </a:solidFill>
                <a:latin typeface="Times New Roman"/>
                <a:cs typeface="Times New Roman"/>
              </a:rPr>
              <a:t> </a:t>
            </a:r>
            <a:r>
              <a:rPr sz="4200" spc="165" dirty="0">
                <a:solidFill>
                  <a:srgbClr val="EE5612"/>
                </a:solidFill>
                <a:latin typeface="Times New Roman"/>
                <a:cs typeface="Times New Roman"/>
              </a:rPr>
              <a:t>Models</a:t>
            </a:r>
            <a:endParaRPr sz="4200">
              <a:latin typeface="Times New Roman"/>
              <a:cs typeface="Times New Roman"/>
            </a:endParaRPr>
          </a:p>
        </p:txBody>
      </p:sp>
      <p:pic>
        <p:nvPicPr>
          <p:cNvPr id="3" name="object 3"/>
          <p:cNvPicPr/>
          <p:nvPr/>
        </p:nvPicPr>
        <p:blipFill>
          <a:blip r:embed="rId2" cstate="print"/>
          <a:stretch>
            <a:fillRect/>
          </a:stretch>
        </p:blipFill>
        <p:spPr>
          <a:xfrm>
            <a:off x="0" y="0"/>
            <a:ext cx="9144000" cy="4572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2000" y="687340"/>
            <a:ext cx="6640195" cy="1120820"/>
          </a:xfrm>
          <a:prstGeom prst="rect">
            <a:avLst/>
          </a:prstGeom>
        </p:spPr>
        <p:txBody>
          <a:bodyPr vert="horz" wrap="square" lIns="0" tIns="12700" rIns="0" bIns="0" rtlCol="0">
            <a:spAutoFit/>
          </a:bodyPr>
          <a:lstStyle/>
          <a:p>
            <a:pPr marL="12700">
              <a:lnSpc>
                <a:spcPct val="100000"/>
              </a:lnSpc>
              <a:spcBef>
                <a:spcPts val="100"/>
              </a:spcBef>
            </a:pPr>
            <a:r>
              <a:rPr lang="en-US" sz="3600" spc="80" dirty="0"/>
              <a:t>Natural Language Processing </a:t>
            </a:r>
            <a:br>
              <a:rPr lang="en-US" sz="3600" spc="80" dirty="0"/>
            </a:br>
            <a:r>
              <a:rPr lang="en-US" sz="3600" spc="80" dirty="0"/>
              <a:t>IST 664/CIS 668</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3</a:t>
            </a:fld>
            <a:endParaRPr sz="800" dirty="0">
              <a:latin typeface="Times New Roman"/>
              <a:cs typeface="Times New Roman"/>
            </a:endParaRPr>
          </a:p>
        </p:txBody>
      </p:sp>
      <p:sp>
        <p:nvSpPr>
          <p:cNvPr id="3" name="object 3"/>
          <p:cNvSpPr txBox="1"/>
          <p:nvPr/>
        </p:nvSpPr>
        <p:spPr>
          <a:xfrm>
            <a:off x="773097" y="2209800"/>
            <a:ext cx="7108445" cy="2259593"/>
          </a:xfrm>
          <a:prstGeom prst="rect">
            <a:avLst/>
          </a:prstGeom>
        </p:spPr>
        <p:txBody>
          <a:bodyPr vert="horz" wrap="square" lIns="0" tIns="12700" rIns="0" bIns="0" rtlCol="0">
            <a:spAutoFit/>
          </a:bodyPr>
          <a:lstStyle/>
          <a:p>
            <a:r>
              <a:rPr lang="en-US" sz="2000" b="0" i="0" dirty="0">
                <a:solidFill>
                  <a:srgbClr val="282828"/>
                </a:solidFill>
                <a:effectLst/>
                <a:latin typeface="Proxima Nova"/>
              </a:rPr>
              <a:t>Week 2 - Resources</a:t>
            </a:r>
          </a:p>
          <a:p>
            <a:endParaRPr lang="en-US" dirty="0">
              <a:solidFill>
                <a:srgbClr val="282828"/>
              </a:solidFill>
              <a:latin typeface="Proxima Nova"/>
            </a:endParaRPr>
          </a:p>
          <a:p>
            <a:pPr algn="l"/>
            <a:r>
              <a:rPr lang="en-US" b="0" i="0" u="none" strike="noStrike" dirty="0">
                <a:solidFill>
                  <a:srgbClr val="2278B5"/>
                </a:solidFill>
                <a:effectLst/>
                <a:latin typeface="Proxima Nova"/>
                <a:hlinkClick r:id="rId2"/>
              </a:rPr>
              <a:t>Google N-gram viewer</a:t>
            </a:r>
            <a:endParaRPr lang="en-US" b="0" i="0" u="none" strike="noStrike" dirty="0">
              <a:solidFill>
                <a:srgbClr val="2278B5"/>
              </a:solidFill>
              <a:effectLst/>
              <a:latin typeface="Proxima Nova"/>
            </a:endParaRPr>
          </a:p>
          <a:p>
            <a:pPr algn="l"/>
            <a:endParaRPr lang="en-US" b="0" i="0" dirty="0">
              <a:solidFill>
                <a:srgbClr val="282828"/>
              </a:solidFill>
              <a:effectLst/>
              <a:latin typeface="Proxima Nova"/>
            </a:endParaRPr>
          </a:p>
          <a:p>
            <a:pPr algn="l"/>
            <a:r>
              <a:rPr lang="en-US" b="0" i="0" u="none" strike="noStrike" dirty="0">
                <a:solidFill>
                  <a:srgbClr val="2278B5"/>
                </a:solidFill>
                <a:effectLst/>
                <a:latin typeface="Proxima Nova"/>
                <a:hlinkClick r:id="rId3"/>
              </a:rPr>
              <a:t>State of the Union</a:t>
            </a:r>
            <a:r>
              <a:rPr lang="en-US" b="0" i="0" dirty="0">
                <a:solidFill>
                  <a:srgbClr val="282828"/>
                </a:solidFill>
                <a:effectLst/>
                <a:latin typeface="Proxima Nova"/>
              </a:rPr>
              <a:t> (SOTU) speeches by Nate Silver.</a:t>
            </a:r>
          </a:p>
          <a:p>
            <a:pPr algn="l"/>
            <a:endParaRPr lang="en-US" b="0" i="0" dirty="0">
              <a:solidFill>
                <a:srgbClr val="282828"/>
              </a:solidFill>
              <a:effectLst/>
              <a:latin typeface="Proxima Nova"/>
            </a:endParaRPr>
          </a:p>
          <a:p>
            <a:pPr algn="l"/>
            <a:r>
              <a:rPr lang="en-US" b="0" i="0" u="none" strike="noStrike" dirty="0">
                <a:solidFill>
                  <a:srgbClr val="2278B5"/>
                </a:solidFill>
                <a:effectLst/>
                <a:latin typeface="Proxima Nova"/>
                <a:hlinkClick r:id="rId4"/>
              </a:rPr>
              <a:t>Authenticity in America: Class Distinctions in Potato Chip Advertising</a:t>
            </a:r>
            <a:r>
              <a:rPr lang="en-US" b="0" i="0" dirty="0">
                <a:solidFill>
                  <a:srgbClr val="282828"/>
                </a:solidFill>
                <a:effectLst/>
                <a:latin typeface="Proxima Nova"/>
              </a:rPr>
              <a:t>, by Joshua Freedman and Dan </a:t>
            </a:r>
            <a:r>
              <a:rPr lang="en-US" b="0" i="0" dirty="0" err="1">
                <a:solidFill>
                  <a:srgbClr val="282828"/>
                </a:solidFill>
                <a:effectLst/>
                <a:latin typeface="Proxima Nova"/>
              </a:rPr>
              <a:t>Jurafsky</a:t>
            </a:r>
            <a:r>
              <a:rPr lang="en-US" b="0" i="0" dirty="0">
                <a:solidFill>
                  <a:srgbClr val="282828"/>
                </a:solidFill>
                <a:effectLst/>
                <a:latin typeface="Proxima Nova"/>
              </a:rPr>
              <a:t>.</a:t>
            </a:r>
          </a:p>
        </p:txBody>
      </p:sp>
    </p:spTree>
    <p:extLst>
      <p:ext uri="{BB962C8B-B14F-4D97-AF65-F5344CB8AC3E}">
        <p14:creationId xmlns:p14="http://schemas.microsoft.com/office/powerpoint/2010/main" val="40851171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886619"/>
            <a:ext cx="4050665" cy="665480"/>
          </a:xfrm>
          <a:prstGeom prst="rect">
            <a:avLst/>
          </a:prstGeom>
        </p:spPr>
        <p:txBody>
          <a:bodyPr vert="horz" wrap="square" lIns="0" tIns="12700" rIns="0" bIns="0" rtlCol="0">
            <a:spAutoFit/>
          </a:bodyPr>
          <a:lstStyle/>
          <a:p>
            <a:pPr marL="12700">
              <a:lnSpc>
                <a:spcPct val="100000"/>
              </a:lnSpc>
              <a:spcBef>
                <a:spcPts val="100"/>
              </a:spcBef>
            </a:pPr>
            <a:r>
              <a:rPr spc="85" dirty="0"/>
              <a:t>Language</a:t>
            </a:r>
            <a:r>
              <a:rPr spc="120" dirty="0"/>
              <a:t> </a:t>
            </a:r>
            <a:r>
              <a:rPr spc="95" dirty="0"/>
              <a:t>Models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2</a:t>
            </a:r>
          </a:p>
        </p:txBody>
      </p:sp>
      <p:sp>
        <p:nvSpPr>
          <p:cNvPr id="3" name="object 3"/>
          <p:cNvSpPr txBox="1"/>
          <p:nvPr/>
        </p:nvSpPr>
        <p:spPr>
          <a:xfrm>
            <a:off x="711133" y="1852790"/>
            <a:ext cx="7502525" cy="4508500"/>
          </a:xfrm>
          <a:prstGeom prst="rect">
            <a:avLst/>
          </a:prstGeom>
        </p:spPr>
        <p:txBody>
          <a:bodyPr vert="horz" wrap="square" lIns="0" tIns="12700" rIns="0" bIns="0" rtlCol="0">
            <a:spAutoFit/>
          </a:bodyPr>
          <a:lstStyle/>
          <a:p>
            <a:pPr marL="12700" marR="5080">
              <a:lnSpc>
                <a:spcPct val="100000"/>
              </a:lnSpc>
              <a:spcBef>
                <a:spcPts val="100"/>
              </a:spcBef>
            </a:pPr>
            <a:r>
              <a:rPr sz="2000" dirty="0">
                <a:solidFill>
                  <a:srgbClr val="595959"/>
                </a:solidFill>
                <a:latin typeface="Times New Roman"/>
                <a:cs typeface="Times New Roman"/>
              </a:rPr>
              <a:t>The </a:t>
            </a:r>
            <a:r>
              <a:rPr sz="2000" spc="-5" dirty="0">
                <a:solidFill>
                  <a:srgbClr val="595959"/>
                </a:solidFill>
                <a:latin typeface="Times New Roman"/>
                <a:cs typeface="Times New Roman"/>
              </a:rPr>
              <a:t>goal </a:t>
            </a:r>
            <a:r>
              <a:rPr sz="2000" dirty="0">
                <a:solidFill>
                  <a:srgbClr val="595959"/>
                </a:solidFill>
                <a:latin typeface="Times New Roman"/>
                <a:cs typeface="Times New Roman"/>
              </a:rPr>
              <a:t>of a </a:t>
            </a:r>
            <a:r>
              <a:rPr sz="2000" spc="-5" dirty="0">
                <a:solidFill>
                  <a:srgbClr val="595959"/>
                </a:solidFill>
                <a:latin typeface="Times New Roman"/>
                <a:cs typeface="Times New Roman"/>
              </a:rPr>
              <a:t>language model is to assign </a:t>
            </a:r>
            <a:r>
              <a:rPr sz="2000" dirty="0">
                <a:solidFill>
                  <a:srgbClr val="595959"/>
                </a:solidFill>
                <a:latin typeface="Times New Roman"/>
                <a:cs typeface="Times New Roman"/>
              </a:rPr>
              <a:t>a </a:t>
            </a:r>
            <a:r>
              <a:rPr sz="2000" spc="-5" dirty="0">
                <a:solidFill>
                  <a:srgbClr val="595959"/>
                </a:solidFill>
                <a:latin typeface="Times New Roman"/>
                <a:cs typeface="Times New Roman"/>
              </a:rPr>
              <a:t>probability that </a:t>
            </a:r>
            <a:r>
              <a:rPr sz="2000" dirty="0">
                <a:solidFill>
                  <a:srgbClr val="595959"/>
                </a:solidFill>
                <a:latin typeface="Times New Roman"/>
                <a:cs typeface="Times New Roman"/>
              </a:rPr>
              <a:t>a </a:t>
            </a:r>
            <a:r>
              <a:rPr sz="2000" spc="-5" dirty="0">
                <a:solidFill>
                  <a:srgbClr val="595959"/>
                </a:solidFill>
                <a:latin typeface="Times New Roman"/>
                <a:cs typeface="Times New Roman"/>
              </a:rPr>
              <a:t>sentence (or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phrase)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will</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occur in</a:t>
            </a:r>
            <a:r>
              <a:rPr sz="2000" dirty="0">
                <a:solidFill>
                  <a:srgbClr val="595959"/>
                </a:solidFill>
                <a:latin typeface="Times New Roman"/>
                <a:cs typeface="Times New Roman"/>
              </a:rPr>
              <a:t> </a:t>
            </a:r>
            <a:r>
              <a:rPr sz="2000" spc="-5" dirty="0">
                <a:solidFill>
                  <a:srgbClr val="595959"/>
                </a:solidFill>
                <a:latin typeface="Times New Roman"/>
                <a:cs typeface="Times New Roman"/>
              </a:rPr>
              <a:t>natural</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uses </a:t>
            </a:r>
            <a:r>
              <a:rPr sz="2000" dirty="0">
                <a:solidFill>
                  <a:srgbClr val="595959"/>
                </a:solidFill>
                <a:latin typeface="Times New Roman"/>
                <a:cs typeface="Times New Roman"/>
              </a:rPr>
              <a:t>of</a:t>
            </a:r>
            <a:r>
              <a:rPr sz="2000" spc="-5" dirty="0">
                <a:solidFill>
                  <a:srgbClr val="595959"/>
                </a:solidFill>
                <a:latin typeface="Times New Roman"/>
                <a:cs typeface="Times New Roman"/>
              </a:rPr>
              <a:t> the language.</a:t>
            </a:r>
            <a:endParaRPr sz="2000">
              <a:latin typeface="Times New Roman"/>
              <a:cs typeface="Times New Roman"/>
            </a:endParaRPr>
          </a:p>
          <a:p>
            <a:pPr marL="12700">
              <a:lnSpc>
                <a:spcPct val="100000"/>
              </a:lnSpc>
              <a:spcBef>
                <a:spcPts val="600"/>
              </a:spcBef>
            </a:pPr>
            <a:r>
              <a:rPr sz="2000" spc="-5" dirty="0">
                <a:solidFill>
                  <a:srgbClr val="595959"/>
                </a:solidFill>
                <a:latin typeface="Times New Roman"/>
                <a:cs typeface="Times New Roman"/>
              </a:rPr>
              <a:t>Why?</a:t>
            </a:r>
            <a:endParaRPr sz="2000">
              <a:latin typeface="Times New Roman"/>
              <a:cs typeface="Times New Roman"/>
            </a:endParaRPr>
          </a:p>
          <a:p>
            <a:pPr marL="49530">
              <a:lnSpc>
                <a:spcPct val="100000"/>
              </a:lnSpc>
              <a:spcBef>
                <a:spcPts val="600"/>
              </a:spcBef>
            </a:pPr>
            <a:r>
              <a:rPr sz="1800" spc="-10" dirty="0">
                <a:solidFill>
                  <a:srgbClr val="002060"/>
                </a:solidFill>
                <a:latin typeface="Impact"/>
                <a:cs typeface="Impact"/>
              </a:rPr>
              <a:t>­</a:t>
            </a:r>
            <a:r>
              <a:rPr sz="1800" spc="229" dirty="0">
                <a:solidFill>
                  <a:srgbClr val="002060"/>
                </a:solidFill>
                <a:latin typeface="Impact"/>
                <a:cs typeface="Impact"/>
              </a:rPr>
              <a:t> </a:t>
            </a:r>
            <a:r>
              <a:rPr sz="1800" spc="-5" dirty="0">
                <a:solidFill>
                  <a:srgbClr val="595959"/>
                </a:solidFill>
                <a:latin typeface="Times New Roman"/>
                <a:cs typeface="Times New Roman"/>
              </a:rPr>
              <a:t>Machine translation</a:t>
            </a:r>
            <a:endParaRPr sz="1800">
              <a:latin typeface="Times New Roman"/>
              <a:cs typeface="Times New Roman"/>
            </a:endParaRPr>
          </a:p>
          <a:p>
            <a:pPr marL="231775">
              <a:lnSpc>
                <a:spcPct val="100000"/>
              </a:lnSpc>
              <a:spcBef>
                <a:spcPts val="640"/>
              </a:spcBef>
            </a:pPr>
            <a:r>
              <a:rPr sz="1800" spc="-10" dirty="0">
                <a:solidFill>
                  <a:srgbClr val="002060"/>
                </a:solidFill>
                <a:latin typeface="Impact"/>
                <a:cs typeface="Impact"/>
              </a:rPr>
              <a:t>­</a:t>
            </a:r>
            <a:r>
              <a:rPr sz="1800" spc="245" dirty="0">
                <a:solidFill>
                  <a:srgbClr val="002060"/>
                </a:solidFill>
                <a:latin typeface="Impact"/>
                <a:cs typeface="Impact"/>
              </a:rPr>
              <a:t> </a:t>
            </a: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a:t>
            </a:r>
            <a:r>
              <a:rPr sz="1800" b="1" spc="-5" dirty="0">
                <a:solidFill>
                  <a:srgbClr val="595959"/>
                </a:solidFill>
                <a:latin typeface="Times New Roman"/>
                <a:cs typeface="Times New Roman"/>
              </a:rPr>
              <a:t>high</a:t>
            </a:r>
            <a:r>
              <a:rPr sz="1800" b="1" dirty="0">
                <a:solidFill>
                  <a:srgbClr val="595959"/>
                </a:solidFill>
                <a:latin typeface="Times New Roman"/>
                <a:cs typeface="Times New Roman"/>
              </a:rPr>
              <a:t> </a:t>
            </a:r>
            <a:r>
              <a:rPr sz="1800" spc="-5" dirty="0">
                <a:solidFill>
                  <a:srgbClr val="595959"/>
                </a:solidFill>
                <a:latin typeface="Times New Roman"/>
                <a:cs typeface="Times New Roman"/>
              </a:rPr>
              <a:t>winds tonight)</a:t>
            </a:r>
            <a:r>
              <a:rPr sz="1800" spc="5" dirty="0">
                <a:solidFill>
                  <a:srgbClr val="595959"/>
                </a:solidFill>
                <a:latin typeface="Times New Roman"/>
                <a:cs typeface="Times New Roman"/>
              </a:rPr>
              <a:t> </a:t>
            </a:r>
            <a:r>
              <a:rPr sz="1800" dirty="0">
                <a:solidFill>
                  <a:srgbClr val="595959"/>
                </a:solidFill>
                <a:latin typeface="Times New Roman"/>
                <a:cs typeface="Times New Roman"/>
              </a:rPr>
              <a:t>&gt; </a:t>
            </a: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a:t>
            </a:r>
            <a:r>
              <a:rPr sz="1800" b="1" spc="-5" dirty="0">
                <a:solidFill>
                  <a:srgbClr val="595959"/>
                </a:solidFill>
                <a:latin typeface="Times New Roman"/>
                <a:cs typeface="Times New Roman"/>
              </a:rPr>
              <a:t>large</a:t>
            </a:r>
            <a:r>
              <a:rPr sz="1800" b="1" dirty="0">
                <a:solidFill>
                  <a:srgbClr val="595959"/>
                </a:solidFill>
                <a:latin typeface="Times New Roman"/>
                <a:cs typeface="Times New Roman"/>
              </a:rPr>
              <a:t> </a:t>
            </a:r>
            <a:r>
              <a:rPr sz="1800" spc="-5" dirty="0">
                <a:solidFill>
                  <a:srgbClr val="595959"/>
                </a:solidFill>
                <a:latin typeface="Times New Roman"/>
                <a:cs typeface="Times New Roman"/>
              </a:rPr>
              <a:t>winds</a:t>
            </a:r>
            <a:r>
              <a:rPr sz="1800" dirty="0">
                <a:solidFill>
                  <a:srgbClr val="595959"/>
                </a:solidFill>
                <a:latin typeface="Times New Roman"/>
                <a:cs typeface="Times New Roman"/>
              </a:rPr>
              <a:t> </a:t>
            </a:r>
            <a:r>
              <a:rPr sz="1800" spc="-5" dirty="0">
                <a:solidFill>
                  <a:srgbClr val="595959"/>
                </a:solidFill>
                <a:latin typeface="Times New Roman"/>
                <a:cs typeface="Times New Roman"/>
              </a:rPr>
              <a:t>tonight)</a:t>
            </a:r>
            <a:endParaRPr sz="1800">
              <a:latin typeface="Times New Roman"/>
              <a:cs typeface="Times New Roman"/>
            </a:endParaRPr>
          </a:p>
          <a:p>
            <a:pPr marL="49530">
              <a:lnSpc>
                <a:spcPct val="100000"/>
              </a:lnSpc>
              <a:spcBef>
                <a:spcPts val="640"/>
              </a:spcBef>
            </a:pPr>
            <a:r>
              <a:rPr sz="1800" spc="-10" dirty="0">
                <a:solidFill>
                  <a:srgbClr val="002060"/>
                </a:solidFill>
                <a:latin typeface="Impact"/>
                <a:cs typeface="Impact"/>
              </a:rPr>
              <a:t>­</a:t>
            </a:r>
            <a:r>
              <a:rPr sz="1800" spc="229" dirty="0">
                <a:solidFill>
                  <a:srgbClr val="002060"/>
                </a:solidFill>
                <a:latin typeface="Impact"/>
                <a:cs typeface="Impact"/>
              </a:rPr>
              <a:t> </a:t>
            </a:r>
            <a:r>
              <a:rPr sz="1800" spc="-5" dirty="0">
                <a:solidFill>
                  <a:srgbClr val="595959"/>
                </a:solidFill>
                <a:latin typeface="Times New Roman"/>
                <a:cs typeface="Times New Roman"/>
              </a:rPr>
              <a:t>Spell</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correction</a:t>
            </a:r>
            <a:endParaRPr sz="1800">
              <a:latin typeface="Times New Roman"/>
              <a:cs typeface="Times New Roman"/>
            </a:endParaRPr>
          </a:p>
          <a:p>
            <a:pPr marL="231775">
              <a:lnSpc>
                <a:spcPct val="100000"/>
              </a:lnSpc>
              <a:spcBef>
                <a:spcPts val="540"/>
              </a:spcBef>
            </a:pPr>
            <a:r>
              <a:rPr sz="1800" spc="-10" dirty="0">
                <a:solidFill>
                  <a:srgbClr val="002060"/>
                </a:solidFill>
                <a:latin typeface="Impact"/>
                <a:cs typeface="Impact"/>
              </a:rPr>
              <a:t>­</a:t>
            </a:r>
            <a:r>
              <a:rPr sz="1800" spc="235" dirty="0">
                <a:solidFill>
                  <a:srgbClr val="002060"/>
                </a:solidFill>
                <a:latin typeface="Impact"/>
                <a:cs typeface="Impact"/>
              </a:rPr>
              <a:t> </a:t>
            </a:r>
            <a:r>
              <a:rPr sz="1800" dirty="0">
                <a:solidFill>
                  <a:srgbClr val="595959"/>
                </a:solidFill>
                <a:latin typeface="Times New Roman"/>
                <a:cs typeface="Times New Roman"/>
              </a:rPr>
              <a:t>The </a:t>
            </a:r>
            <a:r>
              <a:rPr sz="1800" spc="-10" dirty="0">
                <a:solidFill>
                  <a:srgbClr val="595959"/>
                </a:solidFill>
                <a:latin typeface="Times New Roman"/>
                <a:cs typeface="Times New Roman"/>
              </a:rPr>
              <a:t>office</a:t>
            </a:r>
            <a:r>
              <a:rPr sz="1800" dirty="0">
                <a:solidFill>
                  <a:srgbClr val="595959"/>
                </a:solidFill>
                <a:latin typeface="Times New Roman"/>
                <a:cs typeface="Times New Roman"/>
              </a:rPr>
              <a:t> </a:t>
            </a:r>
            <a:r>
              <a:rPr sz="1800" spc="-5" dirty="0">
                <a:solidFill>
                  <a:srgbClr val="595959"/>
                </a:solidFill>
                <a:latin typeface="Times New Roman"/>
                <a:cs typeface="Times New Roman"/>
              </a:rPr>
              <a:t>is</a:t>
            </a:r>
            <a:r>
              <a:rPr sz="1800" spc="-10" dirty="0">
                <a:solidFill>
                  <a:srgbClr val="595959"/>
                </a:solidFill>
                <a:latin typeface="Times New Roman"/>
                <a:cs typeface="Times New Roman"/>
              </a:rPr>
              <a:t> </a:t>
            </a:r>
            <a:r>
              <a:rPr sz="1800" dirty="0">
                <a:solidFill>
                  <a:srgbClr val="595959"/>
                </a:solidFill>
                <a:latin typeface="Times New Roman"/>
                <a:cs typeface="Times New Roman"/>
              </a:rPr>
              <a:t>about</a:t>
            </a:r>
            <a:r>
              <a:rPr sz="1800" spc="-5" dirty="0">
                <a:solidFill>
                  <a:srgbClr val="595959"/>
                </a:solidFill>
                <a:latin typeface="Times New Roman"/>
                <a:cs typeface="Times New Roman"/>
              </a:rPr>
              <a:t> </a:t>
            </a:r>
            <a:r>
              <a:rPr sz="1800" dirty="0">
                <a:solidFill>
                  <a:srgbClr val="595959"/>
                </a:solidFill>
                <a:latin typeface="Times New Roman"/>
                <a:cs typeface="Times New Roman"/>
              </a:rPr>
              <a:t>15</a:t>
            </a:r>
            <a:r>
              <a:rPr sz="1800" spc="-5" dirty="0">
                <a:solidFill>
                  <a:srgbClr val="595959"/>
                </a:solidFill>
                <a:latin typeface="Times New Roman"/>
                <a:cs typeface="Times New Roman"/>
              </a:rPr>
              <a:t> </a:t>
            </a:r>
            <a:r>
              <a:rPr sz="1800" b="1" spc="-5" dirty="0">
                <a:solidFill>
                  <a:srgbClr val="595959"/>
                </a:solidFill>
                <a:latin typeface="Times New Roman"/>
                <a:cs typeface="Times New Roman"/>
              </a:rPr>
              <a:t>minuets</a:t>
            </a:r>
            <a:r>
              <a:rPr sz="1800" b="1" dirty="0">
                <a:solidFill>
                  <a:srgbClr val="595959"/>
                </a:solidFill>
                <a:latin typeface="Times New Roman"/>
                <a:cs typeface="Times New Roman"/>
              </a:rPr>
              <a:t> </a:t>
            </a:r>
            <a:r>
              <a:rPr sz="1800" dirty="0">
                <a:solidFill>
                  <a:srgbClr val="595959"/>
                </a:solidFill>
                <a:latin typeface="Times New Roman"/>
                <a:cs typeface="Times New Roman"/>
              </a:rPr>
              <a:t>from</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my</a:t>
            </a:r>
            <a:r>
              <a:rPr sz="1800" dirty="0">
                <a:solidFill>
                  <a:srgbClr val="595959"/>
                </a:solidFill>
                <a:latin typeface="Times New Roman"/>
                <a:cs typeface="Times New Roman"/>
              </a:rPr>
              <a:t> </a:t>
            </a:r>
            <a:r>
              <a:rPr sz="1800" spc="-5" dirty="0">
                <a:solidFill>
                  <a:srgbClr val="595959"/>
                </a:solidFill>
                <a:latin typeface="Times New Roman"/>
                <a:cs typeface="Times New Roman"/>
              </a:rPr>
              <a:t>house</a:t>
            </a:r>
            <a:endParaRPr sz="1800">
              <a:latin typeface="Times New Roman"/>
              <a:cs typeface="Times New Roman"/>
            </a:endParaRPr>
          </a:p>
          <a:p>
            <a:pPr marL="377825">
              <a:lnSpc>
                <a:spcPct val="100000"/>
              </a:lnSpc>
              <a:spcBef>
                <a:spcPts val="640"/>
              </a:spcBef>
            </a:pPr>
            <a:r>
              <a:rPr sz="1800" spc="-10" dirty="0">
                <a:solidFill>
                  <a:srgbClr val="002060"/>
                </a:solidFill>
                <a:latin typeface="Impact"/>
                <a:cs typeface="Impact"/>
              </a:rPr>
              <a:t>­</a:t>
            </a:r>
            <a:r>
              <a:rPr sz="1800" spc="240" dirty="0">
                <a:solidFill>
                  <a:srgbClr val="002060"/>
                </a:solidFill>
                <a:latin typeface="Impact"/>
                <a:cs typeface="Impact"/>
              </a:rPr>
              <a:t> </a:t>
            </a:r>
            <a:r>
              <a:rPr sz="1800" i="1" dirty="0">
                <a:solidFill>
                  <a:srgbClr val="595959"/>
                </a:solidFill>
                <a:latin typeface="Times New Roman"/>
                <a:cs typeface="Times New Roman"/>
              </a:rPr>
              <a:t>P</a:t>
            </a:r>
            <a:r>
              <a:rPr sz="1800" dirty="0">
                <a:solidFill>
                  <a:srgbClr val="595959"/>
                </a:solidFill>
                <a:latin typeface="Times New Roman"/>
                <a:cs typeface="Times New Roman"/>
              </a:rPr>
              <a:t>(about</a:t>
            </a:r>
            <a:r>
              <a:rPr sz="1800" spc="-10" dirty="0">
                <a:solidFill>
                  <a:srgbClr val="595959"/>
                </a:solidFill>
                <a:latin typeface="Times New Roman"/>
                <a:cs typeface="Times New Roman"/>
              </a:rPr>
              <a:t> </a:t>
            </a:r>
            <a:r>
              <a:rPr sz="1800" dirty="0">
                <a:solidFill>
                  <a:srgbClr val="595959"/>
                </a:solidFill>
                <a:latin typeface="Times New Roman"/>
                <a:cs typeface="Times New Roman"/>
              </a:rPr>
              <a:t>15 </a:t>
            </a:r>
            <a:r>
              <a:rPr sz="1800" b="1" spc="-5" dirty="0">
                <a:solidFill>
                  <a:srgbClr val="595959"/>
                </a:solidFill>
                <a:latin typeface="Times New Roman"/>
                <a:cs typeface="Times New Roman"/>
              </a:rPr>
              <a:t>minutes</a:t>
            </a:r>
            <a:r>
              <a:rPr sz="1800" b="1" dirty="0">
                <a:solidFill>
                  <a:srgbClr val="595959"/>
                </a:solidFill>
                <a:latin typeface="Times New Roman"/>
                <a:cs typeface="Times New Roman"/>
              </a:rPr>
              <a:t> </a:t>
            </a:r>
            <a:r>
              <a:rPr sz="1800" spc="-5" dirty="0">
                <a:solidFill>
                  <a:srgbClr val="595959"/>
                </a:solidFill>
                <a:latin typeface="Times New Roman"/>
                <a:cs typeface="Times New Roman"/>
              </a:rPr>
              <a:t>from) </a:t>
            </a:r>
            <a:r>
              <a:rPr sz="1800" dirty="0">
                <a:solidFill>
                  <a:srgbClr val="595959"/>
                </a:solidFill>
                <a:latin typeface="Times New Roman"/>
                <a:cs typeface="Times New Roman"/>
              </a:rPr>
              <a:t>&gt;</a:t>
            </a:r>
            <a:r>
              <a:rPr sz="1800" spc="-5" dirty="0">
                <a:solidFill>
                  <a:srgbClr val="595959"/>
                </a:solidFill>
                <a:latin typeface="Times New Roman"/>
                <a:cs typeface="Times New Roman"/>
              </a:rPr>
              <a:t> </a:t>
            </a:r>
            <a:r>
              <a:rPr sz="1800" i="1" dirty="0">
                <a:solidFill>
                  <a:srgbClr val="595959"/>
                </a:solidFill>
                <a:latin typeface="Times New Roman"/>
                <a:cs typeface="Times New Roman"/>
              </a:rPr>
              <a:t>P</a:t>
            </a:r>
            <a:r>
              <a:rPr sz="1800" dirty="0">
                <a:solidFill>
                  <a:srgbClr val="595959"/>
                </a:solidFill>
                <a:latin typeface="Times New Roman"/>
                <a:cs typeface="Times New Roman"/>
              </a:rPr>
              <a:t>(about</a:t>
            </a:r>
            <a:r>
              <a:rPr sz="1800" spc="-5" dirty="0">
                <a:solidFill>
                  <a:srgbClr val="595959"/>
                </a:solidFill>
                <a:latin typeface="Times New Roman"/>
                <a:cs typeface="Times New Roman"/>
              </a:rPr>
              <a:t> </a:t>
            </a:r>
            <a:r>
              <a:rPr sz="1800" dirty="0">
                <a:solidFill>
                  <a:srgbClr val="595959"/>
                </a:solidFill>
                <a:latin typeface="Times New Roman"/>
                <a:cs typeface="Times New Roman"/>
              </a:rPr>
              <a:t>15 </a:t>
            </a:r>
            <a:r>
              <a:rPr sz="1800" b="1" spc="-5" dirty="0">
                <a:solidFill>
                  <a:srgbClr val="595959"/>
                </a:solidFill>
                <a:latin typeface="Times New Roman"/>
                <a:cs typeface="Times New Roman"/>
              </a:rPr>
              <a:t>minuets </a:t>
            </a:r>
            <a:r>
              <a:rPr sz="1800" spc="-5" dirty="0">
                <a:solidFill>
                  <a:srgbClr val="595959"/>
                </a:solidFill>
                <a:latin typeface="Times New Roman"/>
                <a:cs typeface="Times New Roman"/>
              </a:rPr>
              <a:t>from)</a:t>
            </a:r>
            <a:endParaRPr sz="1800">
              <a:latin typeface="Times New Roman"/>
              <a:cs typeface="Times New Roman"/>
            </a:endParaRPr>
          </a:p>
          <a:p>
            <a:pPr marL="49530">
              <a:lnSpc>
                <a:spcPct val="100000"/>
              </a:lnSpc>
              <a:spcBef>
                <a:spcPts val="540"/>
              </a:spcBef>
            </a:pPr>
            <a:r>
              <a:rPr sz="1800" spc="-10" dirty="0">
                <a:solidFill>
                  <a:srgbClr val="002060"/>
                </a:solidFill>
                <a:latin typeface="Impact"/>
                <a:cs typeface="Impact"/>
              </a:rPr>
              <a:t>­</a:t>
            </a:r>
            <a:r>
              <a:rPr sz="1800" spc="235" dirty="0">
                <a:solidFill>
                  <a:srgbClr val="002060"/>
                </a:solidFill>
                <a:latin typeface="Impact"/>
                <a:cs typeface="Impact"/>
              </a:rPr>
              <a:t> </a:t>
            </a:r>
            <a:r>
              <a:rPr sz="1800" spc="-5" dirty="0">
                <a:solidFill>
                  <a:srgbClr val="595959"/>
                </a:solidFill>
                <a:latin typeface="Times New Roman"/>
                <a:cs typeface="Times New Roman"/>
              </a:rPr>
              <a:t>Speech</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recognition</a:t>
            </a:r>
            <a:endParaRPr sz="1800">
              <a:latin typeface="Times New Roman"/>
              <a:cs typeface="Times New Roman"/>
            </a:endParaRPr>
          </a:p>
          <a:p>
            <a:pPr marL="231775">
              <a:lnSpc>
                <a:spcPct val="100000"/>
              </a:lnSpc>
              <a:spcBef>
                <a:spcPts val="640"/>
              </a:spcBef>
            </a:pPr>
            <a:r>
              <a:rPr sz="1800" spc="-10" dirty="0">
                <a:solidFill>
                  <a:srgbClr val="002060"/>
                </a:solidFill>
                <a:latin typeface="Impact"/>
                <a:cs typeface="Impact"/>
              </a:rPr>
              <a:t>­</a:t>
            </a:r>
            <a:r>
              <a:rPr sz="1800" spc="229" dirty="0">
                <a:solidFill>
                  <a:srgbClr val="002060"/>
                </a:solidFill>
                <a:latin typeface="Impact"/>
                <a:cs typeface="Impact"/>
              </a:rPr>
              <a:t> </a:t>
            </a:r>
            <a:r>
              <a:rPr sz="1800" i="1" dirty="0">
                <a:solidFill>
                  <a:srgbClr val="595959"/>
                </a:solidFill>
                <a:latin typeface="Times New Roman"/>
                <a:cs typeface="Times New Roman"/>
              </a:rPr>
              <a:t>P</a:t>
            </a:r>
            <a:r>
              <a:rPr sz="1800" dirty="0">
                <a:solidFill>
                  <a:srgbClr val="595959"/>
                </a:solidFill>
                <a:latin typeface="Times New Roman"/>
                <a:cs typeface="Times New Roman"/>
              </a:rPr>
              <a:t>(I</a:t>
            </a:r>
            <a:r>
              <a:rPr sz="1800" spc="-5" dirty="0">
                <a:solidFill>
                  <a:srgbClr val="595959"/>
                </a:solidFill>
                <a:latin typeface="Times New Roman"/>
                <a:cs typeface="Times New Roman"/>
              </a:rPr>
              <a:t> saw </a:t>
            </a:r>
            <a:r>
              <a:rPr sz="1800" dirty="0">
                <a:solidFill>
                  <a:srgbClr val="595959"/>
                </a:solidFill>
                <a:latin typeface="Times New Roman"/>
                <a:cs typeface="Times New Roman"/>
              </a:rPr>
              <a:t>a</a:t>
            </a:r>
            <a:r>
              <a:rPr sz="1800" spc="-5" dirty="0">
                <a:solidFill>
                  <a:srgbClr val="595959"/>
                </a:solidFill>
                <a:latin typeface="Times New Roman"/>
                <a:cs typeface="Times New Roman"/>
              </a:rPr>
              <a:t> </a:t>
            </a:r>
            <a:r>
              <a:rPr sz="1800" dirty="0">
                <a:solidFill>
                  <a:srgbClr val="595959"/>
                </a:solidFill>
                <a:latin typeface="Times New Roman"/>
                <a:cs typeface="Times New Roman"/>
              </a:rPr>
              <a:t>van)</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&gt;&gt;</a:t>
            </a:r>
            <a:r>
              <a:rPr sz="1800" spc="-10" dirty="0">
                <a:solidFill>
                  <a:srgbClr val="595959"/>
                </a:solidFill>
                <a:latin typeface="Times New Roman"/>
                <a:cs typeface="Times New Roman"/>
              </a:rPr>
              <a:t> </a:t>
            </a:r>
            <a:r>
              <a:rPr sz="1800" i="1" dirty="0">
                <a:solidFill>
                  <a:srgbClr val="595959"/>
                </a:solidFill>
                <a:latin typeface="Times New Roman"/>
                <a:cs typeface="Times New Roman"/>
              </a:rPr>
              <a:t>P</a:t>
            </a:r>
            <a:r>
              <a:rPr sz="1800" dirty="0">
                <a:solidFill>
                  <a:srgbClr val="595959"/>
                </a:solidFill>
                <a:latin typeface="Times New Roman"/>
                <a:cs typeface="Times New Roman"/>
              </a:rPr>
              <a:t>(eyes</a:t>
            </a:r>
            <a:r>
              <a:rPr sz="1800" spc="-10" dirty="0">
                <a:solidFill>
                  <a:srgbClr val="595959"/>
                </a:solidFill>
                <a:latin typeface="Times New Roman"/>
                <a:cs typeface="Times New Roman"/>
              </a:rPr>
              <a:t> </a:t>
            </a:r>
            <a:r>
              <a:rPr sz="1800" dirty="0">
                <a:solidFill>
                  <a:srgbClr val="595959"/>
                </a:solidFill>
                <a:latin typeface="Times New Roman"/>
                <a:cs typeface="Times New Roman"/>
              </a:rPr>
              <a:t>awe</a:t>
            </a:r>
            <a:r>
              <a:rPr sz="1800" spc="-10" dirty="0">
                <a:solidFill>
                  <a:srgbClr val="595959"/>
                </a:solidFill>
                <a:latin typeface="Times New Roman"/>
                <a:cs typeface="Times New Roman"/>
              </a:rPr>
              <a:t> </a:t>
            </a:r>
            <a:r>
              <a:rPr sz="1800" dirty="0">
                <a:solidFill>
                  <a:srgbClr val="595959"/>
                </a:solidFill>
                <a:latin typeface="Times New Roman"/>
                <a:cs typeface="Times New Roman"/>
              </a:rPr>
              <a:t>of</a:t>
            </a:r>
            <a:r>
              <a:rPr sz="1800" spc="-5" dirty="0">
                <a:solidFill>
                  <a:srgbClr val="595959"/>
                </a:solidFill>
                <a:latin typeface="Times New Roman"/>
                <a:cs typeface="Times New Roman"/>
              </a:rPr>
              <a:t> </a:t>
            </a:r>
            <a:r>
              <a:rPr sz="1800" dirty="0">
                <a:solidFill>
                  <a:srgbClr val="595959"/>
                </a:solidFill>
                <a:latin typeface="Times New Roman"/>
                <a:cs typeface="Times New Roman"/>
              </a:rPr>
              <a:t>an)</a:t>
            </a:r>
            <a:endParaRPr sz="1800">
              <a:latin typeface="Times New Roman"/>
              <a:cs typeface="Times New Roman"/>
            </a:endParaRPr>
          </a:p>
          <a:p>
            <a:pPr marL="49530">
              <a:lnSpc>
                <a:spcPct val="100000"/>
              </a:lnSpc>
              <a:spcBef>
                <a:spcPts val="640"/>
              </a:spcBef>
            </a:pPr>
            <a:r>
              <a:rPr sz="1800" spc="-10" dirty="0">
                <a:solidFill>
                  <a:srgbClr val="002060"/>
                </a:solidFill>
                <a:latin typeface="Impact"/>
                <a:cs typeface="Impact"/>
              </a:rPr>
              <a:t>­</a:t>
            </a:r>
            <a:r>
              <a:rPr sz="1800" spc="235" dirty="0">
                <a:solidFill>
                  <a:srgbClr val="002060"/>
                </a:solidFill>
                <a:latin typeface="Impact"/>
                <a:cs typeface="Impact"/>
              </a:rPr>
              <a:t> </a:t>
            </a:r>
            <a:r>
              <a:rPr sz="1800" dirty="0">
                <a:solidFill>
                  <a:srgbClr val="595959"/>
                </a:solidFill>
                <a:latin typeface="Times New Roman"/>
                <a:cs typeface="Times New Roman"/>
              </a:rPr>
              <a:t>And</a:t>
            </a:r>
            <a:r>
              <a:rPr sz="1800" spc="-5" dirty="0">
                <a:solidFill>
                  <a:srgbClr val="595959"/>
                </a:solidFill>
                <a:latin typeface="Times New Roman"/>
                <a:cs typeface="Times New Roman"/>
              </a:rPr>
              <a:t> other </a:t>
            </a:r>
            <a:r>
              <a:rPr sz="1800" dirty="0">
                <a:solidFill>
                  <a:srgbClr val="595959"/>
                </a:solidFill>
                <a:latin typeface="Times New Roman"/>
                <a:cs typeface="Times New Roman"/>
              </a:rPr>
              <a:t>NLP</a:t>
            </a:r>
            <a:r>
              <a:rPr sz="1800" spc="-75" dirty="0">
                <a:solidFill>
                  <a:srgbClr val="595959"/>
                </a:solidFill>
                <a:latin typeface="Times New Roman"/>
                <a:cs typeface="Times New Roman"/>
              </a:rPr>
              <a:t> </a:t>
            </a:r>
            <a:r>
              <a:rPr sz="1800" spc="-5" dirty="0">
                <a:solidFill>
                  <a:srgbClr val="595959"/>
                </a:solidFill>
                <a:latin typeface="Times New Roman"/>
                <a:cs typeface="Times New Roman"/>
              </a:rPr>
              <a:t>applications</a:t>
            </a:r>
            <a:endParaRPr sz="1800">
              <a:latin typeface="Times New Roman"/>
              <a:cs typeface="Times New Roman"/>
            </a:endParaRPr>
          </a:p>
          <a:p>
            <a:pPr marL="12700" marR="160020">
              <a:lnSpc>
                <a:spcPct val="100000"/>
              </a:lnSpc>
              <a:spcBef>
                <a:spcPts val="540"/>
              </a:spcBef>
            </a:pPr>
            <a:r>
              <a:rPr sz="2000" spc="-5" dirty="0">
                <a:solidFill>
                  <a:srgbClr val="0000FF"/>
                </a:solidFill>
                <a:latin typeface="Times New Roman"/>
                <a:cs typeface="Times New Roman"/>
              </a:rPr>
              <a:t>Corpus </a:t>
            </a:r>
            <a:r>
              <a:rPr sz="2000" spc="-10" dirty="0">
                <a:solidFill>
                  <a:srgbClr val="0000FF"/>
                </a:solidFill>
                <a:latin typeface="Times New Roman"/>
                <a:cs typeface="Times New Roman"/>
              </a:rPr>
              <a:t>statistics</a:t>
            </a:r>
            <a:r>
              <a:rPr sz="2000" dirty="0">
                <a:solidFill>
                  <a:srgbClr val="0000FF"/>
                </a:solidFill>
                <a:latin typeface="Times New Roman"/>
                <a:cs typeface="Times New Roman"/>
              </a:rPr>
              <a:t> </a:t>
            </a:r>
            <a:r>
              <a:rPr sz="2000" spc="-5" dirty="0">
                <a:solidFill>
                  <a:srgbClr val="0000FF"/>
                </a:solidFill>
                <a:latin typeface="Times New Roman"/>
                <a:cs typeface="Times New Roman"/>
              </a:rPr>
              <a:t>captures </a:t>
            </a:r>
            <a:r>
              <a:rPr sz="2000" dirty="0">
                <a:solidFill>
                  <a:srgbClr val="0000FF"/>
                </a:solidFill>
                <a:latin typeface="Times New Roman"/>
                <a:cs typeface="Times New Roman"/>
              </a:rPr>
              <a:t>a </a:t>
            </a:r>
            <a:r>
              <a:rPr sz="2000" spc="-10" dirty="0">
                <a:solidFill>
                  <a:srgbClr val="0000FF"/>
                </a:solidFill>
                <a:latin typeface="Times New Roman"/>
                <a:cs typeface="Times New Roman"/>
              </a:rPr>
              <a:t>static</a:t>
            </a:r>
            <a:r>
              <a:rPr sz="2000" dirty="0">
                <a:solidFill>
                  <a:srgbClr val="0000FF"/>
                </a:solidFill>
                <a:latin typeface="Times New Roman"/>
                <a:cs typeface="Times New Roman"/>
              </a:rPr>
              <a:t> </a:t>
            </a:r>
            <a:r>
              <a:rPr sz="2000" spc="-5" dirty="0">
                <a:solidFill>
                  <a:srgbClr val="0000FF"/>
                </a:solidFill>
                <a:latin typeface="Times New Roman"/>
                <a:cs typeface="Times New Roman"/>
              </a:rPr>
              <a:t>view</a:t>
            </a:r>
            <a:r>
              <a:rPr sz="2000" spc="5" dirty="0">
                <a:solidFill>
                  <a:srgbClr val="0000FF"/>
                </a:solidFill>
                <a:latin typeface="Times New Roman"/>
                <a:cs typeface="Times New Roman"/>
              </a:rPr>
              <a:t> </a:t>
            </a:r>
            <a:r>
              <a:rPr sz="2000" dirty="0">
                <a:solidFill>
                  <a:srgbClr val="0000FF"/>
                </a:solidFill>
                <a:latin typeface="Times New Roman"/>
                <a:cs typeface="Times New Roman"/>
              </a:rPr>
              <a:t>of a</a:t>
            </a:r>
            <a:r>
              <a:rPr sz="2000" spc="-5" dirty="0">
                <a:solidFill>
                  <a:srgbClr val="0000FF"/>
                </a:solidFill>
                <a:latin typeface="Times New Roman"/>
                <a:cs typeface="Times New Roman"/>
              </a:rPr>
              <a:t> corpus,</a:t>
            </a:r>
            <a:r>
              <a:rPr sz="2000" spc="5" dirty="0">
                <a:solidFill>
                  <a:srgbClr val="0000FF"/>
                </a:solidFill>
                <a:latin typeface="Times New Roman"/>
                <a:cs typeface="Times New Roman"/>
              </a:rPr>
              <a:t> </a:t>
            </a:r>
            <a:r>
              <a:rPr sz="2000" dirty="0">
                <a:solidFill>
                  <a:srgbClr val="0000FF"/>
                </a:solidFill>
                <a:latin typeface="Times New Roman"/>
                <a:cs typeface="Times New Roman"/>
              </a:rPr>
              <a:t>but</a:t>
            </a:r>
            <a:r>
              <a:rPr sz="2000" spc="-5" dirty="0">
                <a:solidFill>
                  <a:srgbClr val="0000FF"/>
                </a:solidFill>
                <a:latin typeface="Times New Roman"/>
                <a:cs typeface="Times New Roman"/>
              </a:rPr>
              <a:t> language models </a:t>
            </a:r>
            <a:r>
              <a:rPr sz="2000" spc="-484" dirty="0">
                <a:solidFill>
                  <a:srgbClr val="0000FF"/>
                </a:solidFill>
                <a:latin typeface="Times New Roman"/>
                <a:cs typeface="Times New Roman"/>
              </a:rPr>
              <a:t> </a:t>
            </a:r>
            <a:r>
              <a:rPr sz="2000" spc="-5" dirty="0">
                <a:solidFill>
                  <a:srgbClr val="0000FF"/>
                </a:solidFill>
                <a:latin typeface="Times New Roman"/>
                <a:cs typeface="Times New Roman"/>
              </a:rPr>
              <a:t>use</a:t>
            </a:r>
            <a:r>
              <a:rPr sz="2000" spc="-10" dirty="0">
                <a:solidFill>
                  <a:srgbClr val="0000FF"/>
                </a:solidFill>
                <a:latin typeface="Times New Roman"/>
                <a:cs typeface="Times New Roman"/>
              </a:rPr>
              <a:t> </a:t>
            </a:r>
            <a:r>
              <a:rPr sz="2000" dirty="0">
                <a:solidFill>
                  <a:srgbClr val="0000FF"/>
                </a:solidFill>
                <a:latin typeface="Times New Roman"/>
                <a:cs typeface="Times New Roman"/>
              </a:rPr>
              <a:t>a</a:t>
            </a:r>
            <a:r>
              <a:rPr sz="2000" spc="-5" dirty="0">
                <a:solidFill>
                  <a:srgbClr val="0000FF"/>
                </a:solidFill>
                <a:latin typeface="Times New Roman"/>
                <a:cs typeface="Times New Roman"/>
              </a:rPr>
              <a:t> corpus to</a:t>
            </a:r>
            <a:r>
              <a:rPr sz="2000" dirty="0">
                <a:solidFill>
                  <a:srgbClr val="0000FF"/>
                </a:solidFill>
                <a:latin typeface="Times New Roman"/>
                <a:cs typeface="Times New Roman"/>
              </a:rPr>
              <a:t> </a:t>
            </a:r>
            <a:r>
              <a:rPr sz="2000" spc="-5" dirty="0">
                <a:solidFill>
                  <a:srgbClr val="0000FF"/>
                </a:solidFill>
                <a:latin typeface="Times New Roman"/>
                <a:cs typeface="Times New Roman"/>
              </a:rPr>
              <a:t>predict</a:t>
            </a:r>
            <a:r>
              <a:rPr sz="2000" spc="-10" dirty="0">
                <a:solidFill>
                  <a:srgbClr val="0000FF"/>
                </a:solidFill>
                <a:latin typeface="Times New Roman"/>
                <a:cs typeface="Times New Roman"/>
              </a:rPr>
              <a:t> </a:t>
            </a:r>
            <a:r>
              <a:rPr sz="2000" dirty="0">
                <a:solidFill>
                  <a:srgbClr val="0000FF"/>
                </a:solidFill>
                <a:latin typeface="Times New Roman"/>
                <a:cs typeface="Times New Roman"/>
              </a:rPr>
              <a:t>how words</a:t>
            </a:r>
            <a:r>
              <a:rPr sz="2000" spc="-5" dirty="0">
                <a:solidFill>
                  <a:srgbClr val="0000FF"/>
                </a:solidFill>
                <a:latin typeface="Times New Roman"/>
                <a:cs typeface="Times New Roman"/>
              </a:rPr>
              <a:t> occur in</a:t>
            </a:r>
            <a:r>
              <a:rPr sz="2000" dirty="0">
                <a:solidFill>
                  <a:srgbClr val="0000FF"/>
                </a:solidFill>
                <a:latin typeface="Times New Roman"/>
                <a:cs typeface="Times New Roman"/>
              </a:rPr>
              <a:t> </a:t>
            </a:r>
            <a:r>
              <a:rPr sz="2000" spc="-5" dirty="0">
                <a:solidFill>
                  <a:srgbClr val="0000FF"/>
                </a:solidFill>
                <a:latin typeface="Times New Roman"/>
                <a:cs typeface="Times New Roman"/>
              </a:rPr>
              <a:t>sentences.</a:t>
            </a:r>
            <a:endParaRPr sz="2000">
              <a:latin typeface="Times New Roman"/>
              <a:cs typeface="Times New Roman"/>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4050665" cy="665480"/>
          </a:xfrm>
          <a:prstGeom prst="rect">
            <a:avLst/>
          </a:prstGeom>
        </p:spPr>
        <p:txBody>
          <a:bodyPr vert="horz" wrap="square" lIns="0" tIns="12700" rIns="0" bIns="0" rtlCol="0">
            <a:spAutoFit/>
          </a:bodyPr>
          <a:lstStyle/>
          <a:p>
            <a:pPr marL="12700">
              <a:lnSpc>
                <a:spcPct val="100000"/>
              </a:lnSpc>
              <a:spcBef>
                <a:spcPts val="100"/>
              </a:spcBef>
            </a:pPr>
            <a:r>
              <a:rPr spc="85" dirty="0"/>
              <a:t>Language</a:t>
            </a:r>
            <a:r>
              <a:rPr spc="120" dirty="0"/>
              <a:t> </a:t>
            </a:r>
            <a:r>
              <a:rPr spc="95" dirty="0"/>
              <a:t>Models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3</a:t>
            </a:r>
          </a:p>
        </p:txBody>
      </p:sp>
      <p:sp>
        <p:nvSpPr>
          <p:cNvPr id="3" name="object 3"/>
          <p:cNvSpPr txBox="1"/>
          <p:nvPr/>
        </p:nvSpPr>
        <p:spPr>
          <a:xfrm>
            <a:off x="750266" y="1813037"/>
            <a:ext cx="7158990" cy="4500245"/>
          </a:xfrm>
          <a:prstGeom prst="rect">
            <a:avLst/>
          </a:prstGeom>
        </p:spPr>
        <p:txBody>
          <a:bodyPr vert="horz" wrap="square" lIns="0" tIns="181610" rIns="0" bIns="0" rtlCol="0">
            <a:spAutoFit/>
          </a:bodyPr>
          <a:lstStyle/>
          <a:p>
            <a:pPr marL="25400">
              <a:lnSpc>
                <a:spcPct val="100000"/>
              </a:lnSpc>
              <a:spcBef>
                <a:spcPts val="1430"/>
              </a:spcBef>
            </a:pPr>
            <a:r>
              <a:rPr sz="2000" spc="-5" dirty="0">
                <a:solidFill>
                  <a:srgbClr val="595959"/>
                </a:solidFill>
                <a:latin typeface="Times New Roman"/>
                <a:cs typeface="Times New Roman"/>
              </a:rPr>
              <a:t>Goal:</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compute the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probability</a:t>
            </a:r>
            <a:r>
              <a:rPr sz="2000" dirty="0">
                <a:solidFill>
                  <a:srgbClr val="595959"/>
                </a:solidFill>
                <a:latin typeface="Times New Roman"/>
                <a:cs typeface="Times New Roman"/>
              </a:rPr>
              <a:t> of</a:t>
            </a:r>
            <a:r>
              <a:rPr sz="2000" spc="-10" dirty="0">
                <a:solidFill>
                  <a:srgbClr val="595959"/>
                </a:solidFill>
                <a:latin typeface="Times New Roman"/>
                <a:cs typeface="Times New Roman"/>
              </a:rPr>
              <a:t> </a:t>
            </a:r>
            <a:r>
              <a:rPr sz="2000" dirty="0">
                <a:solidFill>
                  <a:srgbClr val="595959"/>
                </a:solidFill>
                <a:latin typeface="Times New Roman"/>
                <a:cs typeface="Times New Roman"/>
              </a:rPr>
              <a:t>a</a:t>
            </a:r>
            <a:r>
              <a:rPr sz="2000" spc="-5" dirty="0">
                <a:solidFill>
                  <a:srgbClr val="595959"/>
                </a:solidFill>
                <a:latin typeface="Times New Roman"/>
                <a:cs typeface="Times New Roman"/>
              </a:rPr>
              <a:t> sentence</a:t>
            </a:r>
            <a:r>
              <a:rPr sz="2000" spc="-10" dirty="0">
                <a:solidFill>
                  <a:srgbClr val="595959"/>
                </a:solidFill>
                <a:latin typeface="Times New Roman"/>
                <a:cs typeface="Times New Roman"/>
              </a:rPr>
              <a:t> </a:t>
            </a:r>
            <a:r>
              <a:rPr sz="2000" dirty="0">
                <a:solidFill>
                  <a:srgbClr val="595959"/>
                </a:solidFill>
                <a:latin typeface="Times New Roman"/>
                <a:cs typeface="Times New Roman"/>
              </a:rPr>
              <a:t>or</a:t>
            </a:r>
            <a:r>
              <a:rPr sz="2000" spc="-5" dirty="0">
                <a:solidFill>
                  <a:srgbClr val="595959"/>
                </a:solidFill>
                <a:latin typeface="Times New Roman"/>
                <a:cs typeface="Times New Roman"/>
              </a:rPr>
              <a:t> sequence</a:t>
            </a:r>
            <a:r>
              <a:rPr sz="2000" spc="-10" dirty="0">
                <a:solidFill>
                  <a:srgbClr val="595959"/>
                </a:solidFill>
                <a:latin typeface="Times New Roman"/>
                <a:cs typeface="Times New Roman"/>
              </a:rPr>
              <a:t> </a:t>
            </a:r>
            <a:r>
              <a:rPr sz="2000" dirty="0">
                <a:solidFill>
                  <a:srgbClr val="595959"/>
                </a:solidFill>
                <a:latin typeface="Times New Roman"/>
                <a:cs typeface="Times New Roman"/>
              </a:rPr>
              <a:t>of</a:t>
            </a:r>
            <a:r>
              <a:rPr sz="2000" spc="-5" dirty="0">
                <a:solidFill>
                  <a:srgbClr val="595959"/>
                </a:solidFill>
                <a:latin typeface="Times New Roman"/>
                <a:cs typeface="Times New Roman"/>
              </a:rPr>
              <a:t> </a:t>
            </a:r>
            <a:r>
              <a:rPr sz="2000" dirty="0">
                <a:solidFill>
                  <a:srgbClr val="595959"/>
                </a:solidFill>
                <a:latin typeface="Times New Roman"/>
                <a:cs typeface="Times New Roman"/>
              </a:rPr>
              <a:t>words</a:t>
            </a:r>
            <a:endParaRPr sz="2000">
              <a:latin typeface="Times New Roman"/>
              <a:cs typeface="Times New Roman"/>
            </a:endParaRPr>
          </a:p>
          <a:p>
            <a:pPr marL="61594">
              <a:lnSpc>
                <a:spcPct val="100000"/>
              </a:lnSpc>
              <a:spcBef>
                <a:spcPts val="1200"/>
              </a:spcBef>
            </a:pPr>
            <a:r>
              <a:rPr sz="1800" spc="-10" dirty="0">
                <a:solidFill>
                  <a:srgbClr val="002060"/>
                </a:solidFill>
                <a:latin typeface="Impact"/>
                <a:cs typeface="Impact"/>
              </a:rPr>
              <a:t>­</a:t>
            </a:r>
            <a:r>
              <a:rPr sz="1800" spc="235" dirty="0">
                <a:solidFill>
                  <a:srgbClr val="002060"/>
                </a:solidFill>
                <a:latin typeface="Impact"/>
                <a:cs typeface="Impact"/>
              </a:rPr>
              <a:t> </a:t>
            </a:r>
            <a:r>
              <a:rPr sz="1800" i="1" dirty="0">
                <a:solidFill>
                  <a:srgbClr val="595959"/>
                </a:solidFill>
                <a:latin typeface="Times New Roman"/>
                <a:cs typeface="Times New Roman"/>
              </a:rPr>
              <a:t>P</a:t>
            </a:r>
            <a:r>
              <a:rPr sz="1800" dirty="0">
                <a:solidFill>
                  <a:srgbClr val="595959"/>
                </a:solidFill>
                <a:latin typeface="Times New Roman"/>
                <a:cs typeface="Times New Roman"/>
              </a:rPr>
              <a:t>(</a:t>
            </a:r>
            <a:r>
              <a:rPr sz="1800" i="1" dirty="0">
                <a:solidFill>
                  <a:srgbClr val="595959"/>
                </a:solidFill>
                <a:latin typeface="Times New Roman"/>
                <a:cs typeface="Times New Roman"/>
              </a:rPr>
              <a:t>W</a:t>
            </a:r>
            <a:r>
              <a:rPr sz="1800"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a:t>
            </a:r>
            <a:r>
              <a:rPr sz="1800" spc="-10" dirty="0">
                <a:solidFill>
                  <a:srgbClr val="595959"/>
                </a:solidFill>
                <a:latin typeface="Times New Roman"/>
                <a:cs typeface="Times New Roman"/>
              </a:rPr>
              <a:t> </a:t>
            </a: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1</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2</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3</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4</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5</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5" dirty="0">
                <a:solidFill>
                  <a:srgbClr val="595959"/>
                </a:solidFill>
                <a:latin typeface="Times New Roman"/>
                <a:cs typeface="Times New Roman"/>
              </a:rPr>
              <a:t>)</a:t>
            </a:r>
            <a:endParaRPr sz="1800">
              <a:latin typeface="Times New Roman"/>
              <a:cs typeface="Times New Roman"/>
            </a:endParaRPr>
          </a:p>
          <a:p>
            <a:pPr marL="25400">
              <a:lnSpc>
                <a:spcPct val="100000"/>
              </a:lnSpc>
              <a:spcBef>
                <a:spcPts val="1240"/>
              </a:spcBef>
            </a:pPr>
            <a:r>
              <a:rPr sz="2000" spc="-5" dirty="0">
                <a:solidFill>
                  <a:srgbClr val="595959"/>
                </a:solidFill>
                <a:latin typeface="Times New Roman"/>
                <a:cs typeface="Times New Roman"/>
              </a:rPr>
              <a:t>Related</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task:</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probability</a:t>
            </a:r>
            <a:r>
              <a:rPr sz="2000" spc="-10" dirty="0">
                <a:solidFill>
                  <a:srgbClr val="595959"/>
                </a:solidFill>
                <a:latin typeface="Times New Roman"/>
                <a:cs typeface="Times New Roman"/>
              </a:rPr>
              <a:t> </a:t>
            </a:r>
            <a:r>
              <a:rPr sz="2000" dirty="0">
                <a:solidFill>
                  <a:srgbClr val="595959"/>
                </a:solidFill>
                <a:latin typeface="Times New Roman"/>
                <a:cs typeface="Times New Roman"/>
              </a:rPr>
              <a:t>of</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an upcoming</a:t>
            </a:r>
            <a:r>
              <a:rPr sz="2000" spc="-10" dirty="0">
                <a:solidFill>
                  <a:srgbClr val="595959"/>
                </a:solidFill>
                <a:latin typeface="Times New Roman"/>
                <a:cs typeface="Times New Roman"/>
              </a:rPr>
              <a:t> </a:t>
            </a:r>
            <a:r>
              <a:rPr sz="2000" dirty="0">
                <a:solidFill>
                  <a:srgbClr val="595959"/>
                </a:solidFill>
                <a:latin typeface="Times New Roman"/>
                <a:cs typeface="Times New Roman"/>
              </a:rPr>
              <a:t>word</a:t>
            </a:r>
            <a:endParaRPr sz="2000">
              <a:latin typeface="Times New Roman"/>
              <a:cs typeface="Times New Roman"/>
            </a:endParaRPr>
          </a:p>
          <a:p>
            <a:pPr marL="61594">
              <a:lnSpc>
                <a:spcPct val="100000"/>
              </a:lnSpc>
              <a:spcBef>
                <a:spcPts val="1200"/>
              </a:spcBef>
            </a:pPr>
            <a:r>
              <a:rPr sz="1800" spc="-10" dirty="0">
                <a:solidFill>
                  <a:srgbClr val="002060"/>
                </a:solidFill>
                <a:latin typeface="Impact"/>
                <a:cs typeface="Impact"/>
              </a:rPr>
              <a:t>­</a:t>
            </a:r>
            <a:r>
              <a:rPr sz="1800" spc="229" dirty="0">
                <a:solidFill>
                  <a:srgbClr val="002060"/>
                </a:solidFill>
                <a:latin typeface="Impact"/>
                <a:cs typeface="Impact"/>
              </a:rPr>
              <a:t> </a:t>
            </a: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5</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1</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2</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3</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4</a:t>
            </a:r>
            <a:r>
              <a:rPr sz="1800" spc="-5" dirty="0">
                <a:solidFill>
                  <a:srgbClr val="595959"/>
                </a:solidFill>
                <a:latin typeface="Times New Roman"/>
                <a:cs typeface="Times New Roman"/>
              </a:rPr>
              <a:t>)</a:t>
            </a:r>
            <a:endParaRPr sz="1800">
              <a:latin typeface="Times New Roman"/>
              <a:cs typeface="Times New Roman"/>
            </a:endParaRPr>
          </a:p>
          <a:p>
            <a:pPr marL="61594">
              <a:lnSpc>
                <a:spcPts val="2130"/>
              </a:lnSpc>
              <a:spcBef>
                <a:spcPts val="1240"/>
              </a:spcBef>
            </a:pPr>
            <a:r>
              <a:rPr sz="1800" spc="-10" dirty="0">
                <a:solidFill>
                  <a:srgbClr val="002060"/>
                </a:solidFill>
                <a:latin typeface="Impact"/>
                <a:cs typeface="Impact"/>
              </a:rPr>
              <a:t>­</a:t>
            </a:r>
            <a:r>
              <a:rPr sz="1800" spc="250" dirty="0">
                <a:solidFill>
                  <a:srgbClr val="002060"/>
                </a:solidFill>
                <a:latin typeface="Impact"/>
                <a:cs typeface="Impact"/>
              </a:rPr>
              <a:t> </a:t>
            </a:r>
            <a:r>
              <a:rPr sz="1800" spc="-5" dirty="0">
                <a:solidFill>
                  <a:srgbClr val="595959"/>
                </a:solidFill>
                <a:latin typeface="Times New Roman"/>
                <a:cs typeface="Times New Roman"/>
              </a:rPr>
              <a:t>Conditional</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probability</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that</a:t>
            </a:r>
            <a:r>
              <a:rPr sz="1800" spc="5" dirty="0">
                <a:solidFill>
                  <a:srgbClr val="595959"/>
                </a:solidFill>
                <a:latin typeface="Times New Roman"/>
                <a:cs typeface="Times New Roman"/>
              </a:rPr>
              <a:t> </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5</a:t>
            </a:r>
            <a:r>
              <a:rPr sz="1800" spc="240" baseline="-13888" dirty="0">
                <a:solidFill>
                  <a:srgbClr val="595959"/>
                </a:solidFill>
                <a:latin typeface="Times New Roman"/>
                <a:cs typeface="Times New Roman"/>
              </a:rPr>
              <a:t> </a:t>
            </a:r>
            <a:r>
              <a:rPr sz="1800" spc="-5" dirty="0">
                <a:solidFill>
                  <a:srgbClr val="595959"/>
                </a:solidFill>
                <a:latin typeface="Times New Roman"/>
                <a:cs typeface="Times New Roman"/>
              </a:rPr>
              <a:t>occurs,</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given</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that</a:t>
            </a:r>
            <a:r>
              <a:rPr sz="1800" spc="5" dirty="0">
                <a:solidFill>
                  <a:srgbClr val="595959"/>
                </a:solidFill>
                <a:latin typeface="Times New Roman"/>
                <a:cs typeface="Times New Roman"/>
              </a:rPr>
              <a:t> </a:t>
            </a:r>
            <a:r>
              <a:rPr sz="1800" dirty="0">
                <a:solidFill>
                  <a:srgbClr val="595959"/>
                </a:solidFill>
                <a:latin typeface="Times New Roman"/>
                <a:cs typeface="Times New Roman"/>
              </a:rPr>
              <a:t>we</a:t>
            </a:r>
            <a:r>
              <a:rPr sz="1800" spc="5" dirty="0">
                <a:solidFill>
                  <a:srgbClr val="595959"/>
                </a:solidFill>
                <a:latin typeface="Times New Roman"/>
                <a:cs typeface="Times New Roman"/>
              </a:rPr>
              <a:t> </a:t>
            </a:r>
            <a:r>
              <a:rPr sz="1800" dirty="0">
                <a:solidFill>
                  <a:srgbClr val="595959"/>
                </a:solidFill>
                <a:latin typeface="Times New Roman"/>
                <a:cs typeface="Times New Roman"/>
              </a:rPr>
              <a:t>know</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that</a:t>
            </a:r>
            <a:r>
              <a:rPr sz="1800" spc="10" dirty="0">
                <a:solidFill>
                  <a:srgbClr val="595959"/>
                </a:solidFill>
                <a:latin typeface="Times New Roman"/>
                <a:cs typeface="Times New Roman"/>
              </a:rPr>
              <a:t> </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1</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2</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3</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7" baseline="-13888" dirty="0">
                <a:solidFill>
                  <a:srgbClr val="595959"/>
                </a:solidFill>
                <a:latin typeface="Times New Roman"/>
                <a:cs typeface="Times New Roman"/>
              </a:rPr>
              <a:t>4</a:t>
            </a:r>
            <a:endParaRPr sz="1800" baseline="-13888">
              <a:latin typeface="Times New Roman"/>
              <a:cs typeface="Times New Roman"/>
            </a:endParaRPr>
          </a:p>
          <a:p>
            <a:pPr marL="198755">
              <a:lnSpc>
                <a:spcPts val="2130"/>
              </a:lnSpc>
            </a:pPr>
            <a:r>
              <a:rPr sz="1800" spc="-5" dirty="0">
                <a:solidFill>
                  <a:srgbClr val="595959"/>
                </a:solidFill>
                <a:latin typeface="Times New Roman"/>
                <a:cs typeface="Times New Roman"/>
              </a:rPr>
              <a:t>already</a:t>
            </a:r>
            <a:r>
              <a:rPr sz="1800" spc="-15" dirty="0">
                <a:solidFill>
                  <a:srgbClr val="595959"/>
                </a:solidFill>
                <a:latin typeface="Times New Roman"/>
                <a:cs typeface="Times New Roman"/>
              </a:rPr>
              <a:t> </a:t>
            </a:r>
            <a:r>
              <a:rPr sz="1800" dirty="0">
                <a:solidFill>
                  <a:srgbClr val="595959"/>
                </a:solidFill>
                <a:latin typeface="Times New Roman"/>
                <a:cs typeface="Times New Roman"/>
              </a:rPr>
              <a:t>occurred</a:t>
            </a:r>
            <a:endParaRPr sz="1800">
              <a:latin typeface="Times New Roman"/>
              <a:cs typeface="Times New Roman"/>
            </a:endParaRPr>
          </a:p>
          <a:p>
            <a:pPr marL="25400">
              <a:lnSpc>
                <a:spcPct val="100000"/>
              </a:lnSpc>
              <a:spcBef>
                <a:spcPts val="1240"/>
              </a:spcBef>
            </a:pPr>
            <a:r>
              <a:rPr sz="2000" dirty="0">
                <a:solidFill>
                  <a:srgbClr val="595959"/>
                </a:solidFill>
                <a:latin typeface="Times New Roman"/>
                <a:cs typeface="Times New Roman"/>
              </a:rPr>
              <a:t>A</a:t>
            </a:r>
            <a:r>
              <a:rPr sz="2000" spc="-114" dirty="0">
                <a:solidFill>
                  <a:srgbClr val="595959"/>
                </a:solidFill>
                <a:latin typeface="Times New Roman"/>
                <a:cs typeface="Times New Roman"/>
              </a:rPr>
              <a:t> </a:t>
            </a:r>
            <a:r>
              <a:rPr sz="2000" spc="-5" dirty="0">
                <a:solidFill>
                  <a:srgbClr val="595959"/>
                </a:solidFill>
                <a:latin typeface="Times New Roman"/>
                <a:cs typeface="Times New Roman"/>
              </a:rPr>
              <a:t>model</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that</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computes</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either</a:t>
            </a:r>
            <a:r>
              <a:rPr sz="2000" spc="-10" dirty="0">
                <a:solidFill>
                  <a:srgbClr val="595959"/>
                </a:solidFill>
                <a:latin typeface="Times New Roman"/>
                <a:cs typeface="Times New Roman"/>
              </a:rPr>
              <a:t> </a:t>
            </a:r>
            <a:r>
              <a:rPr sz="2000" dirty="0">
                <a:solidFill>
                  <a:srgbClr val="595959"/>
                </a:solidFill>
                <a:latin typeface="Times New Roman"/>
                <a:cs typeface="Times New Roman"/>
              </a:rPr>
              <a:t>of</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these:</a:t>
            </a:r>
            <a:endParaRPr sz="2000">
              <a:latin typeface="Times New Roman"/>
              <a:cs typeface="Times New Roman"/>
            </a:endParaRPr>
          </a:p>
          <a:p>
            <a:pPr marL="61594">
              <a:lnSpc>
                <a:spcPct val="100000"/>
              </a:lnSpc>
              <a:spcBef>
                <a:spcPts val="1200"/>
              </a:spcBef>
            </a:pPr>
            <a:r>
              <a:rPr sz="2000" spc="-15" dirty="0">
                <a:solidFill>
                  <a:srgbClr val="002060"/>
                </a:solidFill>
                <a:latin typeface="Impact"/>
                <a:cs typeface="Impact"/>
              </a:rPr>
              <a:t>­</a:t>
            </a:r>
            <a:r>
              <a:rPr sz="2000" spc="145" dirty="0">
                <a:solidFill>
                  <a:srgbClr val="002060"/>
                </a:solidFill>
                <a:latin typeface="Impact"/>
                <a:cs typeface="Impact"/>
              </a:rPr>
              <a:t> </a:t>
            </a:r>
            <a:r>
              <a:rPr sz="2000" i="1" spc="-5" dirty="0">
                <a:solidFill>
                  <a:srgbClr val="595959"/>
                </a:solidFill>
                <a:latin typeface="Times New Roman"/>
                <a:cs typeface="Times New Roman"/>
              </a:rPr>
              <a:t>P</a:t>
            </a:r>
            <a:r>
              <a:rPr sz="2000" spc="-5" dirty="0">
                <a:solidFill>
                  <a:srgbClr val="595959"/>
                </a:solidFill>
                <a:latin typeface="Times New Roman"/>
                <a:cs typeface="Times New Roman"/>
              </a:rPr>
              <a:t>(</a:t>
            </a:r>
            <a:r>
              <a:rPr sz="2000" i="1" spc="-5" dirty="0">
                <a:solidFill>
                  <a:srgbClr val="595959"/>
                </a:solidFill>
                <a:latin typeface="Times New Roman"/>
                <a:cs typeface="Times New Roman"/>
              </a:rPr>
              <a:t>W</a:t>
            </a:r>
            <a:r>
              <a:rPr sz="2000" spc="-5" dirty="0">
                <a:solidFill>
                  <a:srgbClr val="595959"/>
                </a:solidFill>
                <a:latin typeface="Times New Roman"/>
                <a:cs typeface="Times New Roman"/>
              </a:rPr>
              <a:t>)</a:t>
            </a:r>
            <a:r>
              <a:rPr sz="2000" dirty="0">
                <a:solidFill>
                  <a:srgbClr val="595959"/>
                </a:solidFill>
                <a:latin typeface="Times New Roman"/>
                <a:cs typeface="Times New Roman"/>
              </a:rPr>
              <a:t> or</a:t>
            </a:r>
            <a:r>
              <a:rPr sz="2000" spc="-5" dirty="0">
                <a:solidFill>
                  <a:srgbClr val="595959"/>
                </a:solidFill>
                <a:latin typeface="Times New Roman"/>
                <a:cs typeface="Times New Roman"/>
              </a:rPr>
              <a:t> </a:t>
            </a:r>
            <a:r>
              <a:rPr sz="2000" i="1" dirty="0">
                <a:solidFill>
                  <a:srgbClr val="595959"/>
                </a:solidFill>
                <a:latin typeface="Times New Roman"/>
                <a:cs typeface="Times New Roman"/>
              </a:rPr>
              <a:t>P</a:t>
            </a:r>
            <a:r>
              <a:rPr sz="2000" dirty="0">
                <a:solidFill>
                  <a:srgbClr val="595959"/>
                </a:solidFill>
                <a:latin typeface="Times New Roman"/>
                <a:cs typeface="Times New Roman"/>
              </a:rPr>
              <a:t>(</a:t>
            </a:r>
            <a:r>
              <a:rPr sz="2000" i="1" dirty="0">
                <a:solidFill>
                  <a:srgbClr val="595959"/>
                </a:solidFill>
                <a:latin typeface="Times New Roman"/>
                <a:cs typeface="Times New Roman"/>
              </a:rPr>
              <a:t>w</a:t>
            </a:r>
            <a:r>
              <a:rPr sz="1950" i="1" baseline="-17094" dirty="0">
                <a:solidFill>
                  <a:srgbClr val="595959"/>
                </a:solidFill>
                <a:latin typeface="Times New Roman"/>
                <a:cs typeface="Times New Roman"/>
              </a:rPr>
              <a:t>n</a:t>
            </a:r>
            <a:r>
              <a:rPr sz="2000" dirty="0">
                <a:solidFill>
                  <a:srgbClr val="595959"/>
                </a:solidFill>
                <a:latin typeface="Times New Roman"/>
                <a:cs typeface="Times New Roman"/>
              </a:rPr>
              <a:t>|</a:t>
            </a:r>
            <a:r>
              <a:rPr sz="2000" i="1" dirty="0">
                <a:solidFill>
                  <a:srgbClr val="595959"/>
                </a:solidFill>
                <a:latin typeface="Times New Roman"/>
                <a:cs typeface="Times New Roman"/>
              </a:rPr>
              <a:t>w</a:t>
            </a:r>
            <a:r>
              <a:rPr sz="1950" baseline="-17094" dirty="0">
                <a:solidFill>
                  <a:srgbClr val="595959"/>
                </a:solidFill>
                <a:latin typeface="Times New Roman"/>
                <a:cs typeface="Times New Roman"/>
              </a:rPr>
              <a:t>1</a:t>
            </a:r>
            <a:r>
              <a:rPr sz="2000" dirty="0">
                <a:solidFill>
                  <a:srgbClr val="595959"/>
                </a:solidFill>
                <a:latin typeface="Times New Roman"/>
                <a:cs typeface="Times New Roman"/>
              </a:rPr>
              <a:t>,</a:t>
            </a:r>
            <a:r>
              <a:rPr sz="2000" i="1" dirty="0">
                <a:solidFill>
                  <a:srgbClr val="595959"/>
                </a:solidFill>
                <a:latin typeface="Times New Roman"/>
                <a:cs typeface="Times New Roman"/>
              </a:rPr>
              <a:t>w</a:t>
            </a:r>
            <a:r>
              <a:rPr sz="1950" baseline="-17094" dirty="0">
                <a:solidFill>
                  <a:srgbClr val="595959"/>
                </a:solidFill>
                <a:latin typeface="Times New Roman"/>
                <a:cs typeface="Times New Roman"/>
              </a:rPr>
              <a:t>2</a:t>
            </a:r>
            <a:r>
              <a:rPr sz="2000" dirty="0">
                <a:solidFill>
                  <a:srgbClr val="595959"/>
                </a:solidFill>
                <a:latin typeface="Times New Roman"/>
                <a:cs typeface="Times New Roman"/>
              </a:rPr>
              <a:t>…</a:t>
            </a:r>
            <a:r>
              <a:rPr sz="2000" i="1" dirty="0">
                <a:solidFill>
                  <a:srgbClr val="595959"/>
                </a:solidFill>
                <a:latin typeface="Times New Roman"/>
                <a:cs typeface="Times New Roman"/>
              </a:rPr>
              <a:t>w</a:t>
            </a:r>
            <a:r>
              <a:rPr sz="1950" i="1" baseline="-17094" dirty="0">
                <a:solidFill>
                  <a:srgbClr val="595959"/>
                </a:solidFill>
                <a:latin typeface="Times New Roman"/>
                <a:cs typeface="Times New Roman"/>
              </a:rPr>
              <a:t>n</a:t>
            </a:r>
            <a:r>
              <a:rPr sz="1950" baseline="-17094" dirty="0">
                <a:solidFill>
                  <a:srgbClr val="595959"/>
                </a:solidFill>
                <a:latin typeface="Times New Roman"/>
                <a:cs typeface="Times New Roman"/>
              </a:rPr>
              <a:t>–1</a:t>
            </a:r>
            <a:r>
              <a:rPr sz="2000" dirty="0">
                <a:solidFill>
                  <a:srgbClr val="595959"/>
                </a:solidFill>
                <a:latin typeface="Times New Roman"/>
                <a:cs typeface="Times New Roman"/>
              </a:rPr>
              <a:t>) </a:t>
            </a:r>
            <a:r>
              <a:rPr sz="2000" spc="-5" dirty="0">
                <a:solidFill>
                  <a:srgbClr val="595959"/>
                </a:solidFill>
                <a:latin typeface="Times New Roman"/>
                <a:cs typeface="Times New Roman"/>
              </a:rPr>
              <a:t>is </a:t>
            </a:r>
            <a:r>
              <a:rPr sz="2000" spc="-10" dirty="0">
                <a:solidFill>
                  <a:srgbClr val="595959"/>
                </a:solidFill>
                <a:latin typeface="Times New Roman"/>
                <a:cs typeface="Times New Roman"/>
              </a:rPr>
              <a:t>called</a:t>
            </a:r>
            <a:r>
              <a:rPr sz="2000" spc="5" dirty="0">
                <a:solidFill>
                  <a:srgbClr val="595959"/>
                </a:solidFill>
                <a:latin typeface="Times New Roman"/>
                <a:cs typeface="Times New Roman"/>
              </a:rPr>
              <a:t> </a:t>
            </a:r>
            <a:r>
              <a:rPr sz="2000" dirty="0">
                <a:solidFill>
                  <a:srgbClr val="595959"/>
                </a:solidFill>
                <a:latin typeface="Times New Roman"/>
                <a:cs typeface="Times New Roman"/>
              </a:rPr>
              <a:t>a </a:t>
            </a:r>
            <a:r>
              <a:rPr sz="2000" b="1" spc="-5" dirty="0">
                <a:solidFill>
                  <a:srgbClr val="CC0000"/>
                </a:solidFill>
                <a:latin typeface="Times New Roman"/>
                <a:cs typeface="Times New Roman"/>
              </a:rPr>
              <a:t>language</a:t>
            </a:r>
            <a:r>
              <a:rPr sz="2000" b="1" dirty="0">
                <a:solidFill>
                  <a:srgbClr val="CC0000"/>
                </a:solidFill>
                <a:latin typeface="Times New Roman"/>
                <a:cs typeface="Times New Roman"/>
              </a:rPr>
              <a:t> </a:t>
            </a:r>
            <a:r>
              <a:rPr sz="2000" b="1" spc="-5" dirty="0">
                <a:solidFill>
                  <a:srgbClr val="CC0000"/>
                </a:solidFill>
                <a:latin typeface="Times New Roman"/>
                <a:cs typeface="Times New Roman"/>
              </a:rPr>
              <a:t>model</a:t>
            </a:r>
            <a:endParaRPr sz="2000">
              <a:latin typeface="Times New Roman"/>
              <a:cs typeface="Times New Roman"/>
            </a:endParaRPr>
          </a:p>
          <a:p>
            <a:pPr marL="25400">
              <a:lnSpc>
                <a:spcPct val="100000"/>
              </a:lnSpc>
              <a:spcBef>
                <a:spcPts val="1200"/>
              </a:spcBef>
            </a:pPr>
            <a:r>
              <a:rPr sz="2000" spc="-85" dirty="0">
                <a:solidFill>
                  <a:srgbClr val="595959"/>
                </a:solidFill>
                <a:latin typeface="Times New Roman"/>
                <a:cs typeface="Times New Roman"/>
              </a:rPr>
              <a:t>We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might</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call</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this</a:t>
            </a:r>
            <a:r>
              <a:rPr sz="2000" spc="-10" dirty="0">
                <a:solidFill>
                  <a:srgbClr val="595959"/>
                </a:solidFill>
                <a:latin typeface="Times New Roman"/>
                <a:cs typeface="Times New Roman"/>
              </a:rPr>
              <a:t> </a:t>
            </a:r>
            <a:r>
              <a:rPr sz="2000" dirty="0">
                <a:solidFill>
                  <a:srgbClr val="595959"/>
                </a:solidFill>
                <a:latin typeface="Times New Roman"/>
                <a:cs typeface="Times New Roman"/>
              </a:rPr>
              <a:t>a</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grammar</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because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it</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predicts</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the</a:t>
            </a:r>
            <a:endParaRPr sz="2000">
              <a:latin typeface="Times New Roman"/>
              <a:cs typeface="Times New Roman"/>
            </a:endParaRPr>
          </a:p>
          <a:p>
            <a:pPr marL="25400" marR="550545">
              <a:lnSpc>
                <a:spcPct val="100000"/>
              </a:lnSpc>
            </a:pPr>
            <a:r>
              <a:rPr sz="2000" spc="-5" dirty="0">
                <a:solidFill>
                  <a:srgbClr val="595959"/>
                </a:solidFill>
                <a:latin typeface="Times New Roman"/>
                <a:cs typeface="Times New Roman"/>
              </a:rPr>
              <a:t>(word-level) structure </a:t>
            </a:r>
            <a:r>
              <a:rPr sz="2000" dirty="0">
                <a:solidFill>
                  <a:srgbClr val="595959"/>
                </a:solidFill>
                <a:latin typeface="Times New Roman"/>
                <a:cs typeface="Times New Roman"/>
              </a:rPr>
              <a:t>of </a:t>
            </a:r>
            <a:r>
              <a:rPr sz="2000" spc="-5" dirty="0">
                <a:solidFill>
                  <a:srgbClr val="595959"/>
                </a:solidFill>
                <a:latin typeface="Times New Roman"/>
                <a:cs typeface="Times New Roman"/>
              </a:rPr>
              <a:t>the language, </a:t>
            </a:r>
            <a:r>
              <a:rPr sz="2000" dirty="0">
                <a:solidFill>
                  <a:srgbClr val="595959"/>
                </a:solidFill>
                <a:latin typeface="Times New Roman"/>
                <a:cs typeface="Times New Roman"/>
              </a:rPr>
              <a:t>but </a:t>
            </a:r>
            <a:r>
              <a:rPr sz="2000" spc="-5" dirty="0">
                <a:solidFill>
                  <a:srgbClr val="595959"/>
                </a:solidFill>
                <a:latin typeface="Times New Roman"/>
                <a:cs typeface="Times New Roman"/>
              </a:rPr>
              <a:t>language model is the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standard terminology</a:t>
            </a:r>
            <a:endParaRPr sz="2000">
              <a:latin typeface="Times New Roman"/>
              <a:cs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4488180" cy="665480"/>
          </a:xfrm>
          <a:prstGeom prst="rect">
            <a:avLst/>
          </a:prstGeom>
        </p:spPr>
        <p:txBody>
          <a:bodyPr vert="horz" wrap="square" lIns="0" tIns="12700" rIns="0" bIns="0" rtlCol="0">
            <a:spAutoFit/>
          </a:bodyPr>
          <a:lstStyle/>
          <a:p>
            <a:pPr marL="12700">
              <a:lnSpc>
                <a:spcPct val="100000"/>
              </a:lnSpc>
              <a:spcBef>
                <a:spcPts val="100"/>
              </a:spcBef>
            </a:pPr>
            <a:r>
              <a:rPr spc="75" dirty="0"/>
              <a:t>Chain</a:t>
            </a:r>
            <a:r>
              <a:rPr spc="145" dirty="0"/>
              <a:t> </a:t>
            </a:r>
            <a:r>
              <a:rPr spc="70" dirty="0"/>
              <a:t>Rule</a:t>
            </a:r>
            <a:r>
              <a:rPr spc="-75" dirty="0"/>
              <a:t> </a:t>
            </a:r>
            <a:r>
              <a:rPr spc="95" dirty="0"/>
              <a:t>Applied</a:t>
            </a:r>
          </a:p>
        </p:txBody>
      </p:sp>
      <p:sp>
        <p:nvSpPr>
          <p:cNvPr id="3" name="object 3"/>
          <p:cNvSpPr txBox="1"/>
          <p:nvPr/>
        </p:nvSpPr>
        <p:spPr>
          <a:xfrm>
            <a:off x="645853" y="1943496"/>
            <a:ext cx="7770495" cy="1905635"/>
          </a:xfrm>
          <a:prstGeom prst="rect">
            <a:avLst/>
          </a:prstGeom>
        </p:spPr>
        <p:txBody>
          <a:bodyPr vert="horz" wrap="square" lIns="0" tIns="12700" rIns="0" bIns="0" rtlCol="0">
            <a:spAutoFit/>
          </a:bodyPr>
          <a:lstStyle/>
          <a:p>
            <a:pPr marL="64769" marR="17780">
              <a:lnSpc>
                <a:spcPct val="100000"/>
              </a:lnSpc>
              <a:spcBef>
                <a:spcPts val="100"/>
              </a:spcBef>
            </a:pPr>
            <a:r>
              <a:rPr sz="2000" spc="-5" dirty="0">
                <a:solidFill>
                  <a:srgbClr val="595959"/>
                </a:solidFill>
                <a:latin typeface="Times New Roman"/>
                <a:cs typeface="Times New Roman"/>
              </a:rPr>
              <a:t>Compute the probability </a:t>
            </a:r>
            <a:r>
              <a:rPr sz="2000" dirty="0">
                <a:solidFill>
                  <a:srgbClr val="595959"/>
                </a:solidFill>
                <a:latin typeface="Times New Roman"/>
                <a:cs typeface="Times New Roman"/>
              </a:rPr>
              <a:t>of a </a:t>
            </a:r>
            <a:r>
              <a:rPr sz="2000" spc="-5" dirty="0">
                <a:solidFill>
                  <a:srgbClr val="595959"/>
                </a:solidFill>
                <a:latin typeface="Times New Roman"/>
                <a:cs typeface="Times New Roman"/>
              </a:rPr>
              <a:t>sentence </a:t>
            </a:r>
            <a:r>
              <a:rPr sz="2000" dirty="0">
                <a:solidFill>
                  <a:srgbClr val="595959"/>
                </a:solidFill>
                <a:latin typeface="Times New Roman"/>
                <a:cs typeface="Times New Roman"/>
              </a:rPr>
              <a:t>by </a:t>
            </a:r>
            <a:r>
              <a:rPr sz="2000" spc="-5" dirty="0">
                <a:solidFill>
                  <a:srgbClr val="595959"/>
                </a:solidFill>
                <a:latin typeface="Times New Roman"/>
                <a:cs typeface="Times New Roman"/>
              </a:rPr>
              <a:t>computing the joint probability </a:t>
            </a:r>
            <a:r>
              <a:rPr sz="2000" dirty="0">
                <a:solidFill>
                  <a:srgbClr val="595959"/>
                </a:solidFill>
                <a:latin typeface="Times New Roman"/>
                <a:cs typeface="Times New Roman"/>
              </a:rPr>
              <a:t>of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all</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the </a:t>
            </a:r>
            <a:r>
              <a:rPr sz="2000" dirty="0">
                <a:solidFill>
                  <a:srgbClr val="595959"/>
                </a:solidFill>
                <a:latin typeface="Times New Roman"/>
                <a:cs typeface="Times New Roman"/>
              </a:rPr>
              <a:t>words</a:t>
            </a:r>
            <a:r>
              <a:rPr sz="2000" spc="-5" dirty="0">
                <a:solidFill>
                  <a:srgbClr val="595959"/>
                </a:solidFill>
                <a:latin typeface="Times New Roman"/>
                <a:cs typeface="Times New Roman"/>
              </a:rPr>
              <a:t> conditioned</a:t>
            </a:r>
            <a:r>
              <a:rPr sz="2000" dirty="0">
                <a:solidFill>
                  <a:srgbClr val="595959"/>
                </a:solidFill>
                <a:latin typeface="Times New Roman"/>
                <a:cs typeface="Times New Roman"/>
              </a:rPr>
              <a:t> by </a:t>
            </a:r>
            <a:r>
              <a:rPr sz="2000" spc="-5" dirty="0">
                <a:solidFill>
                  <a:srgbClr val="595959"/>
                </a:solidFill>
                <a:latin typeface="Times New Roman"/>
                <a:cs typeface="Times New Roman"/>
              </a:rPr>
              <a:t>the previous words.</a:t>
            </a:r>
            <a:endParaRPr sz="2000">
              <a:latin typeface="Times New Roman"/>
              <a:cs typeface="Times New Roman"/>
            </a:endParaRPr>
          </a:p>
          <a:p>
            <a:pPr marL="1363345">
              <a:lnSpc>
                <a:spcPct val="100000"/>
              </a:lnSpc>
              <a:spcBef>
                <a:spcPts val="1250"/>
              </a:spcBef>
              <a:tabLst>
                <a:tab pos="3335654" algn="l"/>
              </a:tabLst>
            </a:pPr>
            <a:r>
              <a:rPr sz="1950" i="1" spc="50" dirty="0">
                <a:latin typeface="Arial"/>
                <a:cs typeface="Arial"/>
              </a:rPr>
              <a:t>P</a:t>
            </a:r>
            <a:r>
              <a:rPr sz="1950" spc="-65" dirty="0">
                <a:latin typeface="Arial"/>
                <a:cs typeface="Arial"/>
              </a:rPr>
              <a:t>(</a:t>
            </a:r>
            <a:r>
              <a:rPr sz="1950" i="1" spc="15" dirty="0">
                <a:latin typeface="Arial"/>
                <a:cs typeface="Arial"/>
              </a:rPr>
              <a:t>w</a:t>
            </a:r>
            <a:r>
              <a:rPr sz="1650" spc="-262" baseline="-25252" dirty="0">
                <a:latin typeface="Arial"/>
                <a:cs typeface="Arial"/>
              </a:rPr>
              <a:t>1</a:t>
            </a:r>
            <a:r>
              <a:rPr sz="1950" i="1" spc="95" dirty="0">
                <a:latin typeface="Arial"/>
                <a:cs typeface="Arial"/>
              </a:rPr>
              <a:t>w</a:t>
            </a:r>
            <a:r>
              <a:rPr sz="1650" spc="44" baseline="-25252" dirty="0">
                <a:latin typeface="Arial"/>
                <a:cs typeface="Arial"/>
              </a:rPr>
              <a:t>2</a:t>
            </a:r>
            <a:r>
              <a:rPr sz="1650" spc="-112" baseline="-25252" dirty="0">
                <a:latin typeface="Arial"/>
                <a:cs typeface="Arial"/>
              </a:rPr>
              <a:t> </a:t>
            </a:r>
            <a:r>
              <a:rPr sz="1950" spc="-70" dirty="0">
                <a:latin typeface="Webdings"/>
                <a:cs typeface="Webdings"/>
              </a:rPr>
              <a:t></a:t>
            </a:r>
            <a:r>
              <a:rPr sz="1950" i="1" spc="95" dirty="0">
                <a:latin typeface="Arial"/>
                <a:cs typeface="Arial"/>
              </a:rPr>
              <a:t>w</a:t>
            </a:r>
            <a:r>
              <a:rPr sz="1650" i="1" spc="44" baseline="-25252" dirty="0">
                <a:latin typeface="Arial"/>
                <a:cs typeface="Arial"/>
              </a:rPr>
              <a:t>n</a:t>
            </a:r>
            <a:r>
              <a:rPr sz="1650" i="1" spc="-89" baseline="-25252" dirty="0">
                <a:latin typeface="Arial"/>
                <a:cs typeface="Arial"/>
              </a:rPr>
              <a:t> </a:t>
            </a:r>
            <a:r>
              <a:rPr sz="1950" spc="10" dirty="0">
                <a:latin typeface="Arial"/>
                <a:cs typeface="Arial"/>
              </a:rPr>
              <a:t>)</a:t>
            </a:r>
            <a:r>
              <a:rPr sz="1950" spc="-145" dirty="0">
                <a:latin typeface="Arial"/>
                <a:cs typeface="Arial"/>
              </a:rPr>
              <a:t> </a:t>
            </a:r>
            <a:r>
              <a:rPr sz="1950" spc="15" dirty="0">
                <a:latin typeface="Symbol"/>
                <a:cs typeface="Symbol"/>
              </a:rPr>
              <a:t></a:t>
            </a:r>
            <a:r>
              <a:rPr sz="1950" dirty="0">
                <a:latin typeface="Times New Roman"/>
                <a:cs typeface="Times New Roman"/>
              </a:rPr>
              <a:t>	</a:t>
            </a:r>
            <a:r>
              <a:rPr sz="1950" i="1" spc="55" dirty="0">
                <a:latin typeface="Arial"/>
                <a:cs typeface="Arial"/>
              </a:rPr>
              <a:t>P</a:t>
            </a:r>
            <a:r>
              <a:rPr sz="1950" spc="-65" dirty="0">
                <a:latin typeface="Arial"/>
                <a:cs typeface="Arial"/>
              </a:rPr>
              <a:t>(</a:t>
            </a:r>
            <a:r>
              <a:rPr sz="1950" i="1" spc="95" dirty="0">
                <a:latin typeface="Arial"/>
                <a:cs typeface="Arial"/>
              </a:rPr>
              <a:t>w</a:t>
            </a:r>
            <a:r>
              <a:rPr sz="1650" i="1" spc="15" baseline="-25252" dirty="0">
                <a:latin typeface="Arial"/>
                <a:cs typeface="Arial"/>
              </a:rPr>
              <a:t>i</a:t>
            </a:r>
            <a:r>
              <a:rPr sz="1650" i="1" baseline="-25252" dirty="0">
                <a:latin typeface="Arial"/>
                <a:cs typeface="Arial"/>
              </a:rPr>
              <a:t> </a:t>
            </a:r>
            <a:r>
              <a:rPr sz="1650" i="1" spc="37" baseline="-25252" dirty="0">
                <a:latin typeface="Arial"/>
                <a:cs typeface="Arial"/>
              </a:rPr>
              <a:t> </a:t>
            </a:r>
            <a:r>
              <a:rPr sz="1950" spc="5" dirty="0">
                <a:latin typeface="Arial"/>
                <a:cs typeface="Arial"/>
              </a:rPr>
              <a:t>|</a:t>
            </a:r>
            <a:r>
              <a:rPr sz="1950" spc="-295" dirty="0">
                <a:latin typeface="Arial"/>
                <a:cs typeface="Arial"/>
              </a:rPr>
              <a:t> </a:t>
            </a:r>
            <a:r>
              <a:rPr sz="1950" i="1" spc="10" dirty="0">
                <a:latin typeface="Arial"/>
                <a:cs typeface="Arial"/>
              </a:rPr>
              <a:t>w</a:t>
            </a:r>
            <a:r>
              <a:rPr sz="1650" spc="-254" baseline="-25252" dirty="0">
                <a:latin typeface="Arial"/>
                <a:cs typeface="Arial"/>
              </a:rPr>
              <a:t>1</a:t>
            </a:r>
            <a:r>
              <a:rPr sz="1950" i="1" spc="95" dirty="0">
                <a:latin typeface="Arial"/>
                <a:cs typeface="Arial"/>
              </a:rPr>
              <a:t>w</a:t>
            </a:r>
            <a:r>
              <a:rPr sz="1650" spc="44" baseline="-25252" dirty="0">
                <a:latin typeface="Arial"/>
                <a:cs typeface="Arial"/>
              </a:rPr>
              <a:t>2</a:t>
            </a:r>
            <a:r>
              <a:rPr sz="1650" spc="-112" baseline="-25252" dirty="0">
                <a:latin typeface="Arial"/>
                <a:cs typeface="Arial"/>
              </a:rPr>
              <a:t> </a:t>
            </a:r>
            <a:r>
              <a:rPr sz="1950" spc="-70" dirty="0">
                <a:latin typeface="Webdings"/>
                <a:cs typeface="Webdings"/>
              </a:rPr>
              <a:t></a:t>
            </a:r>
            <a:r>
              <a:rPr sz="1950" i="1" spc="90" dirty="0">
                <a:latin typeface="Arial"/>
                <a:cs typeface="Arial"/>
              </a:rPr>
              <a:t>w</a:t>
            </a:r>
            <a:r>
              <a:rPr sz="1650" i="1" spc="15" baseline="-25252" dirty="0">
                <a:latin typeface="Arial"/>
                <a:cs typeface="Arial"/>
              </a:rPr>
              <a:t>i</a:t>
            </a:r>
            <a:r>
              <a:rPr sz="1650" i="1" baseline="-25252" dirty="0">
                <a:latin typeface="Arial"/>
                <a:cs typeface="Arial"/>
              </a:rPr>
              <a:t> </a:t>
            </a:r>
            <a:r>
              <a:rPr sz="1650" i="1" spc="165" baseline="-25252" dirty="0">
                <a:latin typeface="Arial"/>
                <a:cs typeface="Arial"/>
              </a:rPr>
              <a:t> </a:t>
            </a:r>
            <a:r>
              <a:rPr sz="1650" spc="142" baseline="-25252" dirty="0">
                <a:latin typeface="Arial"/>
                <a:cs typeface="Arial"/>
              </a:rPr>
              <a:t>1</a:t>
            </a:r>
            <a:r>
              <a:rPr sz="1950" spc="10" dirty="0">
                <a:latin typeface="Arial"/>
                <a:cs typeface="Arial"/>
              </a:rPr>
              <a:t>)</a:t>
            </a:r>
            <a:endParaRPr sz="1950">
              <a:latin typeface="Arial"/>
              <a:cs typeface="Arial"/>
            </a:endParaRPr>
          </a:p>
          <a:p>
            <a:pPr marR="1443990" algn="ctr">
              <a:lnSpc>
                <a:spcPct val="100000"/>
              </a:lnSpc>
              <a:spcBef>
                <a:spcPts val="390"/>
              </a:spcBef>
            </a:pPr>
            <a:r>
              <a:rPr sz="1100" i="1" spc="10" dirty="0">
                <a:latin typeface="Arial"/>
                <a:cs typeface="Arial"/>
              </a:rPr>
              <a:t>i</a:t>
            </a:r>
            <a:endParaRPr sz="1100">
              <a:latin typeface="Arial"/>
              <a:cs typeface="Arial"/>
            </a:endParaRPr>
          </a:p>
          <a:p>
            <a:pPr marL="25400">
              <a:lnSpc>
                <a:spcPct val="100000"/>
              </a:lnSpc>
              <a:spcBef>
                <a:spcPts val="180"/>
              </a:spcBef>
            </a:pPr>
            <a:r>
              <a:rPr sz="1600" dirty="0">
                <a:solidFill>
                  <a:srgbClr val="595959"/>
                </a:solidFill>
                <a:latin typeface="Times New Roman"/>
                <a:cs typeface="Times New Roman"/>
              </a:rPr>
              <a:t>Example:</a:t>
            </a:r>
            <a:r>
              <a:rPr sz="1600" spc="-5" dirty="0">
                <a:solidFill>
                  <a:srgbClr val="595959"/>
                </a:solidFill>
                <a:latin typeface="Times New Roman"/>
                <a:cs typeface="Times New Roman"/>
              </a:rPr>
              <a:t> </a:t>
            </a:r>
            <a:r>
              <a:rPr sz="1600" i="1" dirty="0">
                <a:solidFill>
                  <a:srgbClr val="595959"/>
                </a:solidFill>
                <a:latin typeface="Times New Roman"/>
                <a:cs typeface="Times New Roman"/>
              </a:rPr>
              <a:t>P</a:t>
            </a:r>
            <a:r>
              <a:rPr sz="1600" dirty="0">
                <a:solidFill>
                  <a:srgbClr val="595959"/>
                </a:solidFill>
                <a:latin typeface="Times New Roman"/>
                <a:cs typeface="Times New Roman"/>
              </a:rPr>
              <a:t>(“its</a:t>
            </a:r>
            <a:r>
              <a:rPr sz="1600" spc="-5" dirty="0">
                <a:solidFill>
                  <a:srgbClr val="595959"/>
                </a:solidFill>
                <a:latin typeface="Times New Roman"/>
                <a:cs typeface="Times New Roman"/>
              </a:rPr>
              <a:t> water </a:t>
            </a:r>
            <a:r>
              <a:rPr sz="1600" dirty="0">
                <a:solidFill>
                  <a:srgbClr val="595959"/>
                </a:solidFill>
                <a:latin typeface="Times New Roman"/>
                <a:cs typeface="Times New Roman"/>
              </a:rPr>
              <a:t>is</a:t>
            </a:r>
            <a:r>
              <a:rPr sz="1600" spc="-5" dirty="0">
                <a:solidFill>
                  <a:srgbClr val="595959"/>
                </a:solidFill>
                <a:latin typeface="Times New Roman"/>
                <a:cs typeface="Times New Roman"/>
              </a:rPr>
              <a:t> </a:t>
            </a:r>
            <a:r>
              <a:rPr sz="1600" dirty="0">
                <a:solidFill>
                  <a:srgbClr val="595959"/>
                </a:solidFill>
                <a:latin typeface="Times New Roman"/>
                <a:cs typeface="Times New Roman"/>
              </a:rPr>
              <a:t>so</a:t>
            </a:r>
            <a:r>
              <a:rPr sz="1600" spc="-5" dirty="0">
                <a:solidFill>
                  <a:srgbClr val="595959"/>
                </a:solidFill>
                <a:latin typeface="Times New Roman"/>
                <a:cs typeface="Times New Roman"/>
              </a:rPr>
              <a:t> </a:t>
            </a:r>
            <a:r>
              <a:rPr sz="1600" dirty="0">
                <a:solidFill>
                  <a:srgbClr val="595959"/>
                </a:solidFill>
                <a:latin typeface="Times New Roman"/>
                <a:cs typeface="Times New Roman"/>
              </a:rPr>
              <a:t>transparent”)</a:t>
            </a:r>
            <a:r>
              <a:rPr sz="1600" spc="-5" dirty="0">
                <a:solidFill>
                  <a:srgbClr val="595959"/>
                </a:solidFill>
                <a:latin typeface="Times New Roman"/>
                <a:cs typeface="Times New Roman"/>
              </a:rPr>
              <a:t> </a:t>
            </a:r>
            <a:r>
              <a:rPr sz="1600" dirty="0">
                <a:solidFill>
                  <a:srgbClr val="595959"/>
                </a:solidFill>
                <a:latin typeface="Times New Roman"/>
                <a:cs typeface="Times New Roman"/>
              </a:rPr>
              <a:t>=</a:t>
            </a:r>
            <a:endParaRPr sz="1600">
              <a:latin typeface="Times New Roman"/>
              <a:cs typeface="Times New Roman"/>
            </a:endParaRPr>
          </a:p>
          <a:p>
            <a:pPr marL="25400">
              <a:lnSpc>
                <a:spcPct val="100000"/>
              </a:lnSpc>
              <a:spcBef>
                <a:spcPts val="680"/>
              </a:spcBef>
            </a:pPr>
            <a:r>
              <a:rPr sz="1600" i="1" spc="-5" dirty="0">
                <a:solidFill>
                  <a:srgbClr val="595959"/>
                </a:solidFill>
                <a:latin typeface="Times New Roman"/>
                <a:cs typeface="Times New Roman"/>
              </a:rPr>
              <a:t>P</a:t>
            </a:r>
            <a:r>
              <a:rPr sz="1600" spc="-5" dirty="0">
                <a:solidFill>
                  <a:srgbClr val="595959"/>
                </a:solidFill>
                <a:latin typeface="Times New Roman"/>
                <a:cs typeface="Times New Roman"/>
              </a:rPr>
              <a:t>(its)</a:t>
            </a:r>
            <a:r>
              <a:rPr sz="1600" spc="5" dirty="0">
                <a:solidFill>
                  <a:srgbClr val="595959"/>
                </a:solidFill>
                <a:latin typeface="Times New Roman"/>
                <a:cs typeface="Times New Roman"/>
              </a:rPr>
              <a:t> </a:t>
            </a:r>
            <a:r>
              <a:rPr sz="1600" dirty="0">
                <a:solidFill>
                  <a:srgbClr val="595959"/>
                </a:solidFill>
                <a:latin typeface="MS PGothic"/>
                <a:cs typeface="MS PGothic"/>
              </a:rPr>
              <a:t>×</a:t>
            </a:r>
            <a:r>
              <a:rPr sz="1600" spc="-85" dirty="0">
                <a:solidFill>
                  <a:srgbClr val="595959"/>
                </a:solidFill>
                <a:latin typeface="MS PGothic"/>
                <a:cs typeface="MS PGothic"/>
              </a:rPr>
              <a:t> </a:t>
            </a:r>
            <a:r>
              <a:rPr sz="1600" i="1" spc="-5" dirty="0">
                <a:solidFill>
                  <a:srgbClr val="595959"/>
                </a:solidFill>
                <a:latin typeface="Times New Roman"/>
                <a:cs typeface="Times New Roman"/>
              </a:rPr>
              <a:t>P</a:t>
            </a:r>
            <a:r>
              <a:rPr sz="1600" spc="-5" dirty="0">
                <a:solidFill>
                  <a:srgbClr val="595959"/>
                </a:solidFill>
                <a:latin typeface="Times New Roman"/>
                <a:cs typeface="Times New Roman"/>
              </a:rPr>
              <a:t>(water|its)</a:t>
            </a:r>
            <a:r>
              <a:rPr sz="1600" spc="10" dirty="0">
                <a:solidFill>
                  <a:srgbClr val="595959"/>
                </a:solidFill>
                <a:latin typeface="Times New Roman"/>
                <a:cs typeface="Times New Roman"/>
              </a:rPr>
              <a:t> </a:t>
            </a:r>
            <a:r>
              <a:rPr sz="1600" dirty="0">
                <a:solidFill>
                  <a:srgbClr val="595959"/>
                </a:solidFill>
                <a:latin typeface="MS PGothic"/>
                <a:cs typeface="MS PGothic"/>
              </a:rPr>
              <a:t>×</a:t>
            </a:r>
            <a:r>
              <a:rPr sz="1600" spc="-85" dirty="0">
                <a:solidFill>
                  <a:srgbClr val="595959"/>
                </a:solidFill>
                <a:latin typeface="MS PGothic"/>
                <a:cs typeface="MS PGothic"/>
              </a:rPr>
              <a:t> </a:t>
            </a:r>
            <a:r>
              <a:rPr sz="1600" i="1" dirty="0">
                <a:solidFill>
                  <a:srgbClr val="595959"/>
                </a:solidFill>
                <a:latin typeface="Times New Roman"/>
                <a:cs typeface="Times New Roman"/>
              </a:rPr>
              <a:t>P</a:t>
            </a:r>
            <a:r>
              <a:rPr sz="1600" dirty="0">
                <a:solidFill>
                  <a:srgbClr val="595959"/>
                </a:solidFill>
                <a:latin typeface="Times New Roman"/>
                <a:cs typeface="Times New Roman"/>
              </a:rPr>
              <a:t>(is|its</a:t>
            </a:r>
            <a:r>
              <a:rPr sz="1600" spc="5" dirty="0">
                <a:solidFill>
                  <a:srgbClr val="595959"/>
                </a:solidFill>
                <a:latin typeface="Times New Roman"/>
                <a:cs typeface="Times New Roman"/>
              </a:rPr>
              <a:t> </a:t>
            </a:r>
            <a:r>
              <a:rPr sz="1600" spc="-5" dirty="0">
                <a:solidFill>
                  <a:srgbClr val="595959"/>
                </a:solidFill>
                <a:latin typeface="Times New Roman"/>
                <a:cs typeface="Times New Roman"/>
              </a:rPr>
              <a:t>water)</a:t>
            </a:r>
            <a:r>
              <a:rPr sz="1600" spc="5" dirty="0">
                <a:solidFill>
                  <a:srgbClr val="595959"/>
                </a:solidFill>
                <a:latin typeface="Times New Roman"/>
                <a:cs typeface="Times New Roman"/>
              </a:rPr>
              <a:t> </a:t>
            </a:r>
            <a:r>
              <a:rPr sz="1600" dirty="0">
                <a:solidFill>
                  <a:srgbClr val="595959"/>
                </a:solidFill>
                <a:latin typeface="MS PGothic"/>
                <a:cs typeface="MS PGothic"/>
              </a:rPr>
              <a:t>×</a:t>
            </a:r>
            <a:r>
              <a:rPr sz="1600" spc="-85" dirty="0">
                <a:solidFill>
                  <a:srgbClr val="595959"/>
                </a:solidFill>
                <a:latin typeface="MS PGothic"/>
                <a:cs typeface="MS PGothic"/>
              </a:rPr>
              <a:t> </a:t>
            </a:r>
            <a:r>
              <a:rPr sz="1600" i="1" dirty="0">
                <a:solidFill>
                  <a:srgbClr val="595959"/>
                </a:solidFill>
                <a:latin typeface="Times New Roman"/>
                <a:cs typeface="Times New Roman"/>
              </a:rPr>
              <a:t>P</a:t>
            </a:r>
            <a:r>
              <a:rPr sz="1600" dirty="0">
                <a:solidFill>
                  <a:srgbClr val="595959"/>
                </a:solidFill>
                <a:latin typeface="Times New Roman"/>
                <a:cs typeface="Times New Roman"/>
              </a:rPr>
              <a:t>(so|its</a:t>
            </a:r>
            <a:r>
              <a:rPr sz="1600" spc="5" dirty="0">
                <a:solidFill>
                  <a:srgbClr val="595959"/>
                </a:solidFill>
                <a:latin typeface="Times New Roman"/>
                <a:cs typeface="Times New Roman"/>
              </a:rPr>
              <a:t> </a:t>
            </a:r>
            <a:r>
              <a:rPr sz="1600" spc="-5" dirty="0">
                <a:solidFill>
                  <a:srgbClr val="595959"/>
                </a:solidFill>
                <a:latin typeface="Times New Roman"/>
                <a:cs typeface="Times New Roman"/>
              </a:rPr>
              <a:t>water</a:t>
            </a:r>
            <a:r>
              <a:rPr sz="1600" spc="5" dirty="0">
                <a:solidFill>
                  <a:srgbClr val="595959"/>
                </a:solidFill>
                <a:latin typeface="Times New Roman"/>
                <a:cs typeface="Times New Roman"/>
              </a:rPr>
              <a:t> </a:t>
            </a:r>
            <a:r>
              <a:rPr sz="1600" dirty="0">
                <a:solidFill>
                  <a:srgbClr val="595959"/>
                </a:solidFill>
                <a:latin typeface="Times New Roman"/>
                <a:cs typeface="Times New Roman"/>
              </a:rPr>
              <a:t>is)</a:t>
            </a:r>
            <a:r>
              <a:rPr sz="1600" spc="5" dirty="0">
                <a:solidFill>
                  <a:srgbClr val="595959"/>
                </a:solidFill>
                <a:latin typeface="Times New Roman"/>
                <a:cs typeface="Times New Roman"/>
              </a:rPr>
              <a:t> </a:t>
            </a:r>
            <a:r>
              <a:rPr sz="1600" dirty="0">
                <a:solidFill>
                  <a:srgbClr val="595959"/>
                </a:solidFill>
                <a:latin typeface="MS PGothic"/>
                <a:cs typeface="MS PGothic"/>
              </a:rPr>
              <a:t>×</a:t>
            </a:r>
            <a:r>
              <a:rPr sz="1600" spc="-85" dirty="0">
                <a:solidFill>
                  <a:srgbClr val="595959"/>
                </a:solidFill>
                <a:latin typeface="MS PGothic"/>
                <a:cs typeface="MS PGothic"/>
              </a:rPr>
              <a:t> </a:t>
            </a:r>
            <a:r>
              <a:rPr sz="1600" i="1" dirty="0">
                <a:solidFill>
                  <a:srgbClr val="595959"/>
                </a:solidFill>
                <a:latin typeface="Times New Roman"/>
                <a:cs typeface="Times New Roman"/>
              </a:rPr>
              <a:t>P</a:t>
            </a:r>
            <a:r>
              <a:rPr sz="1600" dirty="0">
                <a:solidFill>
                  <a:srgbClr val="595959"/>
                </a:solidFill>
                <a:latin typeface="Times New Roman"/>
                <a:cs typeface="Times New Roman"/>
              </a:rPr>
              <a:t>(transparent|its</a:t>
            </a:r>
            <a:r>
              <a:rPr sz="1600" spc="5" dirty="0">
                <a:solidFill>
                  <a:srgbClr val="595959"/>
                </a:solidFill>
                <a:latin typeface="Times New Roman"/>
                <a:cs typeface="Times New Roman"/>
              </a:rPr>
              <a:t> </a:t>
            </a:r>
            <a:r>
              <a:rPr sz="1600" spc="-5" dirty="0">
                <a:solidFill>
                  <a:srgbClr val="595959"/>
                </a:solidFill>
                <a:latin typeface="Times New Roman"/>
                <a:cs typeface="Times New Roman"/>
              </a:rPr>
              <a:t>water</a:t>
            </a:r>
            <a:r>
              <a:rPr sz="1600" spc="5" dirty="0">
                <a:solidFill>
                  <a:srgbClr val="595959"/>
                </a:solidFill>
                <a:latin typeface="Times New Roman"/>
                <a:cs typeface="Times New Roman"/>
              </a:rPr>
              <a:t> </a:t>
            </a:r>
            <a:r>
              <a:rPr sz="1600" dirty="0">
                <a:solidFill>
                  <a:srgbClr val="595959"/>
                </a:solidFill>
                <a:latin typeface="Times New Roman"/>
                <a:cs typeface="Times New Roman"/>
              </a:rPr>
              <a:t>is</a:t>
            </a:r>
            <a:r>
              <a:rPr sz="1600" spc="5" dirty="0">
                <a:solidFill>
                  <a:srgbClr val="595959"/>
                </a:solidFill>
                <a:latin typeface="Times New Roman"/>
                <a:cs typeface="Times New Roman"/>
              </a:rPr>
              <a:t> </a:t>
            </a:r>
            <a:r>
              <a:rPr sz="1600" dirty="0">
                <a:solidFill>
                  <a:srgbClr val="595959"/>
                </a:solidFill>
                <a:latin typeface="Times New Roman"/>
                <a:cs typeface="Times New Roman"/>
              </a:rPr>
              <a:t>so)</a:t>
            </a:r>
            <a:endParaRPr sz="1600">
              <a:latin typeface="Times New Roman"/>
              <a:cs typeface="Times New Roman"/>
            </a:endParaRPr>
          </a:p>
        </p:txBody>
      </p:sp>
      <p:sp>
        <p:nvSpPr>
          <p:cNvPr id="4" name="object 4"/>
          <p:cNvSpPr txBox="1"/>
          <p:nvPr/>
        </p:nvSpPr>
        <p:spPr>
          <a:xfrm>
            <a:off x="698174" y="4077096"/>
            <a:ext cx="7186295" cy="1391285"/>
          </a:xfrm>
          <a:prstGeom prst="rect">
            <a:avLst/>
          </a:prstGeom>
        </p:spPr>
        <p:txBody>
          <a:bodyPr vert="horz" wrap="square" lIns="0" tIns="12700" rIns="0" bIns="0" rtlCol="0">
            <a:spAutoFit/>
          </a:bodyPr>
          <a:lstStyle/>
          <a:p>
            <a:pPr marL="12700" marR="5080">
              <a:lnSpc>
                <a:spcPct val="100000"/>
              </a:lnSpc>
              <a:spcBef>
                <a:spcPts val="100"/>
              </a:spcBef>
            </a:pPr>
            <a:r>
              <a:rPr sz="2000" spc="-30" dirty="0">
                <a:solidFill>
                  <a:srgbClr val="595959"/>
                </a:solidFill>
                <a:latin typeface="Times New Roman"/>
                <a:cs typeface="Times New Roman"/>
              </a:rPr>
              <a:t>With</a:t>
            </a:r>
            <a:r>
              <a:rPr sz="2000" spc="-5" dirty="0">
                <a:solidFill>
                  <a:srgbClr val="595959"/>
                </a:solidFill>
                <a:latin typeface="Times New Roman"/>
                <a:cs typeface="Times New Roman"/>
              </a:rPr>
              <a:t> </a:t>
            </a:r>
            <a:r>
              <a:rPr sz="2000" dirty="0">
                <a:solidFill>
                  <a:srgbClr val="595959"/>
                </a:solidFill>
                <a:latin typeface="Times New Roman"/>
                <a:cs typeface="Times New Roman"/>
              </a:rPr>
              <a:t>our</a:t>
            </a:r>
            <a:r>
              <a:rPr sz="2000" spc="-5" dirty="0">
                <a:solidFill>
                  <a:srgbClr val="595959"/>
                </a:solidFill>
                <a:latin typeface="Times New Roman"/>
                <a:cs typeface="Times New Roman"/>
              </a:rPr>
              <a:t> corpus,</a:t>
            </a:r>
            <a:r>
              <a:rPr sz="2000" dirty="0">
                <a:solidFill>
                  <a:srgbClr val="595959"/>
                </a:solidFill>
                <a:latin typeface="Times New Roman"/>
                <a:cs typeface="Times New Roman"/>
              </a:rPr>
              <a:t> we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can</a:t>
            </a:r>
            <a:r>
              <a:rPr sz="2000" dirty="0">
                <a:solidFill>
                  <a:srgbClr val="595959"/>
                </a:solidFill>
                <a:latin typeface="Times New Roman"/>
                <a:cs typeface="Times New Roman"/>
              </a:rPr>
              <a:t> </a:t>
            </a:r>
            <a:r>
              <a:rPr sz="2000" spc="-5" dirty="0">
                <a:solidFill>
                  <a:srgbClr val="595959"/>
                </a:solidFill>
                <a:latin typeface="Times New Roman"/>
                <a:cs typeface="Times New Roman"/>
              </a:rPr>
              <a:t>just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compute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the probability</a:t>
            </a:r>
            <a:r>
              <a:rPr sz="2000" dirty="0">
                <a:solidFill>
                  <a:srgbClr val="595959"/>
                </a:solidFill>
                <a:latin typeface="Times New Roman"/>
                <a:cs typeface="Times New Roman"/>
              </a:rPr>
              <a:t> </a:t>
            </a:r>
            <a:r>
              <a:rPr sz="2000" spc="-5" dirty="0">
                <a:solidFill>
                  <a:srgbClr val="595959"/>
                </a:solidFill>
                <a:latin typeface="Times New Roman"/>
                <a:cs typeface="Times New Roman"/>
              </a:rPr>
              <a:t>that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something </a:t>
            </a:r>
            <a:r>
              <a:rPr sz="2000" dirty="0">
                <a:solidFill>
                  <a:srgbClr val="595959"/>
                </a:solidFill>
                <a:latin typeface="Times New Roman"/>
                <a:cs typeface="Times New Roman"/>
              </a:rPr>
              <a:t> </a:t>
            </a:r>
            <a:r>
              <a:rPr sz="2000" spc="-5" dirty="0">
                <a:solidFill>
                  <a:srgbClr val="595959"/>
                </a:solidFill>
                <a:latin typeface="Times New Roman"/>
                <a:cs typeface="Times New Roman"/>
              </a:rPr>
              <a:t>occurred </a:t>
            </a:r>
            <a:r>
              <a:rPr sz="2000" dirty="0">
                <a:solidFill>
                  <a:srgbClr val="595959"/>
                </a:solidFill>
                <a:latin typeface="Times New Roman"/>
                <a:cs typeface="Times New Roman"/>
              </a:rPr>
              <a:t>by </a:t>
            </a:r>
            <a:r>
              <a:rPr sz="2000" spc="-5" dirty="0">
                <a:solidFill>
                  <a:srgbClr val="595959"/>
                </a:solidFill>
                <a:latin typeface="Times New Roman"/>
                <a:cs typeface="Times New Roman"/>
              </a:rPr>
              <a:t>counting</a:t>
            </a:r>
            <a:r>
              <a:rPr sz="2000" dirty="0">
                <a:solidFill>
                  <a:srgbClr val="595959"/>
                </a:solidFill>
                <a:latin typeface="Times New Roman"/>
                <a:cs typeface="Times New Roman"/>
              </a:rPr>
              <a:t> </a:t>
            </a:r>
            <a:r>
              <a:rPr sz="2000" spc="-10" dirty="0">
                <a:solidFill>
                  <a:srgbClr val="595959"/>
                </a:solidFill>
                <a:latin typeface="Times New Roman"/>
                <a:cs typeface="Times New Roman"/>
              </a:rPr>
              <a:t>its</a:t>
            </a:r>
            <a:r>
              <a:rPr sz="2000" spc="-5" dirty="0">
                <a:solidFill>
                  <a:srgbClr val="595959"/>
                </a:solidFill>
                <a:latin typeface="Times New Roman"/>
                <a:cs typeface="Times New Roman"/>
              </a:rPr>
              <a:t> occurrences and</a:t>
            </a:r>
            <a:r>
              <a:rPr sz="2000" dirty="0">
                <a:solidFill>
                  <a:srgbClr val="595959"/>
                </a:solidFill>
                <a:latin typeface="Times New Roman"/>
                <a:cs typeface="Times New Roman"/>
              </a:rPr>
              <a:t> </a:t>
            </a:r>
            <a:r>
              <a:rPr sz="2000" spc="-5" dirty="0">
                <a:solidFill>
                  <a:srgbClr val="595959"/>
                </a:solidFill>
                <a:latin typeface="Times New Roman"/>
                <a:cs typeface="Times New Roman"/>
              </a:rPr>
              <a:t>dividing</a:t>
            </a:r>
            <a:r>
              <a:rPr sz="2000" dirty="0">
                <a:solidFill>
                  <a:srgbClr val="595959"/>
                </a:solidFill>
                <a:latin typeface="Times New Roman"/>
                <a:cs typeface="Times New Roman"/>
              </a:rPr>
              <a:t> by </a:t>
            </a:r>
            <a:r>
              <a:rPr sz="2000" spc="-5" dirty="0">
                <a:solidFill>
                  <a:srgbClr val="595959"/>
                </a:solidFill>
                <a:latin typeface="Times New Roman"/>
                <a:cs typeface="Times New Roman"/>
              </a:rPr>
              <a:t>the total</a:t>
            </a:r>
            <a:r>
              <a:rPr sz="2000" spc="-10" dirty="0">
                <a:solidFill>
                  <a:srgbClr val="595959"/>
                </a:solidFill>
                <a:latin typeface="Times New Roman"/>
                <a:cs typeface="Times New Roman"/>
              </a:rPr>
              <a:t> </a:t>
            </a:r>
            <a:r>
              <a:rPr sz="2000" spc="-20" dirty="0">
                <a:solidFill>
                  <a:srgbClr val="595959"/>
                </a:solidFill>
                <a:latin typeface="Times New Roman"/>
                <a:cs typeface="Times New Roman"/>
              </a:rPr>
              <a:t>number.</a:t>
            </a:r>
            <a:endParaRPr sz="2000">
              <a:latin typeface="Times New Roman"/>
              <a:cs typeface="Times New Roman"/>
            </a:endParaRPr>
          </a:p>
          <a:p>
            <a:pPr marL="2423795">
              <a:lnSpc>
                <a:spcPct val="100000"/>
              </a:lnSpc>
              <a:spcBef>
                <a:spcPts val="1330"/>
              </a:spcBef>
            </a:pPr>
            <a:r>
              <a:rPr sz="1700" i="1" spc="80" dirty="0">
                <a:latin typeface="Times New Roman"/>
                <a:cs typeface="Times New Roman"/>
              </a:rPr>
              <a:t>P</a:t>
            </a:r>
            <a:r>
              <a:rPr sz="1700" dirty="0">
                <a:latin typeface="Times New Roman"/>
                <a:cs typeface="Times New Roman"/>
              </a:rPr>
              <a:t>(</a:t>
            </a:r>
            <a:r>
              <a:rPr sz="1700" spc="-5" dirty="0">
                <a:latin typeface="Times New Roman"/>
                <a:cs typeface="Times New Roman"/>
              </a:rPr>
              <a:t>t</a:t>
            </a:r>
            <a:r>
              <a:rPr sz="1700" spc="5" dirty="0">
                <a:latin typeface="Times New Roman"/>
                <a:cs typeface="Times New Roman"/>
              </a:rPr>
              <a:t>he</a:t>
            </a:r>
            <a:r>
              <a:rPr sz="1700" spc="-55" dirty="0">
                <a:latin typeface="Times New Roman"/>
                <a:cs typeface="Times New Roman"/>
              </a:rPr>
              <a:t> </a:t>
            </a:r>
            <a:r>
              <a:rPr sz="1700" dirty="0">
                <a:latin typeface="Times New Roman"/>
                <a:cs typeface="Times New Roman"/>
              </a:rPr>
              <a:t>|</a:t>
            </a:r>
            <a:r>
              <a:rPr sz="1700" spc="-200" dirty="0">
                <a:latin typeface="Times New Roman"/>
                <a:cs typeface="Times New Roman"/>
              </a:rPr>
              <a:t> </a:t>
            </a:r>
            <a:r>
              <a:rPr sz="1700" spc="-5" dirty="0">
                <a:latin typeface="Times New Roman"/>
                <a:cs typeface="Times New Roman"/>
              </a:rPr>
              <a:t>it</a:t>
            </a:r>
            <a:r>
              <a:rPr sz="1700" spc="5" dirty="0">
                <a:latin typeface="Times New Roman"/>
                <a:cs typeface="Times New Roman"/>
              </a:rPr>
              <a:t>s</a:t>
            </a:r>
            <a:r>
              <a:rPr sz="1700" dirty="0">
                <a:latin typeface="Times New Roman"/>
                <a:cs typeface="Times New Roman"/>
              </a:rPr>
              <a:t> </a:t>
            </a:r>
            <a:r>
              <a:rPr sz="1700" spc="10" dirty="0">
                <a:latin typeface="Times New Roman"/>
                <a:cs typeface="Times New Roman"/>
              </a:rPr>
              <a:t>w</a:t>
            </a:r>
            <a:r>
              <a:rPr sz="1700" dirty="0">
                <a:latin typeface="Times New Roman"/>
                <a:cs typeface="Times New Roman"/>
              </a:rPr>
              <a:t>ater </a:t>
            </a:r>
            <a:r>
              <a:rPr sz="1700" spc="-5" dirty="0">
                <a:latin typeface="Times New Roman"/>
                <a:cs typeface="Times New Roman"/>
              </a:rPr>
              <a:t>i</a:t>
            </a:r>
            <a:r>
              <a:rPr sz="1700" spc="5" dirty="0">
                <a:latin typeface="Times New Roman"/>
                <a:cs typeface="Times New Roman"/>
              </a:rPr>
              <a:t>s</a:t>
            </a:r>
            <a:r>
              <a:rPr sz="1700" dirty="0">
                <a:latin typeface="Times New Roman"/>
                <a:cs typeface="Times New Roman"/>
              </a:rPr>
              <a:t> </a:t>
            </a:r>
            <a:r>
              <a:rPr sz="1700" spc="5" dirty="0">
                <a:latin typeface="Times New Roman"/>
                <a:cs typeface="Times New Roman"/>
              </a:rPr>
              <a:t>so</a:t>
            </a:r>
            <a:r>
              <a:rPr sz="1700" dirty="0">
                <a:latin typeface="Times New Roman"/>
                <a:cs typeface="Times New Roman"/>
              </a:rPr>
              <a:t> </a:t>
            </a:r>
            <a:r>
              <a:rPr sz="1700" spc="-5" dirty="0">
                <a:latin typeface="Times New Roman"/>
                <a:cs typeface="Times New Roman"/>
              </a:rPr>
              <a:t>t</a:t>
            </a:r>
            <a:r>
              <a:rPr sz="1700" dirty="0">
                <a:latin typeface="Times New Roman"/>
                <a:cs typeface="Times New Roman"/>
              </a:rPr>
              <a:t>ra</a:t>
            </a:r>
            <a:r>
              <a:rPr sz="1700" spc="5" dirty="0">
                <a:latin typeface="Times New Roman"/>
                <a:cs typeface="Times New Roman"/>
              </a:rPr>
              <a:t>nsp</a:t>
            </a:r>
            <a:r>
              <a:rPr sz="1700" dirty="0">
                <a:latin typeface="Times New Roman"/>
                <a:cs typeface="Times New Roman"/>
              </a:rPr>
              <a:t>are</a:t>
            </a:r>
            <a:r>
              <a:rPr sz="1700" spc="5" dirty="0">
                <a:latin typeface="Times New Roman"/>
                <a:cs typeface="Times New Roman"/>
              </a:rPr>
              <a:t>nt</a:t>
            </a:r>
            <a:r>
              <a:rPr sz="1700" dirty="0">
                <a:latin typeface="Times New Roman"/>
                <a:cs typeface="Times New Roman"/>
              </a:rPr>
              <a:t> </a:t>
            </a:r>
            <a:r>
              <a:rPr sz="1700" spc="-5" dirty="0">
                <a:latin typeface="Times New Roman"/>
                <a:cs typeface="Times New Roman"/>
              </a:rPr>
              <a:t>t</a:t>
            </a:r>
            <a:r>
              <a:rPr sz="1700" spc="5" dirty="0">
                <a:latin typeface="Times New Roman"/>
                <a:cs typeface="Times New Roman"/>
              </a:rPr>
              <a:t>h</a:t>
            </a:r>
            <a:r>
              <a:rPr sz="1700" dirty="0">
                <a:latin typeface="Times New Roman"/>
                <a:cs typeface="Times New Roman"/>
              </a:rPr>
              <a:t>a</a:t>
            </a:r>
            <a:r>
              <a:rPr sz="1700" spc="40" dirty="0">
                <a:latin typeface="Times New Roman"/>
                <a:cs typeface="Times New Roman"/>
              </a:rPr>
              <a:t>t</a:t>
            </a:r>
            <a:r>
              <a:rPr sz="1700" dirty="0">
                <a:latin typeface="Times New Roman"/>
                <a:cs typeface="Times New Roman"/>
              </a:rPr>
              <a:t>) </a:t>
            </a:r>
            <a:r>
              <a:rPr sz="1700" spc="5" dirty="0">
                <a:latin typeface="Symbol"/>
                <a:cs typeface="Symbol"/>
              </a:rPr>
              <a:t></a:t>
            </a:r>
            <a:endParaRPr sz="1700">
              <a:latin typeface="Symbol"/>
              <a:cs typeface="Symbol"/>
            </a:endParaRPr>
          </a:p>
          <a:p>
            <a:pPr marL="2432685">
              <a:lnSpc>
                <a:spcPct val="100000"/>
              </a:lnSpc>
              <a:spcBef>
                <a:spcPts val="535"/>
              </a:spcBef>
            </a:pPr>
            <a:r>
              <a:rPr sz="1700" i="1" spc="10" dirty="0">
                <a:latin typeface="Times New Roman"/>
                <a:cs typeface="Times New Roman"/>
              </a:rPr>
              <a:t>Count</a:t>
            </a:r>
            <a:r>
              <a:rPr sz="1700" spc="10" dirty="0">
                <a:latin typeface="Times New Roman"/>
                <a:cs typeface="Times New Roman"/>
              </a:rPr>
              <a:t>(its</a:t>
            </a:r>
            <a:r>
              <a:rPr sz="1700" dirty="0">
                <a:latin typeface="Times New Roman"/>
                <a:cs typeface="Times New Roman"/>
              </a:rPr>
              <a:t> water is </a:t>
            </a:r>
            <a:r>
              <a:rPr sz="1700" spc="5" dirty="0">
                <a:latin typeface="Times New Roman"/>
                <a:cs typeface="Times New Roman"/>
              </a:rPr>
              <a:t>so</a:t>
            </a:r>
            <a:r>
              <a:rPr sz="1700" dirty="0">
                <a:latin typeface="Times New Roman"/>
                <a:cs typeface="Times New Roman"/>
              </a:rPr>
              <a:t> transparent that</a:t>
            </a:r>
            <a:r>
              <a:rPr sz="1700" spc="5" dirty="0">
                <a:latin typeface="Times New Roman"/>
                <a:cs typeface="Times New Roman"/>
              </a:rPr>
              <a:t> </a:t>
            </a:r>
            <a:r>
              <a:rPr sz="1700" spc="-10" dirty="0">
                <a:latin typeface="Times New Roman"/>
                <a:cs typeface="Times New Roman"/>
              </a:rPr>
              <a:t>the)</a:t>
            </a:r>
            <a:endParaRPr sz="1700">
              <a:latin typeface="Times New Roman"/>
              <a:cs typeface="Times New Roman"/>
            </a:endParaRPr>
          </a:p>
        </p:txBody>
      </p:sp>
      <p:sp>
        <p:nvSpPr>
          <p:cNvPr id="5" name="object 5"/>
          <p:cNvSpPr txBox="1"/>
          <p:nvPr/>
        </p:nvSpPr>
        <p:spPr>
          <a:xfrm>
            <a:off x="698174" y="5349269"/>
            <a:ext cx="7018020" cy="1191895"/>
          </a:xfrm>
          <a:prstGeom prst="rect">
            <a:avLst/>
          </a:prstGeom>
        </p:spPr>
        <p:txBody>
          <a:bodyPr vert="horz" wrap="square" lIns="0" tIns="151130" rIns="0" bIns="0" rtlCol="0">
            <a:spAutoFit/>
          </a:bodyPr>
          <a:lstStyle/>
          <a:p>
            <a:pPr marL="2593975">
              <a:lnSpc>
                <a:spcPct val="100000"/>
              </a:lnSpc>
              <a:spcBef>
                <a:spcPts val="1190"/>
              </a:spcBef>
            </a:pPr>
            <a:r>
              <a:rPr sz="1700" i="1" spc="10" dirty="0">
                <a:latin typeface="Times New Roman"/>
                <a:cs typeface="Times New Roman"/>
              </a:rPr>
              <a:t>Count</a:t>
            </a:r>
            <a:r>
              <a:rPr sz="1700" spc="10" dirty="0">
                <a:latin typeface="Times New Roman"/>
                <a:cs typeface="Times New Roman"/>
              </a:rPr>
              <a:t>(its</a:t>
            </a:r>
            <a:r>
              <a:rPr sz="1700" dirty="0">
                <a:latin typeface="Times New Roman"/>
                <a:cs typeface="Times New Roman"/>
              </a:rPr>
              <a:t> water is </a:t>
            </a:r>
            <a:r>
              <a:rPr sz="1700" spc="5" dirty="0">
                <a:latin typeface="Times New Roman"/>
                <a:cs typeface="Times New Roman"/>
              </a:rPr>
              <a:t>so</a:t>
            </a:r>
            <a:r>
              <a:rPr sz="1700" dirty="0">
                <a:latin typeface="Times New Roman"/>
                <a:cs typeface="Times New Roman"/>
              </a:rPr>
              <a:t> transparent that)</a:t>
            </a:r>
            <a:endParaRPr sz="1700">
              <a:latin typeface="Times New Roman"/>
              <a:cs typeface="Times New Roman"/>
            </a:endParaRPr>
          </a:p>
          <a:p>
            <a:pPr marL="12700" marR="5080">
              <a:lnSpc>
                <a:spcPct val="100000"/>
              </a:lnSpc>
              <a:spcBef>
                <a:spcPts val="1250"/>
              </a:spcBef>
            </a:pPr>
            <a:r>
              <a:rPr sz="2000" dirty="0">
                <a:solidFill>
                  <a:srgbClr val="595959"/>
                </a:solidFill>
                <a:latin typeface="Times New Roman"/>
                <a:cs typeface="Times New Roman"/>
              </a:rPr>
              <a:t>But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there are </a:t>
            </a:r>
            <a:r>
              <a:rPr sz="2000" dirty="0">
                <a:solidFill>
                  <a:srgbClr val="595959"/>
                </a:solidFill>
                <a:latin typeface="Times New Roman"/>
                <a:cs typeface="Times New Roman"/>
              </a:rPr>
              <a:t>way </a:t>
            </a:r>
            <a:r>
              <a:rPr sz="2000" spc="-5" dirty="0">
                <a:solidFill>
                  <a:srgbClr val="595959"/>
                </a:solidFill>
                <a:latin typeface="Times New Roman"/>
                <a:cs typeface="Times New Roman"/>
              </a:rPr>
              <a:t>too</a:t>
            </a:r>
            <a:r>
              <a:rPr sz="2000" dirty="0">
                <a:solidFill>
                  <a:srgbClr val="595959"/>
                </a:solidFill>
                <a:latin typeface="Times New Roman"/>
                <a:cs typeface="Times New Roman"/>
              </a:rPr>
              <a:t> </a:t>
            </a:r>
            <a:r>
              <a:rPr sz="2000" spc="-5" dirty="0">
                <a:solidFill>
                  <a:srgbClr val="595959"/>
                </a:solidFill>
                <a:latin typeface="Times New Roman"/>
                <a:cs typeface="Times New Roman"/>
              </a:rPr>
              <a:t>many</a:t>
            </a:r>
            <a:r>
              <a:rPr sz="2000" dirty="0">
                <a:solidFill>
                  <a:srgbClr val="595959"/>
                </a:solidFill>
                <a:latin typeface="Times New Roman"/>
                <a:cs typeface="Times New Roman"/>
              </a:rPr>
              <a:t> </a:t>
            </a:r>
            <a:r>
              <a:rPr sz="2000" spc="-5" dirty="0">
                <a:solidFill>
                  <a:srgbClr val="595959"/>
                </a:solidFill>
                <a:latin typeface="Times New Roman"/>
                <a:cs typeface="Times New Roman"/>
              </a:rPr>
              <a:t>unique English</a:t>
            </a:r>
            <a:r>
              <a:rPr sz="2000" dirty="0">
                <a:solidFill>
                  <a:srgbClr val="595959"/>
                </a:solidFill>
                <a:latin typeface="Times New Roman"/>
                <a:cs typeface="Times New Roman"/>
              </a:rPr>
              <a:t> </a:t>
            </a:r>
            <a:r>
              <a:rPr sz="2000" spc="-5" dirty="0">
                <a:solidFill>
                  <a:srgbClr val="595959"/>
                </a:solidFill>
                <a:latin typeface="Times New Roman"/>
                <a:cs typeface="Times New Roman"/>
              </a:rPr>
              <a:t>sentences in</a:t>
            </a:r>
            <a:r>
              <a:rPr sz="2000" dirty="0">
                <a:solidFill>
                  <a:srgbClr val="595959"/>
                </a:solidFill>
                <a:latin typeface="Times New Roman"/>
                <a:cs typeface="Times New Roman"/>
              </a:rPr>
              <a:t> </a:t>
            </a:r>
            <a:r>
              <a:rPr sz="2000" spc="-5" dirty="0">
                <a:solidFill>
                  <a:srgbClr val="595959"/>
                </a:solidFill>
                <a:latin typeface="Times New Roman"/>
                <a:cs typeface="Times New Roman"/>
              </a:rPr>
              <a:t>any</a:t>
            </a:r>
            <a:r>
              <a:rPr sz="2000" dirty="0">
                <a:solidFill>
                  <a:srgbClr val="595959"/>
                </a:solidFill>
                <a:latin typeface="Times New Roman"/>
                <a:cs typeface="Times New Roman"/>
              </a:rPr>
              <a:t> </a:t>
            </a:r>
            <a:r>
              <a:rPr sz="2000" spc="-10" dirty="0">
                <a:solidFill>
                  <a:srgbClr val="595959"/>
                </a:solidFill>
                <a:latin typeface="Times New Roman"/>
                <a:cs typeface="Times New Roman"/>
              </a:rPr>
              <a:t>realistic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corpus</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for this to</a:t>
            </a:r>
            <a:r>
              <a:rPr sz="2000" dirty="0">
                <a:solidFill>
                  <a:srgbClr val="595959"/>
                </a:solidFill>
                <a:latin typeface="Times New Roman"/>
                <a:cs typeface="Times New Roman"/>
              </a:rPr>
              <a:t> work!</a:t>
            </a:r>
            <a:r>
              <a:rPr sz="2000" spc="-40" dirty="0">
                <a:solidFill>
                  <a:srgbClr val="595959"/>
                </a:solidFill>
                <a:latin typeface="Times New Roman"/>
                <a:cs typeface="Times New Roman"/>
              </a:rPr>
              <a:t> We’ll</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never see enough</a:t>
            </a:r>
            <a:r>
              <a:rPr sz="2000" dirty="0">
                <a:solidFill>
                  <a:srgbClr val="595959"/>
                </a:solidFill>
                <a:latin typeface="Times New Roman"/>
                <a:cs typeface="Times New Roman"/>
              </a:rPr>
              <a:t> </a:t>
            </a:r>
            <a:r>
              <a:rPr sz="2000" spc="-5" dirty="0">
                <a:solidFill>
                  <a:srgbClr val="595959"/>
                </a:solidFill>
                <a:latin typeface="Times New Roman"/>
                <a:cs typeface="Times New Roman"/>
              </a:rPr>
              <a:t>data.</a:t>
            </a:r>
            <a:endParaRPr sz="2000">
              <a:latin typeface="Times New Roman"/>
              <a:cs typeface="Times New Roman"/>
            </a:endParaRPr>
          </a:p>
        </p:txBody>
      </p:sp>
      <p:sp>
        <p:nvSpPr>
          <p:cNvPr id="6" name="object 6"/>
          <p:cNvSpPr/>
          <p:nvPr/>
        </p:nvSpPr>
        <p:spPr>
          <a:xfrm>
            <a:off x="3122385" y="5493602"/>
            <a:ext cx="3613150" cy="0"/>
          </a:xfrm>
          <a:custGeom>
            <a:avLst/>
            <a:gdLst/>
            <a:ahLst/>
            <a:cxnLst/>
            <a:rect l="l" t="t" r="r" b="b"/>
            <a:pathLst>
              <a:path w="3613150">
                <a:moveTo>
                  <a:pt x="0" y="0"/>
                </a:moveTo>
                <a:lnTo>
                  <a:pt x="3612695" y="0"/>
                </a:lnTo>
              </a:path>
            </a:pathLst>
          </a:custGeom>
          <a:ln w="9098">
            <a:solidFill>
              <a:srgbClr val="000000"/>
            </a:solidFill>
          </a:ln>
        </p:spPr>
        <p:txBody>
          <a:bodyPr wrap="square" lIns="0" tIns="0" rIns="0" bIns="0" rtlCol="0"/>
          <a:lstStyle/>
          <a:p>
            <a:endParaRPr/>
          </a:p>
        </p:txBody>
      </p:sp>
      <p:sp>
        <p:nvSpPr>
          <p:cNvPr id="7" name="object 7"/>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8" name="object 8"/>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4</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92557" y="3793180"/>
            <a:ext cx="5451475" cy="868044"/>
          </a:xfrm>
          <a:prstGeom prst="rect">
            <a:avLst/>
          </a:prstGeom>
        </p:spPr>
        <p:txBody>
          <a:bodyPr vert="horz" wrap="square" lIns="0" tIns="107950" rIns="0" bIns="0" rtlCol="0">
            <a:spAutoFit/>
          </a:bodyPr>
          <a:lstStyle/>
          <a:p>
            <a:pPr marL="27305">
              <a:lnSpc>
                <a:spcPct val="100000"/>
              </a:lnSpc>
              <a:spcBef>
                <a:spcPts val="850"/>
              </a:spcBef>
            </a:pPr>
            <a:r>
              <a:rPr sz="2050" i="1" spc="95" dirty="0">
                <a:latin typeface="Times New Roman"/>
                <a:cs typeface="Times New Roman"/>
              </a:rPr>
              <a:t>P</a:t>
            </a:r>
            <a:r>
              <a:rPr sz="2050" dirty="0">
                <a:latin typeface="Times New Roman"/>
                <a:cs typeface="Times New Roman"/>
              </a:rPr>
              <a:t>(</a:t>
            </a:r>
            <a:r>
              <a:rPr sz="2050" spc="-5" dirty="0">
                <a:latin typeface="Times New Roman"/>
                <a:cs typeface="Times New Roman"/>
              </a:rPr>
              <a:t>t</a:t>
            </a:r>
            <a:r>
              <a:rPr sz="2050" spc="5" dirty="0">
                <a:latin typeface="Times New Roman"/>
                <a:cs typeface="Times New Roman"/>
              </a:rPr>
              <a:t>he</a:t>
            </a:r>
            <a:r>
              <a:rPr sz="2050" spc="-70" dirty="0">
                <a:latin typeface="Times New Roman"/>
                <a:cs typeface="Times New Roman"/>
              </a:rPr>
              <a:t> </a:t>
            </a:r>
            <a:r>
              <a:rPr sz="2050" dirty="0">
                <a:latin typeface="Times New Roman"/>
                <a:cs typeface="Times New Roman"/>
              </a:rPr>
              <a:t>|</a:t>
            </a:r>
            <a:r>
              <a:rPr sz="2050" spc="-240" dirty="0">
                <a:latin typeface="Times New Roman"/>
                <a:cs typeface="Times New Roman"/>
              </a:rPr>
              <a:t> </a:t>
            </a:r>
            <a:r>
              <a:rPr sz="2050" spc="-5" dirty="0">
                <a:latin typeface="Times New Roman"/>
                <a:cs typeface="Times New Roman"/>
              </a:rPr>
              <a:t>it</a:t>
            </a:r>
            <a:r>
              <a:rPr sz="2050" dirty="0">
                <a:latin typeface="Times New Roman"/>
                <a:cs typeface="Times New Roman"/>
              </a:rPr>
              <a:t>s </a:t>
            </a:r>
            <a:r>
              <a:rPr sz="2050" spc="5" dirty="0">
                <a:latin typeface="Times New Roman"/>
                <a:cs typeface="Times New Roman"/>
              </a:rPr>
              <a:t>w</a:t>
            </a:r>
            <a:r>
              <a:rPr sz="2050" spc="-5" dirty="0">
                <a:latin typeface="Times New Roman"/>
                <a:cs typeface="Times New Roman"/>
              </a:rPr>
              <a:t>ate</a:t>
            </a:r>
            <a:r>
              <a:rPr sz="2050" dirty="0">
                <a:latin typeface="Times New Roman"/>
                <a:cs typeface="Times New Roman"/>
              </a:rPr>
              <a:t>r </a:t>
            </a:r>
            <a:r>
              <a:rPr sz="2050" spc="-5" dirty="0">
                <a:latin typeface="Times New Roman"/>
                <a:cs typeface="Times New Roman"/>
              </a:rPr>
              <a:t>i</a:t>
            </a:r>
            <a:r>
              <a:rPr sz="2050" dirty="0">
                <a:latin typeface="Times New Roman"/>
                <a:cs typeface="Times New Roman"/>
              </a:rPr>
              <a:t>s so </a:t>
            </a:r>
            <a:r>
              <a:rPr sz="2050" spc="-5" dirty="0">
                <a:latin typeface="Times New Roman"/>
                <a:cs typeface="Times New Roman"/>
              </a:rPr>
              <a:t>t</a:t>
            </a:r>
            <a:r>
              <a:rPr sz="2050" dirty="0">
                <a:latin typeface="Times New Roman"/>
                <a:cs typeface="Times New Roman"/>
              </a:rPr>
              <a:t>r</a:t>
            </a:r>
            <a:r>
              <a:rPr sz="2050" spc="-5" dirty="0">
                <a:latin typeface="Times New Roman"/>
                <a:cs typeface="Times New Roman"/>
              </a:rPr>
              <a:t>a</a:t>
            </a:r>
            <a:r>
              <a:rPr sz="2050" dirty="0">
                <a:latin typeface="Times New Roman"/>
                <a:cs typeface="Times New Roman"/>
              </a:rPr>
              <a:t>nsp</a:t>
            </a:r>
            <a:r>
              <a:rPr sz="2050" spc="-5" dirty="0">
                <a:latin typeface="Times New Roman"/>
                <a:cs typeface="Times New Roman"/>
              </a:rPr>
              <a:t>a</a:t>
            </a:r>
            <a:r>
              <a:rPr sz="2050" dirty="0">
                <a:latin typeface="Times New Roman"/>
                <a:cs typeface="Times New Roman"/>
              </a:rPr>
              <a:t>r</a:t>
            </a:r>
            <a:r>
              <a:rPr sz="2050" spc="-5" dirty="0">
                <a:latin typeface="Times New Roman"/>
                <a:cs typeface="Times New Roman"/>
              </a:rPr>
              <a:t>e</a:t>
            </a:r>
            <a:r>
              <a:rPr sz="2050" dirty="0">
                <a:latin typeface="Times New Roman"/>
                <a:cs typeface="Times New Roman"/>
              </a:rPr>
              <a:t>nt </a:t>
            </a:r>
            <a:r>
              <a:rPr sz="2050" spc="-5" dirty="0">
                <a:latin typeface="Times New Roman"/>
                <a:cs typeface="Times New Roman"/>
              </a:rPr>
              <a:t>t</a:t>
            </a:r>
            <a:r>
              <a:rPr sz="2050" spc="5" dirty="0">
                <a:latin typeface="Times New Roman"/>
                <a:cs typeface="Times New Roman"/>
              </a:rPr>
              <a:t>h</a:t>
            </a:r>
            <a:r>
              <a:rPr sz="2050" spc="-5" dirty="0">
                <a:latin typeface="Times New Roman"/>
                <a:cs typeface="Times New Roman"/>
              </a:rPr>
              <a:t>a</a:t>
            </a:r>
            <a:r>
              <a:rPr sz="2050" spc="50" dirty="0">
                <a:latin typeface="Times New Roman"/>
                <a:cs typeface="Times New Roman"/>
              </a:rPr>
              <a:t>t</a:t>
            </a:r>
            <a:r>
              <a:rPr sz="2050" dirty="0">
                <a:latin typeface="Times New Roman"/>
                <a:cs typeface="Times New Roman"/>
              </a:rPr>
              <a:t>)</a:t>
            </a:r>
            <a:r>
              <a:rPr sz="2050" spc="-85" dirty="0">
                <a:latin typeface="Times New Roman"/>
                <a:cs typeface="Times New Roman"/>
              </a:rPr>
              <a:t> </a:t>
            </a:r>
            <a:r>
              <a:rPr sz="2050" spc="5" dirty="0">
                <a:latin typeface="Symbol"/>
                <a:cs typeface="Symbol"/>
              </a:rPr>
              <a:t></a:t>
            </a:r>
            <a:r>
              <a:rPr sz="2050" spc="-15" dirty="0">
                <a:latin typeface="Times New Roman"/>
                <a:cs typeface="Times New Roman"/>
              </a:rPr>
              <a:t> </a:t>
            </a:r>
            <a:r>
              <a:rPr sz="2050" i="1" spc="95" dirty="0">
                <a:latin typeface="Times New Roman"/>
                <a:cs typeface="Times New Roman"/>
              </a:rPr>
              <a:t>P</a:t>
            </a:r>
            <a:r>
              <a:rPr sz="2050" dirty="0">
                <a:latin typeface="Times New Roman"/>
                <a:cs typeface="Times New Roman"/>
              </a:rPr>
              <a:t>(</a:t>
            </a:r>
            <a:r>
              <a:rPr sz="2050" spc="-5" dirty="0">
                <a:latin typeface="Times New Roman"/>
                <a:cs typeface="Times New Roman"/>
              </a:rPr>
              <a:t>t</a:t>
            </a:r>
            <a:r>
              <a:rPr sz="2050" spc="5" dirty="0">
                <a:latin typeface="Times New Roman"/>
                <a:cs typeface="Times New Roman"/>
              </a:rPr>
              <a:t>he</a:t>
            </a:r>
            <a:r>
              <a:rPr sz="2050" spc="-70" dirty="0">
                <a:latin typeface="Times New Roman"/>
                <a:cs typeface="Times New Roman"/>
              </a:rPr>
              <a:t> </a:t>
            </a:r>
            <a:r>
              <a:rPr sz="2050" dirty="0">
                <a:latin typeface="Times New Roman"/>
                <a:cs typeface="Times New Roman"/>
              </a:rPr>
              <a:t>|</a:t>
            </a:r>
            <a:r>
              <a:rPr sz="2050" spc="-240" dirty="0">
                <a:latin typeface="Times New Roman"/>
                <a:cs typeface="Times New Roman"/>
              </a:rPr>
              <a:t> </a:t>
            </a:r>
            <a:r>
              <a:rPr sz="2050" spc="-5" dirty="0">
                <a:latin typeface="Times New Roman"/>
                <a:cs typeface="Times New Roman"/>
              </a:rPr>
              <a:t>t</a:t>
            </a:r>
            <a:r>
              <a:rPr sz="2050" spc="5" dirty="0">
                <a:latin typeface="Times New Roman"/>
                <a:cs typeface="Times New Roman"/>
              </a:rPr>
              <a:t>h</a:t>
            </a:r>
            <a:r>
              <a:rPr sz="2050" spc="-5" dirty="0">
                <a:latin typeface="Times New Roman"/>
                <a:cs typeface="Times New Roman"/>
              </a:rPr>
              <a:t>a</a:t>
            </a:r>
            <a:r>
              <a:rPr sz="2050" spc="105" dirty="0">
                <a:latin typeface="Times New Roman"/>
                <a:cs typeface="Times New Roman"/>
              </a:rPr>
              <a:t>t</a:t>
            </a:r>
            <a:r>
              <a:rPr sz="2050" dirty="0">
                <a:latin typeface="Times New Roman"/>
                <a:cs typeface="Times New Roman"/>
              </a:rPr>
              <a:t>)</a:t>
            </a:r>
            <a:endParaRPr sz="2050">
              <a:latin typeface="Times New Roman"/>
              <a:cs typeface="Times New Roman"/>
            </a:endParaRPr>
          </a:p>
          <a:p>
            <a:pPr marL="12700">
              <a:lnSpc>
                <a:spcPct val="100000"/>
              </a:lnSpc>
              <a:spcBef>
                <a:spcPts val="780"/>
              </a:spcBef>
            </a:pPr>
            <a:r>
              <a:rPr sz="2200" spc="-5" dirty="0">
                <a:solidFill>
                  <a:srgbClr val="595959"/>
                </a:solidFill>
                <a:latin typeface="Times New Roman"/>
                <a:cs typeface="Times New Roman"/>
              </a:rPr>
              <a:t>Or perhaps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two</a:t>
            </a:r>
            <a:r>
              <a:rPr sz="2200" dirty="0">
                <a:solidFill>
                  <a:srgbClr val="595959"/>
                </a:solidFill>
                <a:latin typeface="Times New Roman"/>
                <a:cs typeface="Times New Roman"/>
              </a:rPr>
              <a:t> </a:t>
            </a:r>
            <a:r>
              <a:rPr sz="2200" spc="-5" dirty="0">
                <a:solidFill>
                  <a:srgbClr val="595959"/>
                </a:solidFill>
                <a:latin typeface="Times New Roman"/>
                <a:cs typeface="Times New Roman"/>
              </a:rPr>
              <a:t>words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previous:</a:t>
            </a:r>
            <a:endParaRPr sz="2200">
              <a:latin typeface="Times New Roman"/>
              <a:cs typeface="Times New Roman"/>
            </a:endParaRPr>
          </a:p>
        </p:txBody>
      </p:sp>
      <p:sp>
        <p:nvSpPr>
          <p:cNvPr id="3" name="object 3"/>
          <p:cNvSpPr txBox="1">
            <a:spLocks noGrp="1"/>
          </p:cNvSpPr>
          <p:nvPr>
            <p:ph type="title"/>
          </p:nvPr>
        </p:nvSpPr>
        <p:spPr>
          <a:xfrm>
            <a:off x="846836" y="989584"/>
            <a:ext cx="4599305" cy="665480"/>
          </a:xfrm>
          <a:prstGeom prst="rect">
            <a:avLst/>
          </a:prstGeom>
        </p:spPr>
        <p:txBody>
          <a:bodyPr vert="horz" wrap="square" lIns="0" tIns="12700" rIns="0" bIns="0" rtlCol="0">
            <a:spAutoFit/>
          </a:bodyPr>
          <a:lstStyle/>
          <a:p>
            <a:pPr marL="12700">
              <a:lnSpc>
                <a:spcPct val="100000"/>
              </a:lnSpc>
              <a:spcBef>
                <a:spcPts val="100"/>
              </a:spcBef>
            </a:pPr>
            <a:r>
              <a:rPr spc="80" dirty="0"/>
              <a:t>Markov</a:t>
            </a:r>
            <a:r>
              <a:rPr spc="-105" dirty="0"/>
              <a:t> </a:t>
            </a:r>
            <a:r>
              <a:rPr spc="85" dirty="0"/>
              <a:t>Assumption</a:t>
            </a:r>
          </a:p>
        </p:txBody>
      </p:sp>
      <p:sp>
        <p:nvSpPr>
          <p:cNvPr id="4" name="object 4"/>
          <p:cNvSpPr txBox="1"/>
          <p:nvPr/>
        </p:nvSpPr>
        <p:spPr>
          <a:xfrm>
            <a:off x="892557" y="2306320"/>
            <a:ext cx="4695825" cy="1033780"/>
          </a:xfrm>
          <a:prstGeom prst="rect">
            <a:avLst/>
          </a:prstGeom>
        </p:spPr>
        <p:txBody>
          <a:bodyPr vert="horz" wrap="square" lIns="0" tIns="11430" rIns="0" bIns="0" rtlCol="0">
            <a:spAutoFit/>
          </a:bodyPr>
          <a:lstStyle/>
          <a:p>
            <a:pPr marL="12700" marR="5080">
              <a:lnSpc>
                <a:spcPct val="100400"/>
              </a:lnSpc>
              <a:spcBef>
                <a:spcPts val="90"/>
              </a:spcBef>
            </a:pPr>
            <a:r>
              <a:rPr sz="2200" spc="-5" dirty="0">
                <a:solidFill>
                  <a:srgbClr val="595959"/>
                </a:solidFill>
                <a:latin typeface="Times New Roman"/>
                <a:cs typeface="Times New Roman"/>
              </a:rPr>
              <a:t>Instead,</a:t>
            </a:r>
            <a:r>
              <a:rPr sz="2200" dirty="0">
                <a:solidFill>
                  <a:srgbClr val="595959"/>
                </a:solidFill>
                <a:latin typeface="Times New Roman"/>
                <a:cs typeface="Times New Roman"/>
              </a:rPr>
              <a:t> </a:t>
            </a:r>
            <a:r>
              <a:rPr sz="2200" spc="-5" dirty="0">
                <a:solidFill>
                  <a:srgbClr val="595959"/>
                </a:solidFill>
                <a:latin typeface="Times New Roman"/>
                <a:cs typeface="Times New Roman"/>
              </a:rPr>
              <a:t>we make </a:t>
            </a:r>
            <a:r>
              <a:rPr sz="2200" dirty="0">
                <a:solidFill>
                  <a:srgbClr val="595959"/>
                </a:solidFill>
                <a:latin typeface="Times New Roman"/>
                <a:cs typeface="Times New Roman"/>
              </a:rPr>
              <a:t>the</a:t>
            </a:r>
            <a:r>
              <a:rPr sz="2200" spc="-5" dirty="0">
                <a:solidFill>
                  <a:srgbClr val="595959"/>
                </a:solidFill>
                <a:latin typeface="Times New Roman"/>
                <a:cs typeface="Times New Roman"/>
              </a:rPr>
              <a:t> simplifying</a:t>
            </a:r>
            <a:r>
              <a:rPr sz="2200" dirty="0">
                <a:solidFill>
                  <a:srgbClr val="595959"/>
                </a:solidFill>
                <a:latin typeface="Times New Roman"/>
                <a:cs typeface="Times New Roman"/>
              </a:rPr>
              <a:t> </a:t>
            </a:r>
            <a:r>
              <a:rPr sz="2200" spc="-5" dirty="0">
                <a:solidFill>
                  <a:srgbClr val="595959"/>
                </a:solidFill>
                <a:latin typeface="Times New Roman"/>
                <a:cs typeface="Times New Roman"/>
              </a:rPr>
              <a:t>Markov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assumption that</a:t>
            </a:r>
            <a:r>
              <a:rPr sz="2200" dirty="0">
                <a:solidFill>
                  <a:srgbClr val="595959"/>
                </a:solidFill>
                <a:latin typeface="Times New Roman"/>
                <a:cs typeface="Times New Roman"/>
              </a:rPr>
              <a:t> </a:t>
            </a:r>
            <a:r>
              <a:rPr sz="2200" spc="-5" dirty="0">
                <a:solidFill>
                  <a:srgbClr val="595959"/>
                </a:solidFill>
                <a:latin typeface="Times New Roman"/>
                <a:cs typeface="Times New Roman"/>
              </a:rPr>
              <a:t>we can</a:t>
            </a:r>
            <a:r>
              <a:rPr sz="2200" dirty="0">
                <a:solidFill>
                  <a:srgbClr val="595959"/>
                </a:solidFill>
                <a:latin typeface="Times New Roman"/>
                <a:cs typeface="Times New Roman"/>
              </a:rPr>
              <a:t> </a:t>
            </a:r>
            <a:r>
              <a:rPr sz="2200" spc="-5" dirty="0">
                <a:solidFill>
                  <a:srgbClr val="595959"/>
                </a:solidFill>
                <a:latin typeface="Times New Roman"/>
                <a:cs typeface="Times New Roman"/>
              </a:rPr>
              <a:t>predict </a:t>
            </a:r>
            <a:r>
              <a:rPr sz="2200" dirty="0">
                <a:solidFill>
                  <a:srgbClr val="595959"/>
                </a:solidFill>
                <a:latin typeface="Times New Roman"/>
                <a:cs typeface="Times New Roman"/>
              </a:rPr>
              <a:t>the</a:t>
            </a:r>
            <a:r>
              <a:rPr sz="2200" spc="-5" dirty="0">
                <a:solidFill>
                  <a:srgbClr val="595959"/>
                </a:solidFill>
                <a:latin typeface="Times New Roman"/>
                <a:cs typeface="Times New Roman"/>
              </a:rPr>
              <a:t> next </a:t>
            </a:r>
            <a:r>
              <a:rPr sz="2200" dirty="0">
                <a:solidFill>
                  <a:srgbClr val="595959"/>
                </a:solidFill>
                <a:latin typeface="Times New Roman"/>
                <a:cs typeface="Times New Roman"/>
              </a:rPr>
              <a:t> </a:t>
            </a:r>
            <a:r>
              <a:rPr sz="2200" spc="-5" dirty="0">
                <a:solidFill>
                  <a:srgbClr val="595959"/>
                </a:solidFill>
                <a:latin typeface="Times New Roman"/>
                <a:cs typeface="Times New Roman"/>
              </a:rPr>
              <a:t>word based </a:t>
            </a:r>
            <a:r>
              <a:rPr sz="2200" dirty="0">
                <a:solidFill>
                  <a:srgbClr val="595959"/>
                </a:solidFill>
                <a:latin typeface="Times New Roman"/>
                <a:cs typeface="Times New Roman"/>
              </a:rPr>
              <a:t>on</a:t>
            </a:r>
            <a:r>
              <a:rPr sz="2200" spc="-5" dirty="0">
                <a:solidFill>
                  <a:srgbClr val="595959"/>
                </a:solidFill>
                <a:latin typeface="Times New Roman"/>
                <a:cs typeface="Times New Roman"/>
              </a:rPr>
              <a:t> </a:t>
            </a:r>
            <a:r>
              <a:rPr sz="2200" dirty="0">
                <a:solidFill>
                  <a:srgbClr val="595959"/>
                </a:solidFill>
                <a:latin typeface="Times New Roman"/>
                <a:cs typeface="Times New Roman"/>
              </a:rPr>
              <a:t>only one</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word previous:</a:t>
            </a:r>
            <a:endParaRPr sz="2200">
              <a:latin typeface="Times New Roman"/>
              <a:cs typeface="Times New Roman"/>
            </a:endParaRPr>
          </a:p>
        </p:txBody>
      </p:sp>
      <p:pic>
        <p:nvPicPr>
          <p:cNvPr id="5" name="object 5"/>
          <p:cNvPicPr/>
          <p:nvPr/>
        </p:nvPicPr>
        <p:blipFill>
          <a:blip r:embed="rId2" cstate="print"/>
          <a:stretch>
            <a:fillRect/>
          </a:stretch>
        </p:blipFill>
        <p:spPr>
          <a:xfrm>
            <a:off x="6578600" y="2286000"/>
            <a:ext cx="1479296" cy="1917700"/>
          </a:xfrm>
          <a:prstGeom prst="rect">
            <a:avLst/>
          </a:prstGeom>
        </p:spPr>
      </p:pic>
      <p:sp>
        <p:nvSpPr>
          <p:cNvPr id="6" name="object 6"/>
          <p:cNvSpPr txBox="1"/>
          <p:nvPr/>
        </p:nvSpPr>
        <p:spPr>
          <a:xfrm>
            <a:off x="6678771" y="4227195"/>
            <a:ext cx="1285875" cy="269240"/>
          </a:xfrm>
          <a:prstGeom prst="rect">
            <a:avLst/>
          </a:prstGeom>
        </p:spPr>
        <p:txBody>
          <a:bodyPr vert="horz" wrap="square" lIns="0" tIns="12700" rIns="0" bIns="0" rtlCol="0">
            <a:spAutoFit/>
          </a:bodyPr>
          <a:lstStyle/>
          <a:p>
            <a:pPr marL="12700">
              <a:lnSpc>
                <a:spcPct val="100000"/>
              </a:lnSpc>
              <a:spcBef>
                <a:spcPts val="100"/>
              </a:spcBef>
            </a:pPr>
            <a:r>
              <a:rPr sz="1600" spc="-5" dirty="0">
                <a:solidFill>
                  <a:srgbClr val="595959"/>
                </a:solidFill>
                <a:latin typeface="Times New Roman"/>
                <a:cs typeface="Times New Roman"/>
              </a:rPr>
              <a:t>Andrei</a:t>
            </a:r>
            <a:r>
              <a:rPr sz="1600" spc="-60" dirty="0">
                <a:solidFill>
                  <a:srgbClr val="595959"/>
                </a:solidFill>
                <a:latin typeface="Times New Roman"/>
                <a:cs typeface="Times New Roman"/>
              </a:rPr>
              <a:t> </a:t>
            </a:r>
            <a:r>
              <a:rPr sz="1600" dirty="0">
                <a:solidFill>
                  <a:srgbClr val="595959"/>
                </a:solidFill>
                <a:latin typeface="Times New Roman"/>
                <a:cs typeface="Times New Roman"/>
              </a:rPr>
              <a:t>Markov</a:t>
            </a:r>
            <a:endParaRPr sz="1600">
              <a:latin typeface="Times New Roman"/>
              <a:cs typeface="Times New Roman"/>
            </a:endParaRPr>
          </a:p>
        </p:txBody>
      </p:sp>
      <p:sp>
        <p:nvSpPr>
          <p:cNvPr id="8" name="object 8"/>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9" name="object 9"/>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5</a:t>
            </a:r>
          </a:p>
        </p:txBody>
      </p:sp>
      <p:sp>
        <p:nvSpPr>
          <p:cNvPr id="7" name="object 7"/>
          <p:cNvSpPr txBox="1"/>
          <p:nvPr/>
        </p:nvSpPr>
        <p:spPr>
          <a:xfrm>
            <a:off x="918081" y="5221431"/>
            <a:ext cx="6381750" cy="325120"/>
          </a:xfrm>
          <a:prstGeom prst="rect">
            <a:avLst/>
          </a:prstGeom>
        </p:spPr>
        <p:txBody>
          <a:bodyPr vert="horz" wrap="square" lIns="0" tIns="13970" rIns="0" bIns="0" rtlCol="0">
            <a:spAutoFit/>
          </a:bodyPr>
          <a:lstStyle/>
          <a:p>
            <a:pPr marL="12700">
              <a:lnSpc>
                <a:spcPct val="100000"/>
              </a:lnSpc>
              <a:spcBef>
                <a:spcPts val="110"/>
              </a:spcBef>
            </a:pPr>
            <a:r>
              <a:rPr sz="1950" i="1" spc="25" dirty="0">
                <a:latin typeface="Times New Roman"/>
                <a:cs typeface="Times New Roman"/>
              </a:rPr>
              <a:t>P</a:t>
            </a:r>
            <a:r>
              <a:rPr sz="1950" spc="25" dirty="0">
                <a:latin typeface="Times New Roman"/>
                <a:cs typeface="Times New Roman"/>
              </a:rPr>
              <a:t>(the</a:t>
            </a:r>
            <a:r>
              <a:rPr sz="1950" spc="-65" dirty="0">
                <a:latin typeface="Times New Roman"/>
                <a:cs typeface="Times New Roman"/>
              </a:rPr>
              <a:t> </a:t>
            </a:r>
            <a:r>
              <a:rPr sz="1950" dirty="0">
                <a:latin typeface="Times New Roman"/>
                <a:cs typeface="Times New Roman"/>
              </a:rPr>
              <a:t>|</a:t>
            </a:r>
            <a:r>
              <a:rPr sz="1950" spc="-225" dirty="0">
                <a:latin typeface="Times New Roman"/>
                <a:cs typeface="Times New Roman"/>
              </a:rPr>
              <a:t> </a:t>
            </a:r>
            <a:r>
              <a:rPr sz="1950" dirty="0">
                <a:latin typeface="Times New Roman"/>
                <a:cs typeface="Times New Roman"/>
              </a:rPr>
              <a:t>its</a:t>
            </a:r>
            <a:r>
              <a:rPr sz="1950" spc="10" dirty="0">
                <a:latin typeface="Times New Roman"/>
                <a:cs typeface="Times New Roman"/>
              </a:rPr>
              <a:t> </a:t>
            </a:r>
            <a:r>
              <a:rPr sz="1950" spc="5" dirty="0">
                <a:latin typeface="Times New Roman"/>
                <a:cs typeface="Times New Roman"/>
              </a:rPr>
              <a:t>water is</a:t>
            </a:r>
            <a:r>
              <a:rPr sz="1950" spc="10" dirty="0">
                <a:latin typeface="Times New Roman"/>
                <a:cs typeface="Times New Roman"/>
              </a:rPr>
              <a:t> so</a:t>
            </a:r>
            <a:r>
              <a:rPr sz="1950" spc="5" dirty="0">
                <a:latin typeface="Times New Roman"/>
                <a:cs typeface="Times New Roman"/>
              </a:rPr>
              <a:t> transparent</a:t>
            </a:r>
            <a:r>
              <a:rPr sz="1950" spc="10" dirty="0">
                <a:latin typeface="Times New Roman"/>
                <a:cs typeface="Times New Roman"/>
              </a:rPr>
              <a:t> </a:t>
            </a:r>
            <a:r>
              <a:rPr sz="1950" spc="15" dirty="0">
                <a:latin typeface="Times New Roman"/>
                <a:cs typeface="Times New Roman"/>
              </a:rPr>
              <a:t>that)</a:t>
            </a:r>
            <a:r>
              <a:rPr sz="1950" spc="-80" dirty="0">
                <a:latin typeface="Times New Roman"/>
                <a:cs typeface="Times New Roman"/>
              </a:rPr>
              <a:t> </a:t>
            </a:r>
            <a:r>
              <a:rPr sz="1950" spc="10" dirty="0">
                <a:latin typeface="Symbol"/>
                <a:cs typeface="Symbol"/>
              </a:rPr>
              <a:t></a:t>
            </a:r>
            <a:r>
              <a:rPr sz="1950" spc="-5" dirty="0">
                <a:latin typeface="Times New Roman"/>
                <a:cs typeface="Times New Roman"/>
              </a:rPr>
              <a:t> </a:t>
            </a:r>
            <a:r>
              <a:rPr sz="1950" i="1" spc="25" dirty="0">
                <a:latin typeface="Times New Roman"/>
                <a:cs typeface="Times New Roman"/>
              </a:rPr>
              <a:t>P</a:t>
            </a:r>
            <a:r>
              <a:rPr sz="1950" spc="25" dirty="0">
                <a:latin typeface="Times New Roman"/>
                <a:cs typeface="Times New Roman"/>
              </a:rPr>
              <a:t>(the</a:t>
            </a:r>
            <a:r>
              <a:rPr sz="1950" spc="-65" dirty="0">
                <a:latin typeface="Times New Roman"/>
                <a:cs typeface="Times New Roman"/>
              </a:rPr>
              <a:t> </a:t>
            </a:r>
            <a:r>
              <a:rPr sz="1950" dirty="0">
                <a:latin typeface="Times New Roman"/>
                <a:cs typeface="Times New Roman"/>
              </a:rPr>
              <a:t>|</a:t>
            </a:r>
            <a:r>
              <a:rPr sz="1950" spc="-220" dirty="0">
                <a:latin typeface="Times New Roman"/>
                <a:cs typeface="Times New Roman"/>
              </a:rPr>
              <a:t> </a:t>
            </a:r>
            <a:r>
              <a:rPr sz="1950" spc="5" dirty="0">
                <a:latin typeface="Times New Roman"/>
                <a:cs typeface="Times New Roman"/>
              </a:rPr>
              <a:t>transparent </a:t>
            </a:r>
            <a:r>
              <a:rPr sz="1950" spc="20" dirty="0">
                <a:latin typeface="Times New Roman"/>
                <a:cs typeface="Times New Roman"/>
              </a:rPr>
              <a:t>that)</a:t>
            </a:r>
            <a:endParaRPr sz="1950">
              <a:latin typeface="Times New Roman"/>
              <a:cs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3659504" cy="665480"/>
          </a:xfrm>
          <a:prstGeom prst="rect">
            <a:avLst/>
          </a:prstGeom>
        </p:spPr>
        <p:txBody>
          <a:bodyPr vert="horz" wrap="square" lIns="0" tIns="12700" rIns="0" bIns="0" rtlCol="0">
            <a:spAutoFit/>
          </a:bodyPr>
          <a:lstStyle/>
          <a:p>
            <a:pPr marL="12700">
              <a:lnSpc>
                <a:spcPct val="100000"/>
              </a:lnSpc>
              <a:spcBef>
                <a:spcPts val="100"/>
              </a:spcBef>
            </a:pPr>
            <a:r>
              <a:rPr i="1" spc="80" dirty="0">
                <a:latin typeface="Times New Roman"/>
                <a:cs typeface="Times New Roman"/>
              </a:rPr>
              <a:t>N</a:t>
            </a:r>
            <a:r>
              <a:rPr spc="80" dirty="0"/>
              <a:t>-Gram</a:t>
            </a:r>
            <a:r>
              <a:rPr spc="120" dirty="0"/>
              <a:t> </a:t>
            </a:r>
            <a:r>
              <a:rPr spc="80" dirty="0"/>
              <a:t>Models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6</a:t>
            </a:r>
          </a:p>
        </p:txBody>
      </p:sp>
      <p:sp>
        <p:nvSpPr>
          <p:cNvPr id="3" name="object 3"/>
          <p:cNvSpPr txBox="1"/>
          <p:nvPr/>
        </p:nvSpPr>
        <p:spPr>
          <a:xfrm>
            <a:off x="854455" y="2306321"/>
            <a:ext cx="7200265" cy="3242310"/>
          </a:xfrm>
          <a:prstGeom prst="rect">
            <a:avLst/>
          </a:prstGeom>
        </p:spPr>
        <p:txBody>
          <a:bodyPr vert="horz" wrap="square" lIns="0" tIns="11430" rIns="0" bIns="0" rtlCol="0">
            <a:spAutoFit/>
          </a:bodyPr>
          <a:lstStyle/>
          <a:p>
            <a:pPr marL="50800" marR="43180">
              <a:lnSpc>
                <a:spcPct val="100400"/>
              </a:lnSpc>
              <a:spcBef>
                <a:spcPts val="90"/>
              </a:spcBef>
            </a:pPr>
            <a:r>
              <a:rPr sz="2200" spc="-5" dirty="0">
                <a:solidFill>
                  <a:srgbClr val="595959"/>
                </a:solidFill>
                <a:latin typeface="Times New Roman"/>
                <a:cs typeface="Times New Roman"/>
              </a:rPr>
              <a:t>Unigram</a:t>
            </a:r>
            <a:r>
              <a:rPr sz="2200" spc="60" dirty="0">
                <a:solidFill>
                  <a:srgbClr val="595959"/>
                </a:solidFill>
                <a:latin typeface="Times New Roman"/>
                <a:cs typeface="Times New Roman"/>
              </a:rPr>
              <a:t> </a:t>
            </a:r>
            <a:r>
              <a:rPr sz="2200" spc="-5" dirty="0">
                <a:solidFill>
                  <a:srgbClr val="595959"/>
                </a:solidFill>
                <a:latin typeface="Times New Roman"/>
                <a:cs typeface="Times New Roman"/>
              </a:rPr>
              <a:t>model(word</a:t>
            </a:r>
            <a:r>
              <a:rPr sz="2200" spc="60" dirty="0">
                <a:solidFill>
                  <a:srgbClr val="595959"/>
                </a:solidFill>
                <a:latin typeface="Times New Roman"/>
                <a:cs typeface="Times New Roman"/>
              </a:rPr>
              <a:t> </a:t>
            </a:r>
            <a:r>
              <a:rPr sz="2200" spc="-5" dirty="0">
                <a:solidFill>
                  <a:srgbClr val="595959"/>
                </a:solidFill>
                <a:latin typeface="Times New Roman"/>
                <a:cs typeface="Times New Roman"/>
              </a:rPr>
              <a:t>frequencies):</a:t>
            </a:r>
            <a:r>
              <a:rPr sz="2200" spc="20" dirty="0">
                <a:solidFill>
                  <a:srgbClr val="595959"/>
                </a:solidFill>
                <a:latin typeface="Times New Roman"/>
                <a:cs typeface="Times New Roman"/>
              </a:rPr>
              <a:t> </a:t>
            </a:r>
            <a:r>
              <a:rPr sz="2200" dirty="0">
                <a:solidFill>
                  <a:srgbClr val="595959"/>
                </a:solidFill>
                <a:latin typeface="Times New Roman"/>
                <a:cs typeface="Times New Roman"/>
              </a:rPr>
              <a:t>The</a:t>
            </a:r>
            <a:r>
              <a:rPr sz="2200" spc="55" dirty="0">
                <a:solidFill>
                  <a:srgbClr val="595959"/>
                </a:solidFill>
                <a:latin typeface="Times New Roman"/>
                <a:cs typeface="Times New Roman"/>
              </a:rPr>
              <a:t> </a:t>
            </a:r>
            <a:r>
              <a:rPr sz="2200" spc="-5" dirty="0">
                <a:solidFill>
                  <a:srgbClr val="595959"/>
                </a:solidFill>
                <a:latin typeface="Times New Roman"/>
                <a:cs typeface="Times New Roman"/>
              </a:rPr>
              <a:t>simplest</a:t>
            </a:r>
            <a:r>
              <a:rPr sz="2200" spc="65" dirty="0">
                <a:solidFill>
                  <a:srgbClr val="595959"/>
                </a:solidFill>
                <a:latin typeface="Times New Roman"/>
                <a:cs typeface="Times New Roman"/>
              </a:rPr>
              <a:t> </a:t>
            </a:r>
            <a:r>
              <a:rPr sz="2200" spc="-5" dirty="0">
                <a:solidFill>
                  <a:srgbClr val="595959"/>
                </a:solidFill>
                <a:latin typeface="Times New Roman"/>
                <a:cs typeface="Times New Roman"/>
              </a:rPr>
              <a:t>case</a:t>
            </a:r>
            <a:r>
              <a:rPr sz="2200" spc="55" dirty="0">
                <a:solidFill>
                  <a:srgbClr val="595959"/>
                </a:solidFill>
                <a:latin typeface="Times New Roman"/>
                <a:cs typeface="Times New Roman"/>
              </a:rPr>
              <a:t> </a:t>
            </a:r>
            <a:r>
              <a:rPr sz="2200" dirty="0">
                <a:solidFill>
                  <a:srgbClr val="595959"/>
                </a:solidFill>
                <a:latin typeface="Times New Roman"/>
                <a:cs typeface="Times New Roman"/>
              </a:rPr>
              <a:t>is</a:t>
            </a:r>
            <a:r>
              <a:rPr sz="2200" spc="50" dirty="0">
                <a:solidFill>
                  <a:srgbClr val="595959"/>
                </a:solidFill>
                <a:latin typeface="Times New Roman"/>
                <a:cs typeface="Times New Roman"/>
              </a:rPr>
              <a:t> </a:t>
            </a:r>
            <a:r>
              <a:rPr sz="2200" spc="-5" dirty="0">
                <a:solidFill>
                  <a:srgbClr val="595959"/>
                </a:solidFill>
                <a:latin typeface="Times New Roman"/>
                <a:cs typeface="Times New Roman"/>
              </a:rPr>
              <a:t>that </a:t>
            </a:r>
            <a:r>
              <a:rPr sz="2200" dirty="0">
                <a:solidFill>
                  <a:srgbClr val="595959"/>
                </a:solidFill>
                <a:latin typeface="Times New Roman"/>
                <a:cs typeface="Times New Roman"/>
              </a:rPr>
              <a:t> </a:t>
            </a:r>
            <a:r>
              <a:rPr sz="2200" spc="-5" dirty="0">
                <a:solidFill>
                  <a:srgbClr val="595959"/>
                </a:solidFill>
                <a:latin typeface="Times New Roman"/>
                <a:cs typeface="Times New Roman"/>
              </a:rPr>
              <a:t>we</a:t>
            </a:r>
            <a:r>
              <a:rPr sz="2200" dirty="0">
                <a:solidFill>
                  <a:srgbClr val="595959"/>
                </a:solidFill>
                <a:latin typeface="Times New Roman"/>
                <a:cs typeface="Times New Roman"/>
              </a:rPr>
              <a:t> </a:t>
            </a:r>
            <a:r>
              <a:rPr sz="2200" spc="-5" dirty="0">
                <a:solidFill>
                  <a:srgbClr val="595959"/>
                </a:solidFill>
                <a:latin typeface="Times New Roman"/>
                <a:cs typeface="Times New Roman"/>
              </a:rPr>
              <a:t>predict</a:t>
            </a:r>
            <a:r>
              <a:rPr sz="2200" spc="5" dirty="0">
                <a:solidFill>
                  <a:srgbClr val="595959"/>
                </a:solidFill>
                <a:latin typeface="Times New Roman"/>
                <a:cs typeface="Times New Roman"/>
              </a:rPr>
              <a:t> </a:t>
            </a:r>
            <a:r>
              <a:rPr sz="2200" dirty="0">
                <a:solidFill>
                  <a:srgbClr val="595959"/>
                </a:solidFill>
                <a:latin typeface="Times New Roman"/>
                <a:cs typeface="Times New Roman"/>
              </a:rPr>
              <a:t>a</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sentence</a:t>
            </a:r>
            <a:r>
              <a:rPr sz="2200" dirty="0">
                <a:solidFill>
                  <a:srgbClr val="595959"/>
                </a:solidFill>
                <a:latin typeface="Times New Roman"/>
                <a:cs typeface="Times New Roman"/>
              </a:rPr>
              <a:t> </a:t>
            </a:r>
            <a:r>
              <a:rPr sz="2200" spc="-5" dirty="0">
                <a:solidFill>
                  <a:srgbClr val="595959"/>
                </a:solidFill>
                <a:latin typeface="Times New Roman"/>
                <a:cs typeface="Times New Roman"/>
              </a:rPr>
              <a:t>probability</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just</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based</a:t>
            </a:r>
            <a:r>
              <a:rPr sz="2200" spc="5" dirty="0">
                <a:solidFill>
                  <a:srgbClr val="595959"/>
                </a:solidFill>
                <a:latin typeface="Times New Roman"/>
                <a:cs typeface="Times New Roman"/>
              </a:rPr>
              <a:t> </a:t>
            </a:r>
            <a:r>
              <a:rPr sz="2200" dirty="0">
                <a:solidFill>
                  <a:srgbClr val="595959"/>
                </a:solidFill>
                <a:latin typeface="Times New Roman"/>
                <a:cs typeface="Times New Roman"/>
              </a:rPr>
              <a:t>on</a:t>
            </a:r>
            <a:r>
              <a:rPr sz="2200" spc="10" dirty="0">
                <a:solidFill>
                  <a:srgbClr val="595959"/>
                </a:solidFill>
                <a:latin typeface="Times New Roman"/>
                <a:cs typeface="Times New Roman"/>
              </a:rPr>
              <a:t>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probabilities </a:t>
            </a:r>
            <a:r>
              <a:rPr sz="2200" spc="-535" dirty="0">
                <a:solidFill>
                  <a:srgbClr val="595959"/>
                </a:solidFill>
                <a:latin typeface="Times New Roman"/>
                <a:cs typeface="Times New Roman"/>
              </a:rPr>
              <a:t> </a:t>
            </a:r>
            <a:r>
              <a:rPr sz="2200" dirty="0">
                <a:solidFill>
                  <a:srgbClr val="595959"/>
                </a:solidFill>
                <a:latin typeface="Times New Roman"/>
                <a:cs typeface="Times New Roman"/>
              </a:rPr>
              <a:t>of</a:t>
            </a:r>
            <a:r>
              <a:rPr sz="2200" spc="-5" dirty="0">
                <a:solidFill>
                  <a:srgbClr val="595959"/>
                </a:solidFill>
                <a:latin typeface="Times New Roman"/>
                <a:cs typeface="Times New Roman"/>
              </a:rPr>
              <a:t> </a:t>
            </a:r>
            <a:r>
              <a:rPr sz="2200" dirty="0">
                <a:solidFill>
                  <a:srgbClr val="595959"/>
                </a:solidFill>
                <a:latin typeface="Times New Roman"/>
                <a:cs typeface="Times New Roman"/>
              </a:rPr>
              <a:t>the</a:t>
            </a:r>
            <a:r>
              <a:rPr sz="2200" spc="-5" dirty="0">
                <a:solidFill>
                  <a:srgbClr val="595959"/>
                </a:solidFill>
                <a:latin typeface="Times New Roman"/>
                <a:cs typeface="Times New Roman"/>
              </a:rPr>
              <a:t> words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with</a:t>
            </a:r>
            <a:r>
              <a:rPr sz="2200" dirty="0">
                <a:solidFill>
                  <a:srgbClr val="595959"/>
                </a:solidFill>
                <a:latin typeface="Times New Roman"/>
                <a:cs typeface="Times New Roman"/>
              </a:rPr>
              <a:t> no </a:t>
            </a:r>
            <a:r>
              <a:rPr sz="2200" spc="-5" dirty="0">
                <a:solidFill>
                  <a:srgbClr val="595959"/>
                </a:solidFill>
                <a:latin typeface="Times New Roman"/>
                <a:cs typeface="Times New Roman"/>
              </a:rPr>
              <a:t>preceding</a:t>
            </a:r>
            <a:r>
              <a:rPr sz="2200" dirty="0">
                <a:solidFill>
                  <a:srgbClr val="595959"/>
                </a:solidFill>
                <a:latin typeface="Times New Roman"/>
                <a:cs typeface="Times New Roman"/>
              </a:rPr>
              <a:t> </a:t>
            </a:r>
            <a:r>
              <a:rPr sz="2200" spc="-5" dirty="0">
                <a:solidFill>
                  <a:srgbClr val="595959"/>
                </a:solidFill>
                <a:latin typeface="Times New Roman"/>
                <a:cs typeface="Times New Roman"/>
              </a:rPr>
              <a:t>words.</a:t>
            </a:r>
            <a:endParaRPr sz="2200">
              <a:latin typeface="Times New Roman"/>
              <a:cs typeface="Times New Roman"/>
            </a:endParaRPr>
          </a:p>
          <a:p>
            <a:pPr marR="410845" algn="ctr">
              <a:lnSpc>
                <a:spcPts val="3920"/>
              </a:lnSpc>
            </a:pPr>
            <a:r>
              <a:rPr sz="2750" i="1" spc="80" dirty="0">
                <a:latin typeface="Times New Roman"/>
                <a:cs typeface="Times New Roman"/>
              </a:rPr>
              <a:t>P</a:t>
            </a:r>
            <a:r>
              <a:rPr sz="2750" spc="85" dirty="0">
                <a:latin typeface="Times New Roman"/>
                <a:cs typeface="Times New Roman"/>
              </a:rPr>
              <a:t>(</a:t>
            </a:r>
            <a:r>
              <a:rPr sz="2750" i="1" spc="-160" dirty="0">
                <a:latin typeface="Times New Roman"/>
                <a:cs typeface="Times New Roman"/>
              </a:rPr>
              <a:t>w</a:t>
            </a:r>
            <a:r>
              <a:rPr sz="2400" spc="-30" baseline="-24305" dirty="0">
                <a:latin typeface="Times New Roman"/>
                <a:cs typeface="Times New Roman"/>
              </a:rPr>
              <a:t>1</a:t>
            </a:r>
            <a:r>
              <a:rPr sz="2750" i="1" spc="65" dirty="0">
                <a:latin typeface="Times New Roman"/>
                <a:cs typeface="Times New Roman"/>
              </a:rPr>
              <a:t>w</a:t>
            </a:r>
            <a:r>
              <a:rPr sz="2400" spc="-30" baseline="-24305" dirty="0">
                <a:latin typeface="Times New Roman"/>
                <a:cs typeface="Times New Roman"/>
              </a:rPr>
              <a:t>2</a:t>
            </a:r>
            <a:r>
              <a:rPr sz="2400" spc="-270" baseline="-24305" dirty="0">
                <a:latin typeface="Times New Roman"/>
                <a:cs typeface="Times New Roman"/>
              </a:rPr>
              <a:t> </a:t>
            </a:r>
            <a:r>
              <a:rPr sz="2750" spc="155" dirty="0">
                <a:latin typeface="Webdings"/>
                <a:cs typeface="Webdings"/>
              </a:rPr>
              <a:t>…</a:t>
            </a:r>
            <a:r>
              <a:rPr sz="2750" i="1" spc="65" dirty="0">
                <a:latin typeface="Times New Roman"/>
                <a:cs typeface="Times New Roman"/>
              </a:rPr>
              <a:t>w</a:t>
            </a:r>
            <a:r>
              <a:rPr sz="2400" i="1" spc="-30" baseline="-24305" dirty="0">
                <a:latin typeface="Times New Roman"/>
                <a:cs typeface="Times New Roman"/>
              </a:rPr>
              <a:t>n</a:t>
            </a:r>
            <a:r>
              <a:rPr sz="2400" i="1" spc="-142" baseline="-24305" dirty="0">
                <a:latin typeface="Times New Roman"/>
                <a:cs typeface="Times New Roman"/>
              </a:rPr>
              <a:t> </a:t>
            </a:r>
            <a:r>
              <a:rPr sz="2750" spc="-25" dirty="0">
                <a:latin typeface="Times New Roman"/>
                <a:cs typeface="Times New Roman"/>
              </a:rPr>
              <a:t>)</a:t>
            </a:r>
            <a:r>
              <a:rPr sz="2750" spc="-130" dirty="0">
                <a:latin typeface="Times New Roman"/>
                <a:cs typeface="Times New Roman"/>
              </a:rPr>
              <a:t> </a:t>
            </a:r>
            <a:r>
              <a:rPr sz="2750" spc="-35" dirty="0">
                <a:latin typeface="Symbol"/>
                <a:cs typeface="Symbol"/>
              </a:rPr>
              <a:t></a:t>
            </a:r>
            <a:r>
              <a:rPr sz="2750" spc="-150" dirty="0">
                <a:latin typeface="Times New Roman"/>
                <a:cs typeface="Times New Roman"/>
              </a:rPr>
              <a:t> </a:t>
            </a:r>
            <a:r>
              <a:rPr sz="6150" spc="-89" baseline="-4065" dirty="0">
                <a:latin typeface="Symbol"/>
                <a:cs typeface="Symbol"/>
              </a:rPr>
              <a:t></a:t>
            </a:r>
            <a:r>
              <a:rPr sz="6150" spc="-1147" baseline="-4065" dirty="0">
                <a:latin typeface="Times New Roman"/>
                <a:cs typeface="Times New Roman"/>
              </a:rPr>
              <a:t> </a:t>
            </a:r>
            <a:r>
              <a:rPr sz="2750" i="1" spc="110" dirty="0">
                <a:latin typeface="Times New Roman"/>
                <a:cs typeface="Times New Roman"/>
              </a:rPr>
              <a:t>P</a:t>
            </a:r>
            <a:r>
              <a:rPr sz="2750" spc="55" dirty="0">
                <a:latin typeface="Times New Roman"/>
                <a:cs typeface="Times New Roman"/>
              </a:rPr>
              <a:t>(</a:t>
            </a:r>
            <a:r>
              <a:rPr sz="2750" i="1" spc="65" dirty="0">
                <a:latin typeface="Times New Roman"/>
                <a:cs typeface="Times New Roman"/>
              </a:rPr>
              <a:t>w</a:t>
            </a:r>
            <a:r>
              <a:rPr sz="2400" i="1" spc="-15" baseline="-24305" dirty="0">
                <a:latin typeface="Times New Roman"/>
                <a:cs typeface="Times New Roman"/>
              </a:rPr>
              <a:t>i</a:t>
            </a:r>
            <a:r>
              <a:rPr sz="2400" i="1" spc="-247" baseline="-24305" dirty="0">
                <a:latin typeface="Times New Roman"/>
                <a:cs typeface="Times New Roman"/>
              </a:rPr>
              <a:t> </a:t>
            </a:r>
            <a:r>
              <a:rPr sz="2750" spc="-25" dirty="0">
                <a:latin typeface="Times New Roman"/>
                <a:cs typeface="Times New Roman"/>
              </a:rPr>
              <a:t>)</a:t>
            </a:r>
            <a:endParaRPr sz="2750">
              <a:latin typeface="Times New Roman"/>
              <a:cs typeface="Times New Roman"/>
            </a:endParaRPr>
          </a:p>
          <a:p>
            <a:pPr marL="984250" algn="ctr">
              <a:lnSpc>
                <a:spcPct val="100000"/>
              </a:lnSpc>
              <a:spcBef>
                <a:spcPts val="380"/>
              </a:spcBef>
            </a:pPr>
            <a:r>
              <a:rPr sz="1600" i="1" spc="-10" dirty="0">
                <a:latin typeface="Times New Roman"/>
                <a:cs typeface="Times New Roman"/>
              </a:rPr>
              <a:t>i</a:t>
            </a:r>
            <a:endParaRPr sz="1600">
              <a:latin typeface="Times New Roman"/>
              <a:cs typeface="Times New Roman"/>
            </a:endParaRPr>
          </a:p>
          <a:p>
            <a:pPr marL="50800" marR="250190">
              <a:lnSpc>
                <a:spcPct val="102299"/>
              </a:lnSpc>
              <a:spcBef>
                <a:spcPts val="275"/>
              </a:spcBef>
            </a:pPr>
            <a:r>
              <a:rPr sz="2200" spc="-5" dirty="0">
                <a:solidFill>
                  <a:srgbClr val="CC0000"/>
                </a:solidFill>
                <a:latin typeface="Times New Roman"/>
                <a:cs typeface="Times New Roman"/>
              </a:rPr>
              <a:t>Bigram</a:t>
            </a:r>
            <a:r>
              <a:rPr sz="2200" spc="5" dirty="0">
                <a:solidFill>
                  <a:srgbClr val="CC0000"/>
                </a:solidFill>
                <a:latin typeface="Times New Roman"/>
                <a:cs typeface="Times New Roman"/>
              </a:rPr>
              <a:t> </a:t>
            </a:r>
            <a:r>
              <a:rPr sz="2200" spc="-5" dirty="0">
                <a:solidFill>
                  <a:srgbClr val="CC0000"/>
                </a:solidFill>
                <a:latin typeface="Times New Roman"/>
                <a:cs typeface="Times New Roman"/>
              </a:rPr>
              <a:t>model</a:t>
            </a:r>
            <a:r>
              <a:rPr sz="2200" spc="5" dirty="0">
                <a:solidFill>
                  <a:srgbClr val="CC0000"/>
                </a:solidFill>
                <a:latin typeface="Times New Roman"/>
                <a:cs typeface="Times New Roman"/>
              </a:rPr>
              <a:t> </a:t>
            </a:r>
            <a:r>
              <a:rPr sz="2200" spc="-5" dirty="0">
                <a:solidFill>
                  <a:srgbClr val="595959"/>
                </a:solidFill>
                <a:latin typeface="Times New Roman"/>
                <a:cs typeface="Times New Roman"/>
              </a:rPr>
              <a:t>(two</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word</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frequencies):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Prediction</a:t>
            </a:r>
            <a:r>
              <a:rPr sz="2200" spc="5" dirty="0">
                <a:solidFill>
                  <a:srgbClr val="595959"/>
                </a:solidFill>
                <a:latin typeface="Times New Roman"/>
                <a:cs typeface="Times New Roman"/>
              </a:rPr>
              <a:t> </a:t>
            </a:r>
            <a:r>
              <a:rPr sz="2200" dirty="0">
                <a:solidFill>
                  <a:srgbClr val="595959"/>
                </a:solidFill>
                <a:latin typeface="Times New Roman"/>
                <a:cs typeface="Times New Roman"/>
              </a:rPr>
              <a:t>is</a:t>
            </a:r>
            <a:r>
              <a:rPr sz="2200" spc="-5" dirty="0">
                <a:solidFill>
                  <a:srgbClr val="595959"/>
                </a:solidFill>
                <a:latin typeface="Times New Roman"/>
                <a:cs typeface="Times New Roman"/>
              </a:rPr>
              <a:t> based</a:t>
            </a:r>
            <a:r>
              <a:rPr sz="2200" spc="5" dirty="0">
                <a:solidFill>
                  <a:srgbClr val="595959"/>
                </a:solidFill>
                <a:latin typeface="Times New Roman"/>
                <a:cs typeface="Times New Roman"/>
              </a:rPr>
              <a:t> </a:t>
            </a:r>
            <a:r>
              <a:rPr sz="2200" dirty="0">
                <a:solidFill>
                  <a:srgbClr val="595959"/>
                </a:solidFill>
                <a:latin typeface="Times New Roman"/>
                <a:cs typeface="Times New Roman"/>
              </a:rPr>
              <a:t>on </a:t>
            </a:r>
            <a:r>
              <a:rPr sz="2200" spc="-535" dirty="0">
                <a:solidFill>
                  <a:srgbClr val="595959"/>
                </a:solidFill>
                <a:latin typeface="Times New Roman"/>
                <a:cs typeface="Times New Roman"/>
              </a:rPr>
              <a:t> </a:t>
            </a:r>
            <a:r>
              <a:rPr sz="2200" dirty="0">
                <a:solidFill>
                  <a:srgbClr val="595959"/>
                </a:solidFill>
                <a:latin typeface="Times New Roman"/>
                <a:cs typeface="Times New Roman"/>
              </a:rPr>
              <a:t>one</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previous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word:</a:t>
            </a:r>
            <a:endParaRPr sz="2200">
              <a:latin typeface="Times New Roman"/>
              <a:cs typeface="Times New Roman"/>
            </a:endParaRPr>
          </a:p>
          <a:p>
            <a:pPr marR="168910" algn="ctr">
              <a:lnSpc>
                <a:spcPct val="100000"/>
              </a:lnSpc>
              <a:spcBef>
                <a:spcPts val="1825"/>
              </a:spcBef>
            </a:pPr>
            <a:r>
              <a:rPr sz="3050" i="1" spc="125" dirty="0">
                <a:latin typeface="Times New Roman"/>
                <a:cs typeface="Times New Roman"/>
              </a:rPr>
              <a:t>P</a:t>
            </a:r>
            <a:r>
              <a:rPr sz="3050" spc="114" dirty="0">
                <a:latin typeface="Times New Roman"/>
                <a:cs typeface="Times New Roman"/>
              </a:rPr>
              <a:t>(</a:t>
            </a:r>
            <a:r>
              <a:rPr sz="3050" i="1" spc="110" dirty="0">
                <a:latin typeface="Times New Roman"/>
                <a:cs typeface="Times New Roman"/>
              </a:rPr>
              <a:t>w</a:t>
            </a:r>
            <a:r>
              <a:rPr sz="2700" i="1" spc="-15" baseline="-23148" dirty="0">
                <a:latin typeface="Times New Roman"/>
                <a:cs typeface="Times New Roman"/>
              </a:rPr>
              <a:t>i</a:t>
            </a:r>
            <a:r>
              <a:rPr sz="2700" i="1" baseline="-23148" dirty="0">
                <a:latin typeface="Times New Roman"/>
                <a:cs typeface="Times New Roman"/>
              </a:rPr>
              <a:t> </a:t>
            </a:r>
            <a:r>
              <a:rPr sz="2700" i="1" spc="-7" baseline="-23148" dirty="0">
                <a:latin typeface="Times New Roman"/>
                <a:cs typeface="Times New Roman"/>
              </a:rPr>
              <a:t> </a:t>
            </a:r>
            <a:r>
              <a:rPr sz="3050" spc="-5" dirty="0">
                <a:latin typeface="Times New Roman"/>
                <a:cs typeface="Times New Roman"/>
              </a:rPr>
              <a:t>|</a:t>
            </a:r>
            <a:r>
              <a:rPr sz="3050" spc="-235" dirty="0">
                <a:latin typeface="Times New Roman"/>
                <a:cs typeface="Times New Roman"/>
              </a:rPr>
              <a:t> </a:t>
            </a:r>
            <a:r>
              <a:rPr sz="3050" i="1" spc="-145" dirty="0">
                <a:latin typeface="Times New Roman"/>
                <a:cs typeface="Times New Roman"/>
              </a:rPr>
              <a:t>w</a:t>
            </a:r>
            <a:r>
              <a:rPr sz="2700" spc="-30" baseline="-23148" dirty="0">
                <a:latin typeface="Times New Roman"/>
                <a:cs typeface="Times New Roman"/>
              </a:rPr>
              <a:t>1</a:t>
            </a:r>
            <a:r>
              <a:rPr sz="3050" i="1" spc="110" dirty="0">
                <a:latin typeface="Times New Roman"/>
                <a:cs typeface="Times New Roman"/>
              </a:rPr>
              <a:t>w</a:t>
            </a:r>
            <a:r>
              <a:rPr sz="2700" spc="-30" baseline="-23148" dirty="0">
                <a:latin typeface="Times New Roman"/>
                <a:cs typeface="Times New Roman"/>
              </a:rPr>
              <a:t>2</a:t>
            </a:r>
            <a:r>
              <a:rPr sz="2700" spc="-300" baseline="-23148" dirty="0">
                <a:latin typeface="Times New Roman"/>
                <a:cs typeface="Times New Roman"/>
              </a:rPr>
              <a:t> </a:t>
            </a:r>
            <a:r>
              <a:rPr sz="3050" spc="229" dirty="0">
                <a:latin typeface="Webdings"/>
                <a:cs typeface="Webdings"/>
              </a:rPr>
              <a:t>…</a:t>
            </a:r>
            <a:r>
              <a:rPr sz="3050" i="1" spc="110" dirty="0">
                <a:latin typeface="Times New Roman"/>
                <a:cs typeface="Times New Roman"/>
              </a:rPr>
              <a:t>w</a:t>
            </a:r>
            <a:r>
              <a:rPr sz="2700" i="1" spc="195" baseline="-23148" dirty="0">
                <a:latin typeface="Times New Roman"/>
                <a:cs typeface="Times New Roman"/>
              </a:rPr>
              <a:t>i</a:t>
            </a:r>
            <a:r>
              <a:rPr sz="2700" spc="-165" baseline="-23148" dirty="0">
                <a:latin typeface="Symbol"/>
                <a:cs typeface="Symbol"/>
              </a:rPr>
              <a:t></a:t>
            </a:r>
            <a:r>
              <a:rPr sz="2700" spc="104" baseline="-23148" dirty="0">
                <a:latin typeface="Times New Roman"/>
                <a:cs typeface="Times New Roman"/>
              </a:rPr>
              <a:t>1</a:t>
            </a:r>
            <a:r>
              <a:rPr sz="3050" spc="-10" dirty="0">
                <a:latin typeface="Times New Roman"/>
                <a:cs typeface="Times New Roman"/>
              </a:rPr>
              <a:t>)</a:t>
            </a:r>
            <a:r>
              <a:rPr sz="3050" spc="-130" dirty="0">
                <a:latin typeface="Times New Roman"/>
                <a:cs typeface="Times New Roman"/>
              </a:rPr>
              <a:t> </a:t>
            </a:r>
            <a:r>
              <a:rPr sz="3050" spc="-10" dirty="0">
                <a:latin typeface="Symbol"/>
                <a:cs typeface="Symbol"/>
              </a:rPr>
              <a:t></a:t>
            </a:r>
            <a:r>
              <a:rPr sz="3050" spc="-30" dirty="0">
                <a:latin typeface="Times New Roman"/>
                <a:cs typeface="Times New Roman"/>
              </a:rPr>
              <a:t> </a:t>
            </a:r>
            <a:r>
              <a:rPr sz="3050" i="1" spc="155" dirty="0">
                <a:latin typeface="Times New Roman"/>
                <a:cs typeface="Times New Roman"/>
              </a:rPr>
              <a:t>P</a:t>
            </a:r>
            <a:r>
              <a:rPr sz="3050" spc="85" dirty="0">
                <a:latin typeface="Times New Roman"/>
                <a:cs typeface="Times New Roman"/>
              </a:rPr>
              <a:t>(</a:t>
            </a:r>
            <a:r>
              <a:rPr sz="3050" i="1" spc="110" dirty="0">
                <a:latin typeface="Times New Roman"/>
                <a:cs typeface="Times New Roman"/>
              </a:rPr>
              <a:t>w</a:t>
            </a:r>
            <a:r>
              <a:rPr sz="2700" i="1" spc="-15" baseline="-23148" dirty="0">
                <a:latin typeface="Times New Roman"/>
                <a:cs typeface="Times New Roman"/>
              </a:rPr>
              <a:t>i</a:t>
            </a:r>
            <a:r>
              <a:rPr sz="2700" i="1" baseline="-23148" dirty="0">
                <a:latin typeface="Times New Roman"/>
                <a:cs typeface="Times New Roman"/>
              </a:rPr>
              <a:t> </a:t>
            </a:r>
            <a:r>
              <a:rPr sz="2700" i="1" spc="-7" baseline="-23148" dirty="0">
                <a:latin typeface="Times New Roman"/>
                <a:cs typeface="Times New Roman"/>
              </a:rPr>
              <a:t> </a:t>
            </a:r>
            <a:r>
              <a:rPr sz="3050" spc="-5" dirty="0">
                <a:latin typeface="Times New Roman"/>
                <a:cs typeface="Times New Roman"/>
              </a:rPr>
              <a:t>|</a:t>
            </a:r>
            <a:r>
              <a:rPr sz="3050" spc="-235" dirty="0">
                <a:latin typeface="Times New Roman"/>
                <a:cs typeface="Times New Roman"/>
              </a:rPr>
              <a:t> </a:t>
            </a:r>
            <a:r>
              <a:rPr sz="3050" i="1" spc="110" dirty="0">
                <a:latin typeface="Times New Roman"/>
                <a:cs typeface="Times New Roman"/>
              </a:rPr>
              <a:t>w</a:t>
            </a:r>
            <a:r>
              <a:rPr sz="2700" i="1" spc="195" baseline="-23148" dirty="0">
                <a:latin typeface="Times New Roman"/>
                <a:cs typeface="Times New Roman"/>
              </a:rPr>
              <a:t>i</a:t>
            </a:r>
            <a:r>
              <a:rPr sz="2700" spc="-165" baseline="-23148" dirty="0">
                <a:latin typeface="Symbol"/>
                <a:cs typeface="Symbol"/>
              </a:rPr>
              <a:t></a:t>
            </a:r>
            <a:r>
              <a:rPr sz="2700" spc="157" baseline="-23148" dirty="0">
                <a:latin typeface="Times New Roman"/>
                <a:cs typeface="Times New Roman"/>
              </a:rPr>
              <a:t>1</a:t>
            </a:r>
            <a:r>
              <a:rPr sz="3050" spc="-10" dirty="0">
                <a:latin typeface="Times New Roman"/>
                <a:cs typeface="Times New Roman"/>
              </a:rPr>
              <a:t>)</a:t>
            </a:r>
            <a:endParaRPr sz="3050">
              <a:latin typeface="Times New Roman"/>
              <a:cs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3659504" cy="665480"/>
          </a:xfrm>
          <a:prstGeom prst="rect">
            <a:avLst/>
          </a:prstGeom>
        </p:spPr>
        <p:txBody>
          <a:bodyPr vert="horz" wrap="square" lIns="0" tIns="12700" rIns="0" bIns="0" rtlCol="0">
            <a:spAutoFit/>
          </a:bodyPr>
          <a:lstStyle/>
          <a:p>
            <a:pPr marL="12700">
              <a:lnSpc>
                <a:spcPct val="100000"/>
              </a:lnSpc>
              <a:spcBef>
                <a:spcPts val="100"/>
              </a:spcBef>
            </a:pPr>
            <a:r>
              <a:rPr i="1" spc="80" dirty="0">
                <a:latin typeface="Times New Roman"/>
                <a:cs typeface="Times New Roman"/>
              </a:rPr>
              <a:t>N</a:t>
            </a:r>
            <a:r>
              <a:rPr spc="80" dirty="0"/>
              <a:t>-Gram</a:t>
            </a:r>
            <a:r>
              <a:rPr spc="120" dirty="0"/>
              <a:t> </a:t>
            </a:r>
            <a:r>
              <a:rPr spc="80" dirty="0"/>
              <a:t>Models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7</a:t>
            </a:r>
          </a:p>
        </p:txBody>
      </p:sp>
      <p:sp>
        <p:nvSpPr>
          <p:cNvPr id="3" name="object 3"/>
          <p:cNvSpPr txBox="1"/>
          <p:nvPr/>
        </p:nvSpPr>
        <p:spPr>
          <a:xfrm>
            <a:off x="788886" y="1970630"/>
            <a:ext cx="7117715" cy="3549650"/>
          </a:xfrm>
          <a:prstGeom prst="rect">
            <a:avLst/>
          </a:prstGeom>
        </p:spPr>
        <p:txBody>
          <a:bodyPr vert="horz" wrap="square" lIns="0" tIns="114935" rIns="0" bIns="0" rtlCol="0">
            <a:spAutoFit/>
          </a:bodyPr>
          <a:lstStyle/>
          <a:p>
            <a:pPr marL="12700">
              <a:lnSpc>
                <a:spcPct val="100000"/>
              </a:lnSpc>
              <a:spcBef>
                <a:spcPts val="905"/>
              </a:spcBef>
            </a:pPr>
            <a:r>
              <a:rPr sz="2200" spc="-90" dirty="0">
                <a:solidFill>
                  <a:srgbClr val="595959"/>
                </a:solidFill>
                <a:latin typeface="Times New Roman"/>
                <a:cs typeface="Times New Roman"/>
              </a:rPr>
              <a:t>We</a:t>
            </a:r>
            <a:r>
              <a:rPr sz="2200" spc="-5" dirty="0">
                <a:solidFill>
                  <a:srgbClr val="595959"/>
                </a:solidFill>
                <a:latin typeface="Times New Roman"/>
                <a:cs typeface="Times New Roman"/>
              </a:rPr>
              <a:t> can</a:t>
            </a:r>
            <a:r>
              <a:rPr sz="2200" dirty="0">
                <a:solidFill>
                  <a:srgbClr val="595959"/>
                </a:solidFill>
                <a:latin typeface="Times New Roman"/>
                <a:cs typeface="Times New Roman"/>
              </a:rPr>
              <a:t> </a:t>
            </a:r>
            <a:r>
              <a:rPr sz="2200" spc="-5" dirty="0">
                <a:solidFill>
                  <a:srgbClr val="595959"/>
                </a:solidFill>
                <a:latin typeface="Times New Roman"/>
                <a:cs typeface="Times New Roman"/>
              </a:rPr>
              <a:t>extend</a:t>
            </a:r>
            <a:r>
              <a:rPr sz="2200" dirty="0">
                <a:solidFill>
                  <a:srgbClr val="595959"/>
                </a:solidFill>
                <a:latin typeface="Times New Roman"/>
                <a:cs typeface="Times New Roman"/>
              </a:rPr>
              <a:t> to </a:t>
            </a:r>
            <a:r>
              <a:rPr sz="2200" spc="-5" dirty="0">
                <a:solidFill>
                  <a:srgbClr val="595959"/>
                </a:solidFill>
                <a:latin typeface="Times New Roman"/>
                <a:cs typeface="Times New Roman"/>
              </a:rPr>
              <a:t>trigrams,</a:t>
            </a:r>
            <a:r>
              <a:rPr sz="2200" dirty="0">
                <a:solidFill>
                  <a:srgbClr val="595959"/>
                </a:solidFill>
                <a:latin typeface="Times New Roman"/>
                <a:cs typeface="Times New Roman"/>
              </a:rPr>
              <a:t> </a:t>
            </a:r>
            <a:r>
              <a:rPr sz="2200" spc="-5" dirty="0">
                <a:solidFill>
                  <a:srgbClr val="595959"/>
                </a:solidFill>
                <a:latin typeface="Times New Roman"/>
                <a:cs typeface="Times New Roman"/>
              </a:rPr>
              <a:t>4-grams,</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and</a:t>
            </a:r>
            <a:r>
              <a:rPr sz="2200" dirty="0">
                <a:solidFill>
                  <a:srgbClr val="595959"/>
                </a:solidFill>
                <a:latin typeface="Times New Roman"/>
                <a:cs typeface="Times New Roman"/>
              </a:rPr>
              <a:t> </a:t>
            </a:r>
            <a:r>
              <a:rPr sz="2200" spc="-5" dirty="0">
                <a:solidFill>
                  <a:srgbClr val="595959"/>
                </a:solidFill>
                <a:latin typeface="Times New Roman"/>
                <a:cs typeface="Times New Roman"/>
              </a:rPr>
              <a:t>5-grams.</a:t>
            </a:r>
            <a:endParaRPr sz="2200">
              <a:latin typeface="Times New Roman"/>
              <a:cs typeface="Times New Roman"/>
            </a:endParaRPr>
          </a:p>
          <a:p>
            <a:pPr marL="186055" marR="33655" indent="-137160">
              <a:lnSpc>
                <a:spcPts val="2100"/>
              </a:lnSpc>
              <a:spcBef>
                <a:spcPts val="780"/>
              </a:spcBef>
            </a:pPr>
            <a:r>
              <a:rPr sz="1800" spc="-10" dirty="0">
                <a:solidFill>
                  <a:srgbClr val="002060"/>
                </a:solidFill>
                <a:latin typeface="Impact"/>
                <a:cs typeface="Impact"/>
              </a:rPr>
              <a:t>­</a:t>
            </a:r>
            <a:r>
              <a:rPr sz="1800" spc="245" dirty="0">
                <a:solidFill>
                  <a:srgbClr val="002060"/>
                </a:solidFill>
                <a:latin typeface="Impact"/>
                <a:cs typeface="Impact"/>
              </a:rPr>
              <a:t> </a:t>
            </a:r>
            <a:r>
              <a:rPr sz="1800" dirty="0">
                <a:solidFill>
                  <a:srgbClr val="595959"/>
                </a:solidFill>
                <a:latin typeface="Times New Roman"/>
                <a:cs typeface="Times New Roman"/>
              </a:rPr>
              <a:t>Each </a:t>
            </a:r>
            <a:r>
              <a:rPr sz="1800" spc="-5" dirty="0">
                <a:solidFill>
                  <a:srgbClr val="595959"/>
                </a:solidFill>
                <a:latin typeface="Times New Roman"/>
                <a:cs typeface="Times New Roman"/>
              </a:rPr>
              <a:t>higher</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number</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will </a:t>
            </a:r>
            <a:r>
              <a:rPr sz="1800" dirty="0">
                <a:solidFill>
                  <a:srgbClr val="595959"/>
                </a:solidFill>
                <a:latin typeface="Times New Roman"/>
                <a:cs typeface="Times New Roman"/>
              </a:rPr>
              <a:t>get a</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more</a:t>
            </a:r>
            <a:r>
              <a:rPr sz="1800" dirty="0">
                <a:solidFill>
                  <a:srgbClr val="595959"/>
                </a:solidFill>
                <a:latin typeface="Times New Roman"/>
                <a:cs typeface="Times New Roman"/>
              </a:rPr>
              <a:t> </a:t>
            </a:r>
            <a:r>
              <a:rPr sz="1800" spc="-5" dirty="0">
                <a:solidFill>
                  <a:srgbClr val="595959"/>
                </a:solidFill>
                <a:latin typeface="Times New Roman"/>
                <a:cs typeface="Times New Roman"/>
              </a:rPr>
              <a:t>accurate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model,</a:t>
            </a:r>
            <a:r>
              <a:rPr sz="1800" spc="5" dirty="0">
                <a:solidFill>
                  <a:srgbClr val="595959"/>
                </a:solidFill>
                <a:latin typeface="Times New Roman"/>
                <a:cs typeface="Times New Roman"/>
              </a:rPr>
              <a:t> </a:t>
            </a:r>
            <a:r>
              <a:rPr sz="1800" dirty="0">
                <a:solidFill>
                  <a:srgbClr val="595959"/>
                </a:solidFill>
                <a:latin typeface="Times New Roman"/>
                <a:cs typeface="Times New Roman"/>
              </a:rPr>
              <a:t>but</a:t>
            </a:r>
            <a:r>
              <a:rPr sz="1800" spc="-5" dirty="0">
                <a:solidFill>
                  <a:srgbClr val="595959"/>
                </a:solidFill>
                <a:latin typeface="Times New Roman"/>
                <a:cs typeface="Times New Roman"/>
              </a:rPr>
              <a:t> it</a:t>
            </a:r>
            <a:r>
              <a:rPr sz="1800" dirty="0">
                <a:solidFill>
                  <a:srgbClr val="595959"/>
                </a:solidFill>
                <a:latin typeface="Times New Roman"/>
                <a:cs typeface="Times New Roman"/>
              </a:rPr>
              <a:t> </a:t>
            </a:r>
            <a:r>
              <a:rPr sz="1800" spc="-5" dirty="0">
                <a:solidFill>
                  <a:srgbClr val="595959"/>
                </a:solidFill>
                <a:latin typeface="Times New Roman"/>
                <a:cs typeface="Times New Roman"/>
              </a:rPr>
              <a:t>will</a:t>
            </a:r>
            <a:r>
              <a:rPr sz="1800" dirty="0">
                <a:solidFill>
                  <a:srgbClr val="595959"/>
                </a:solidFill>
                <a:latin typeface="Times New Roman"/>
                <a:cs typeface="Times New Roman"/>
              </a:rPr>
              <a:t> be harder</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to </a:t>
            </a:r>
            <a:r>
              <a:rPr sz="1800" spc="-434" dirty="0">
                <a:solidFill>
                  <a:srgbClr val="595959"/>
                </a:solidFill>
                <a:latin typeface="Times New Roman"/>
                <a:cs typeface="Times New Roman"/>
              </a:rPr>
              <a:t> </a:t>
            </a:r>
            <a:r>
              <a:rPr sz="1800" spc="-5" dirty="0">
                <a:solidFill>
                  <a:srgbClr val="595959"/>
                </a:solidFill>
                <a:latin typeface="Times New Roman"/>
                <a:cs typeface="Times New Roman"/>
              </a:rPr>
              <a:t>find</a:t>
            </a:r>
            <a:r>
              <a:rPr sz="1800" dirty="0">
                <a:solidFill>
                  <a:srgbClr val="595959"/>
                </a:solidFill>
                <a:latin typeface="Times New Roman"/>
                <a:cs typeface="Times New Roman"/>
              </a:rPr>
              <a:t> </a:t>
            </a:r>
            <a:r>
              <a:rPr sz="1800" spc="-5" dirty="0">
                <a:solidFill>
                  <a:srgbClr val="595959"/>
                </a:solidFill>
                <a:latin typeface="Times New Roman"/>
                <a:cs typeface="Times New Roman"/>
              </a:rPr>
              <a:t>examples </a:t>
            </a:r>
            <a:r>
              <a:rPr sz="1800" dirty="0">
                <a:solidFill>
                  <a:srgbClr val="595959"/>
                </a:solidFill>
                <a:latin typeface="Times New Roman"/>
                <a:cs typeface="Times New Roman"/>
              </a:rPr>
              <a:t>of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a:t>
            </a:r>
            <a:r>
              <a:rPr sz="1800" spc="-5" dirty="0">
                <a:solidFill>
                  <a:srgbClr val="595959"/>
                </a:solidFill>
                <a:latin typeface="Times New Roman"/>
                <a:cs typeface="Times New Roman"/>
              </a:rPr>
              <a:t>longer</a:t>
            </a:r>
            <a:r>
              <a:rPr sz="1800" dirty="0">
                <a:solidFill>
                  <a:srgbClr val="595959"/>
                </a:solidFill>
                <a:latin typeface="Times New Roman"/>
                <a:cs typeface="Times New Roman"/>
              </a:rPr>
              <a:t> word</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sequences in</a:t>
            </a:r>
            <a:r>
              <a:rPr sz="1800"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corpus</a:t>
            </a:r>
            <a:endParaRPr sz="1800">
              <a:latin typeface="Times New Roman"/>
              <a:cs typeface="Times New Roman"/>
            </a:endParaRPr>
          </a:p>
          <a:p>
            <a:pPr marL="12700">
              <a:lnSpc>
                <a:spcPct val="100000"/>
              </a:lnSpc>
              <a:spcBef>
                <a:spcPts val="580"/>
              </a:spcBef>
            </a:pPr>
            <a:r>
              <a:rPr sz="2200" dirty="0">
                <a:solidFill>
                  <a:srgbClr val="595959"/>
                </a:solidFill>
                <a:latin typeface="Times New Roman"/>
                <a:cs typeface="Times New Roman"/>
              </a:rPr>
              <a:t>In</a:t>
            </a:r>
            <a:r>
              <a:rPr sz="2200" spc="-5" dirty="0">
                <a:solidFill>
                  <a:srgbClr val="595959"/>
                </a:solidFill>
                <a:latin typeface="Times New Roman"/>
                <a:cs typeface="Times New Roman"/>
              </a:rPr>
              <a:t> general,</a:t>
            </a:r>
            <a:r>
              <a:rPr sz="2200" dirty="0">
                <a:solidFill>
                  <a:srgbClr val="595959"/>
                </a:solidFill>
                <a:latin typeface="Times New Roman"/>
                <a:cs typeface="Times New Roman"/>
              </a:rPr>
              <a:t> this</a:t>
            </a:r>
            <a:r>
              <a:rPr sz="2200" spc="-10" dirty="0">
                <a:solidFill>
                  <a:srgbClr val="595959"/>
                </a:solidFill>
                <a:latin typeface="Times New Roman"/>
                <a:cs typeface="Times New Roman"/>
              </a:rPr>
              <a:t> </a:t>
            </a:r>
            <a:r>
              <a:rPr sz="2200" dirty="0">
                <a:solidFill>
                  <a:srgbClr val="595959"/>
                </a:solidFill>
                <a:latin typeface="Times New Roman"/>
                <a:cs typeface="Times New Roman"/>
              </a:rPr>
              <a:t>is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an</a:t>
            </a:r>
            <a:r>
              <a:rPr sz="2200" dirty="0">
                <a:solidFill>
                  <a:srgbClr val="595959"/>
                </a:solidFill>
                <a:latin typeface="Times New Roman"/>
                <a:cs typeface="Times New Roman"/>
              </a:rPr>
              <a:t> </a:t>
            </a:r>
            <a:r>
              <a:rPr sz="2200" spc="-5" dirty="0">
                <a:solidFill>
                  <a:srgbClr val="595959"/>
                </a:solidFill>
                <a:latin typeface="Times New Roman"/>
                <a:cs typeface="Times New Roman"/>
              </a:rPr>
              <a:t>insufficient</a:t>
            </a:r>
            <a:r>
              <a:rPr sz="2200" dirty="0">
                <a:solidFill>
                  <a:srgbClr val="595959"/>
                </a:solidFill>
                <a:latin typeface="Times New Roman"/>
                <a:cs typeface="Times New Roman"/>
              </a:rPr>
              <a:t> </a:t>
            </a:r>
            <a:r>
              <a:rPr sz="2200" spc="-5" dirty="0">
                <a:solidFill>
                  <a:srgbClr val="595959"/>
                </a:solidFill>
                <a:latin typeface="Times New Roman"/>
                <a:cs typeface="Times New Roman"/>
              </a:rPr>
              <a:t>model</a:t>
            </a:r>
            <a:r>
              <a:rPr sz="2200" dirty="0">
                <a:solidFill>
                  <a:srgbClr val="595959"/>
                </a:solidFill>
                <a:latin typeface="Times New Roman"/>
                <a:cs typeface="Times New Roman"/>
              </a:rPr>
              <a:t> of </a:t>
            </a:r>
            <a:r>
              <a:rPr sz="2200" spc="-5" dirty="0">
                <a:solidFill>
                  <a:srgbClr val="595959"/>
                </a:solidFill>
                <a:latin typeface="Times New Roman"/>
                <a:cs typeface="Times New Roman"/>
              </a:rPr>
              <a:t>language because:</a:t>
            </a:r>
            <a:endParaRPr sz="2200">
              <a:latin typeface="Times New Roman"/>
              <a:cs typeface="Times New Roman"/>
            </a:endParaRPr>
          </a:p>
          <a:p>
            <a:pPr marL="48895">
              <a:lnSpc>
                <a:spcPct val="100000"/>
              </a:lnSpc>
              <a:spcBef>
                <a:spcPts val="560"/>
              </a:spcBef>
            </a:pPr>
            <a:r>
              <a:rPr sz="2000" spc="-15" dirty="0">
                <a:solidFill>
                  <a:srgbClr val="002060"/>
                </a:solidFill>
                <a:latin typeface="Impact"/>
                <a:cs typeface="Impact"/>
              </a:rPr>
              <a:t>­</a:t>
            </a:r>
            <a:r>
              <a:rPr sz="2000" spc="140" dirty="0">
                <a:solidFill>
                  <a:srgbClr val="002060"/>
                </a:solidFill>
                <a:latin typeface="Impact"/>
                <a:cs typeface="Impact"/>
              </a:rPr>
              <a:t> </a:t>
            </a:r>
            <a:r>
              <a:rPr sz="2000" spc="-5" dirty="0">
                <a:solidFill>
                  <a:srgbClr val="595959"/>
                </a:solidFill>
                <a:latin typeface="Times New Roman"/>
                <a:cs typeface="Times New Roman"/>
              </a:rPr>
              <a:t>Language has </a:t>
            </a:r>
            <a:r>
              <a:rPr sz="2000" b="1" spc="-5" dirty="0">
                <a:solidFill>
                  <a:srgbClr val="6AA84F"/>
                </a:solidFill>
                <a:latin typeface="Times New Roman"/>
                <a:cs typeface="Times New Roman"/>
              </a:rPr>
              <a:t>long-distance</a:t>
            </a:r>
            <a:r>
              <a:rPr sz="2000" b="1" spc="-10" dirty="0">
                <a:solidFill>
                  <a:srgbClr val="6AA84F"/>
                </a:solidFill>
                <a:latin typeface="Times New Roman"/>
                <a:cs typeface="Times New Roman"/>
              </a:rPr>
              <a:t> </a:t>
            </a:r>
            <a:r>
              <a:rPr sz="2000" b="1" spc="-5" dirty="0">
                <a:solidFill>
                  <a:srgbClr val="6AA84F"/>
                </a:solidFill>
                <a:latin typeface="Times New Roman"/>
                <a:cs typeface="Times New Roman"/>
              </a:rPr>
              <a:t>dependencies</a:t>
            </a:r>
            <a:endParaRPr sz="2000">
              <a:latin typeface="Times New Roman"/>
              <a:cs typeface="Times New Roman"/>
            </a:endParaRPr>
          </a:p>
          <a:p>
            <a:pPr marL="369570" marR="5080" indent="-137160">
              <a:lnSpc>
                <a:spcPct val="101899"/>
              </a:lnSpc>
              <a:spcBef>
                <a:spcPts val="560"/>
              </a:spcBef>
            </a:pPr>
            <a:r>
              <a:rPr sz="1800" spc="-10" dirty="0">
                <a:solidFill>
                  <a:srgbClr val="002060"/>
                </a:solidFill>
                <a:latin typeface="Impact"/>
                <a:cs typeface="Impact"/>
              </a:rPr>
              <a:t>­</a:t>
            </a:r>
            <a:r>
              <a:rPr sz="1800" spc="245" dirty="0">
                <a:solidFill>
                  <a:srgbClr val="002060"/>
                </a:solidFill>
                <a:latin typeface="Impact"/>
                <a:cs typeface="Impact"/>
              </a:rPr>
              <a:t> </a:t>
            </a:r>
            <a:r>
              <a:rPr sz="1800" i="1" spc="-5" dirty="0">
                <a:solidFill>
                  <a:srgbClr val="595959"/>
                </a:solidFill>
                <a:latin typeface="Times New Roman"/>
                <a:cs typeface="Times New Roman"/>
              </a:rPr>
              <a:t>“The</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computer that</a:t>
            </a:r>
            <a:r>
              <a:rPr sz="1800" i="1" dirty="0">
                <a:solidFill>
                  <a:srgbClr val="595959"/>
                </a:solidFill>
                <a:latin typeface="Times New Roman"/>
                <a:cs typeface="Times New Roman"/>
              </a:rPr>
              <a:t> I</a:t>
            </a:r>
            <a:r>
              <a:rPr sz="1800" i="1" spc="5" dirty="0">
                <a:solidFill>
                  <a:srgbClr val="595959"/>
                </a:solidFill>
                <a:latin typeface="Times New Roman"/>
                <a:cs typeface="Times New Roman"/>
              </a:rPr>
              <a:t> </a:t>
            </a:r>
            <a:r>
              <a:rPr sz="1800" i="1" dirty="0">
                <a:solidFill>
                  <a:srgbClr val="595959"/>
                </a:solidFill>
                <a:latin typeface="Times New Roman"/>
                <a:cs typeface="Times New Roman"/>
              </a:rPr>
              <a:t>had</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just</a:t>
            </a:r>
            <a:r>
              <a:rPr sz="1800" i="1" dirty="0">
                <a:solidFill>
                  <a:srgbClr val="595959"/>
                </a:solidFill>
                <a:latin typeface="Times New Roman"/>
                <a:cs typeface="Times New Roman"/>
              </a:rPr>
              <a:t> put</a:t>
            </a:r>
            <a:r>
              <a:rPr sz="1800" i="1" spc="-5" dirty="0">
                <a:solidFill>
                  <a:srgbClr val="595959"/>
                </a:solidFill>
                <a:latin typeface="Times New Roman"/>
                <a:cs typeface="Times New Roman"/>
              </a:rPr>
              <a:t> into</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the</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machine</a:t>
            </a:r>
            <a:r>
              <a:rPr sz="1800" i="1" spc="5" dirty="0">
                <a:solidFill>
                  <a:srgbClr val="595959"/>
                </a:solidFill>
                <a:latin typeface="Times New Roman"/>
                <a:cs typeface="Times New Roman"/>
              </a:rPr>
              <a:t> </a:t>
            </a:r>
            <a:r>
              <a:rPr sz="1800" i="1" spc="-20" dirty="0">
                <a:solidFill>
                  <a:srgbClr val="595959"/>
                </a:solidFill>
                <a:latin typeface="Times New Roman"/>
                <a:cs typeface="Times New Roman"/>
              </a:rPr>
              <a:t>room</a:t>
            </a:r>
            <a:r>
              <a:rPr sz="1800" i="1" dirty="0">
                <a:solidFill>
                  <a:srgbClr val="595959"/>
                </a:solidFill>
                <a:latin typeface="Times New Roman"/>
                <a:cs typeface="Times New Roman"/>
              </a:rPr>
              <a:t> on</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the</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fifth</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floor </a:t>
            </a:r>
            <a:r>
              <a:rPr sz="1800" i="1" spc="-434" dirty="0">
                <a:solidFill>
                  <a:srgbClr val="595959"/>
                </a:solidFill>
                <a:latin typeface="Times New Roman"/>
                <a:cs typeface="Times New Roman"/>
              </a:rPr>
              <a:t> </a:t>
            </a:r>
            <a:r>
              <a:rPr sz="1800" i="1" spc="-5" dirty="0">
                <a:solidFill>
                  <a:srgbClr val="595959"/>
                </a:solidFill>
                <a:latin typeface="Times New Roman"/>
                <a:cs typeface="Times New Roman"/>
              </a:rPr>
              <a:t>crashed.”</a:t>
            </a:r>
            <a:endParaRPr sz="1800">
              <a:latin typeface="Times New Roman"/>
              <a:cs typeface="Times New Roman"/>
            </a:endParaRPr>
          </a:p>
          <a:p>
            <a:pPr marL="186055" marR="229870" indent="-137160">
              <a:lnSpc>
                <a:spcPts val="2100"/>
              </a:lnSpc>
              <a:spcBef>
                <a:spcPts val="760"/>
              </a:spcBef>
            </a:pPr>
            <a:r>
              <a:rPr sz="1800" spc="-10" dirty="0">
                <a:solidFill>
                  <a:srgbClr val="002060"/>
                </a:solidFill>
                <a:latin typeface="Impact"/>
                <a:cs typeface="Impact"/>
              </a:rPr>
              <a:t>­</a:t>
            </a:r>
            <a:r>
              <a:rPr sz="1800" spc="-5" dirty="0">
                <a:solidFill>
                  <a:srgbClr val="002060"/>
                </a:solidFill>
                <a:latin typeface="Impact"/>
                <a:cs typeface="Impact"/>
              </a:rPr>
              <a:t> </a:t>
            </a:r>
            <a:r>
              <a:rPr sz="1800" dirty="0">
                <a:solidFill>
                  <a:srgbClr val="595959"/>
                </a:solidFill>
                <a:latin typeface="Times New Roman"/>
                <a:cs typeface="Times New Roman"/>
              </a:rPr>
              <a:t>The </a:t>
            </a:r>
            <a:r>
              <a:rPr sz="1800" spc="-5" dirty="0">
                <a:solidFill>
                  <a:srgbClr val="595959"/>
                </a:solidFill>
                <a:latin typeface="Times New Roman"/>
                <a:cs typeface="Times New Roman"/>
              </a:rPr>
              <a:t>last </a:t>
            </a:r>
            <a:r>
              <a:rPr sz="1800" dirty="0">
                <a:solidFill>
                  <a:srgbClr val="595959"/>
                </a:solidFill>
                <a:latin typeface="Times New Roman"/>
                <a:cs typeface="Times New Roman"/>
              </a:rPr>
              <a:t>word </a:t>
            </a:r>
            <a:r>
              <a:rPr sz="1800" i="1" spc="-5" dirty="0">
                <a:solidFill>
                  <a:srgbClr val="595959"/>
                </a:solidFill>
                <a:latin typeface="Times New Roman"/>
                <a:cs typeface="Times New Roman"/>
              </a:rPr>
              <a:t>crashed </a:t>
            </a:r>
            <a:r>
              <a:rPr sz="1800" spc="-5" dirty="0">
                <a:solidFill>
                  <a:srgbClr val="595959"/>
                </a:solidFill>
                <a:latin typeface="Times New Roman"/>
                <a:cs typeface="Times New Roman"/>
              </a:rPr>
              <a:t>is </a:t>
            </a:r>
            <a:r>
              <a:rPr sz="1800" dirty="0">
                <a:solidFill>
                  <a:srgbClr val="595959"/>
                </a:solidFill>
                <a:latin typeface="Times New Roman"/>
                <a:cs typeface="Times New Roman"/>
              </a:rPr>
              <a:t>not very </a:t>
            </a:r>
            <a:r>
              <a:rPr sz="1800" spc="-5" dirty="0">
                <a:solidFill>
                  <a:srgbClr val="595959"/>
                </a:solidFill>
                <a:latin typeface="Times New Roman"/>
                <a:cs typeface="Times New Roman"/>
              </a:rPr>
              <a:t>likely to follow the </a:t>
            </a:r>
            <a:r>
              <a:rPr sz="1800" dirty="0">
                <a:solidFill>
                  <a:srgbClr val="595959"/>
                </a:solidFill>
                <a:latin typeface="Times New Roman"/>
                <a:cs typeface="Times New Roman"/>
              </a:rPr>
              <a:t>word </a:t>
            </a:r>
            <a:r>
              <a:rPr sz="1800" i="1" spc="-5" dirty="0">
                <a:solidFill>
                  <a:srgbClr val="595959"/>
                </a:solidFill>
                <a:latin typeface="Times New Roman"/>
                <a:cs typeface="Times New Roman"/>
              </a:rPr>
              <a:t>floor</a:t>
            </a:r>
            <a:r>
              <a:rPr sz="1800" spc="-5" dirty="0">
                <a:solidFill>
                  <a:srgbClr val="595959"/>
                </a:solidFill>
                <a:latin typeface="Times New Roman"/>
                <a:cs typeface="Times New Roman"/>
              </a:rPr>
              <a:t>, </a:t>
            </a:r>
            <a:r>
              <a:rPr sz="1800" dirty="0">
                <a:solidFill>
                  <a:srgbClr val="595959"/>
                </a:solidFill>
                <a:latin typeface="Times New Roman"/>
                <a:cs typeface="Times New Roman"/>
              </a:rPr>
              <a:t>but </a:t>
            </a:r>
            <a:r>
              <a:rPr sz="1800" spc="-5" dirty="0">
                <a:solidFill>
                  <a:srgbClr val="595959"/>
                </a:solidFill>
                <a:latin typeface="Times New Roman"/>
                <a:cs typeface="Times New Roman"/>
              </a:rPr>
              <a:t>it is </a:t>
            </a:r>
            <a:r>
              <a:rPr sz="1800" spc="-434" dirty="0">
                <a:solidFill>
                  <a:srgbClr val="595959"/>
                </a:solidFill>
                <a:latin typeface="Times New Roman"/>
                <a:cs typeface="Times New Roman"/>
              </a:rPr>
              <a:t> </a:t>
            </a:r>
            <a:r>
              <a:rPr sz="1800" spc="-5" dirty="0">
                <a:solidFill>
                  <a:srgbClr val="595959"/>
                </a:solidFill>
                <a:latin typeface="Times New Roman"/>
                <a:cs typeface="Times New Roman"/>
              </a:rPr>
              <a:t>likely to</a:t>
            </a:r>
            <a:r>
              <a:rPr sz="1800" dirty="0">
                <a:solidFill>
                  <a:srgbClr val="595959"/>
                </a:solidFill>
                <a:latin typeface="Times New Roman"/>
                <a:cs typeface="Times New Roman"/>
              </a:rPr>
              <a:t> be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a:t>
            </a:r>
            <a:r>
              <a:rPr sz="1800" spc="-5" dirty="0">
                <a:solidFill>
                  <a:srgbClr val="595959"/>
                </a:solidFill>
                <a:latin typeface="Times New Roman"/>
                <a:cs typeface="Times New Roman"/>
              </a:rPr>
              <a:t>main</a:t>
            </a:r>
            <a:r>
              <a:rPr sz="1800" dirty="0">
                <a:solidFill>
                  <a:srgbClr val="595959"/>
                </a:solidFill>
                <a:latin typeface="Times New Roman"/>
                <a:cs typeface="Times New Roman"/>
              </a:rPr>
              <a:t> verb of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word </a:t>
            </a:r>
            <a:r>
              <a:rPr sz="1800" i="1" spc="-5" dirty="0">
                <a:solidFill>
                  <a:srgbClr val="595959"/>
                </a:solidFill>
                <a:latin typeface="Times New Roman"/>
                <a:cs typeface="Times New Roman"/>
              </a:rPr>
              <a:t>computer</a:t>
            </a:r>
            <a:endParaRPr sz="1800">
              <a:latin typeface="Times New Roman"/>
              <a:cs typeface="Times New Roman"/>
            </a:endParaRPr>
          </a:p>
          <a:p>
            <a:pPr marL="12700">
              <a:lnSpc>
                <a:spcPct val="100000"/>
              </a:lnSpc>
              <a:spcBef>
                <a:spcPts val="580"/>
              </a:spcBef>
            </a:pPr>
            <a:r>
              <a:rPr sz="2200" spc="-5" dirty="0">
                <a:solidFill>
                  <a:srgbClr val="595959"/>
                </a:solidFill>
                <a:latin typeface="Times New Roman"/>
                <a:cs typeface="Times New Roman"/>
              </a:rPr>
              <a:t>But</a:t>
            </a:r>
            <a:r>
              <a:rPr sz="2200" dirty="0">
                <a:solidFill>
                  <a:srgbClr val="595959"/>
                </a:solidFill>
                <a:latin typeface="Times New Roman"/>
                <a:cs typeface="Times New Roman"/>
              </a:rPr>
              <a:t> </a:t>
            </a:r>
            <a:r>
              <a:rPr sz="2200" spc="-5" dirty="0">
                <a:solidFill>
                  <a:srgbClr val="595959"/>
                </a:solidFill>
                <a:latin typeface="Times New Roman"/>
                <a:cs typeface="Times New Roman"/>
              </a:rPr>
              <a:t>we can</a:t>
            </a:r>
            <a:r>
              <a:rPr sz="2200" dirty="0">
                <a:solidFill>
                  <a:srgbClr val="595959"/>
                </a:solidFill>
                <a:latin typeface="Times New Roman"/>
                <a:cs typeface="Times New Roman"/>
              </a:rPr>
              <a:t> </a:t>
            </a:r>
            <a:r>
              <a:rPr sz="2200" spc="-5" dirty="0">
                <a:solidFill>
                  <a:srgbClr val="595959"/>
                </a:solidFill>
                <a:latin typeface="Times New Roman"/>
                <a:cs typeface="Times New Roman"/>
              </a:rPr>
              <a:t>often</a:t>
            </a:r>
            <a:r>
              <a:rPr sz="2200" dirty="0">
                <a:solidFill>
                  <a:srgbClr val="595959"/>
                </a:solidFill>
                <a:latin typeface="Times New Roman"/>
                <a:cs typeface="Times New Roman"/>
              </a:rPr>
              <a:t> </a:t>
            </a:r>
            <a:r>
              <a:rPr sz="2200" spc="-5" dirty="0">
                <a:solidFill>
                  <a:srgbClr val="595959"/>
                </a:solidFill>
                <a:latin typeface="Times New Roman"/>
                <a:cs typeface="Times New Roman"/>
              </a:rPr>
              <a:t>get</a:t>
            </a:r>
            <a:r>
              <a:rPr sz="2200" dirty="0">
                <a:solidFill>
                  <a:srgbClr val="595959"/>
                </a:solidFill>
                <a:latin typeface="Times New Roman"/>
                <a:cs typeface="Times New Roman"/>
              </a:rPr>
              <a:t> </a:t>
            </a:r>
            <a:r>
              <a:rPr sz="2200" spc="-5" dirty="0">
                <a:solidFill>
                  <a:srgbClr val="595959"/>
                </a:solidFill>
                <a:latin typeface="Times New Roman"/>
                <a:cs typeface="Times New Roman"/>
              </a:rPr>
              <a:t>away</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with</a:t>
            </a:r>
            <a:r>
              <a:rPr sz="2200" dirty="0">
                <a:solidFill>
                  <a:srgbClr val="595959"/>
                </a:solidFill>
                <a:latin typeface="Times New Roman"/>
                <a:cs typeface="Times New Roman"/>
              </a:rPr>
              <a:t>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-gram</a:t>
            </a:r>
            <a:r>
              <a:rPr sz="2200" dirty="0">
                <a:solidFill>
                  <a:srgbClr val="595959"/>
                </a:solidFill>
                <a:latin typeface="Times New Roman"/>
                <a:cs typeface="Times New Roman"/>
              </a:rPr>
              <a:t> </a:t>
            </a:r>
            <a:r>
              <a:rPr sz="2200" spc="-5" dirty="0">
                <a:solidFill>
                  <a:srgbClr val="595959"/>
                </a:solidFill>
                <a:latin typeface="Times New Roman"/>
                <a:cs typeface="Times New Roman"/>
              </a:rPr>
              <a:t>models.</a:t>
            </a:r>
            <a:endParaRPr sz="2200">
              <a:latin typeface="Times New Roman"/>
              <a:cs typeface="Times New Roman"/>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1035303"/>
            <a:ext cx="6311900" cy="574040"/>
          </a:xfrm>
          <a:prstGeom prst="rect">
            <a:avLst/>
          </a:prstGeom>
        </p:spPr>
        <p:txBody>
          <a:bodyPr vert="horz" wrap="square" lIns="0" tIns="12700" rIns="0" bIns="0" rtlCol="0">
            <a:spAutoFit/>
          </a:bodyPr>
          <a:lstStyle/>
          <a:p>
            <a:pPr marL="12700">
              <a:lnSpc>
                <a:spcPct val="100000"/>
              </a:lnSpc>
              <a:spcBef>
                <a:spcPts val="100"/>
              </a:spcBef>
            </a:pPr>
            <a:r>
              <a:rPr sz="3600" i="1" spc="80" dirty="0">
                <a:latin typeface="Times New Roman"/>
                <a:cs typeface="Times New Roman"/>
              </a:rPr>
              <a:t>N</a:t>
            </a:r>
            <a:r>
              <a:rPr sz="3600" spc="80" dirty="0"/>
              <a:t>-Gram</a:t>
            </a:r>
            <a:r>
              <a:rPr sz="3600" spc="200" dirty="0"/>
              <a:t> </a:t>
            </a:r>
            <a:r>
              <a:rPr sz="3600" spc="85" dirty="0"/>
              <a:t>Predictive</a:t>
            </a:r>
            <a:r>
              <a:rPr sz="3600" spc="200" dirty="0"/>
              <a:t> </a:t>
            </a:r>
            <a:r>
              <a:rPr sz="3600" spc="95" dirty="0"/>
              <a:t>Probabilities</a:t>
            </a:r>
            <a:endParaRPr sz="3600">
              <a:latin typeface="Times New Roman"/>
              <a:cs typeface="Times New Roman"/>
            </a:endParaRP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8</a:t>
            </a:r>
          </a:p>
        </p:txBody>
      </p:sp>
      <p:sp>
        <p:nvSpPr>
          <p:cNvPr id="3" name="object 3"/>
          <p:cNvSpPr txBox="1"/>
          <p:nvPr/>
        </p:nvSpPr>
        <p:spPr>
          <a:xfrm>
            <a:off x="892555" y="2203873"/>
            <a:ext cx="6911340" cy="3958590"/>
          </a:xfrm>
          <a:prstGeom prst="rect">
            <a:avLst/>
          </a:prstGeom>
        </p:spPr>
        <p:txBody>
          <a:bodyPr vert="horz" wrap="square" lIns="0" tIns="114935" rIns="0" bIns="0" rtlCol="0">
            <a:spAutoFit/>
          </a:bodyPr>
          <a:lstStyle/>
          <a:p>
            <a:pPr marL="12700">
              <a:lnSpc>
                <a:spcPct val="100000"/>
              </a:lnSpc>
              <a:spcBef>
                <a:spcPts val="905"/>
              </a:spcBef>
            </a:pPr>
            <a:r>
              <a:rPr sz="2200" dirty="0">
                <a:solidFill>
                  <a:srgbClr val="595959"/>
                </a:solidFill>
                <a:latin typeface="Times New Roman"/>
                <a:cs typeface="Times New Roman"/>
              </a:rPr>
              <a:t>For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-grams,</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we</a:t>
            </a:r>
            <a:r>
              <a:rPr sz="2200" dirty="0">
                <a:solidFill>
                  <a:srgbClr val="595959"/>
                </a:solidFill>
                <a:latin typeface="Times New Roman"/>
                <a:cs typeface="Times New Roman"/>
              </a:rPr>
              <a:t> </a:t>
            </a:r>
            <a:r>
              <a:rPr sz="2200" spc="-5" dirty="0">
                <a:solidFill>
                  <a:srgbClr val="595959"/>
                </a:solidFill>
                <a:latin typeface="Times New Roman"/>
                <a:cs typeface="Times New Roman"/>
              </a:rPr>
              <a:t>need</a:t>
            </a:r>
            <a:r>
              <a:rPr sz="2200" dirty="0">
                <a:solidFill>
                  <a:srgbClr val="595959"/>
                </a:solidFill>
                <a:latin typeface="Times New Roman"/>
                <a:cs typeface="Times New Roman"/>
              </a:rPr>
              <a:t> the </a:t>
            </a:r>
            <a:r>
              <a:rPr sz="2200" spc="-5" dirty="0">
                <a:solidFill>
                  <a:srgbClr val="CC0000"/>
                </a:solidFill>
                <a:latin typeface="Times New Roman"/>
                <a:cs typeface="Times New Roman"/>
              </a:rPr>
              <a:t>conditional</a:t>
            </a:r>
            <a:r>
              <a:rPr sz="2200" spc="5" dirty="0">
                <a:solidFill>
                  <a:srgbClr val="CC0000"/>
                </a:solidFill>
                <a:latin typeface="Times New Roman"/>
                <a:cs typeface="Times New Roman"/>
              </a:rPr>
              <a:t> </a:t>
            </a:r>
            <a:r>
              <a:rPr sz="2200" spc="-5" dirty="0">
                <a:solidFill>
                  <a:srgbClr val="CC0000"/>
                </a:solidFill>
                <a:latin typeface="Times New Roman"/>
                <a:cs typeface="Times New Roman"/>
              </a:rPr>
              <a:t>probability</a:t>
            </a:r>
            <a:r>
              <a:rPr sz="2200" spc="-5" dirty="0">
                <a:solidFill>
                  <a:srgbClr val="595959"/>
                </a:solidFill>
                <a:latin typeface="Times New Roman"/>
                <a:cs typeface="Times New Roman"/>
              </a:rPr>
              <a:t>:</a:t>
            </a:r>
            <a:endParaRPr sz="2200">
              <a:latin typeface="Times New Roman"/>
              <a:cs typeface="Times New Roman"/>
            </a:endParaRPr>
          </a:p>
          <a:p>
            <a:pPr marL="1750060" marR="922655" indent="-914400">
              <a:lnSpc>
                <a:spcPts val="2100"/>
              </a:lnSpc>
              <a:spcBef>
                <a:spcPts val="780"/>
              </a:spcBef>
            </a:pP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(&lt;next</a:t>
            </a:r>
            <a:r>
              <a:rPr sz="1800" dirty="0">
                <a:solidFill>
                  <a:srgbClr val="595959"/>
                </a:solidFill>
                <a:latin typeface="Times New Roman"/>
                <a:cs typeface="Times New Roman"/>
              </a:rPr>
              <a:t> </a:t>
            </a:r>
            <a:r>
              <a:rPr sz="1800" spc="-5" dirty="0">
                <a:solidFill>
                  <a:srgbClr val="595959"/>
                </a:solidFill>
                <a:latin typeface="Times New Roman"/>
                <a:cs typeface="Times New Roman"/>
              </a:rPr>
              <a:t>word&gt;|&lt;preceding</a:t>
            </a:r>
            <a:r>
              <a:rPr sz="1800" spc="10" dirty="0">
                <a:solidFill>
                  <a:srgbClr val="595959"/>
                </a:solidFill>
                <a:latin typeface="Times New Roman"/>
                <a:cs typeface="Times New Roman"/>
              </a:rPr>
              <a:t> </a:t>
            </a:r>
            <a:r>
              <a:rPr sz="1800" dirty="0">
                <a:solidFill>
                  <a:srgbClr val="595959"/>
                </a:solidFill>
                <a:latin typeface="Times New Roman"/>
                <a:cs typeface="Times New Roman"/>
              </a:rPr>
              <a:t>word</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sequence</a:t>
            </a:r>
            <a:r>
              <a:rPr sz="1800" spc="10" dirty="0">
                <a:solidFill>
                  <a:srgbClr val="595959"/>
                </a:solidFill>
                <a:latin typeface="Times New Roman"/>
                <a:cs typeface="Times New Roman"/>
              </a:rPr>
              <a:t> </a:t>
            </a:r>
            <a:r>
              <a:rPr sz="1800" dirty="0">
                <a:solidFill>
                  <a:srgbClr val="595959"/>
                </a:solidFill>
                <a:latin typeface="Times New Roman"/>
                <a:cs typeface="Times New Roman"/>
              </a:rPr>
              <a:t>of</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length</a:t>
            </a:r>
            <a:r>
              <a:rPr sz="1800" spc="10" dirty="0">
                <a:solidFill>
                  <a:srgbClr val="595959"/>
                </a:solidFill>
                <a:latin typeface="Times New Roman"/>
                <a:cs typeface="Times New Roman"/>
              </a:rPr>
              <a:t> </a:t>
            </a:r>
            <a:r>
              <a:rPr sz="1800" i="1" spc="-5" dirty="0">
                <a:solidFill>
                  <a:srgbClr val="595959"/>
                </a:solidFill>
                <a:latin typeface="Times New Roman"/>
                <a:cs typeface="Times New Roman"/>
              </a:rPr>
              <a:t>n</a:t>
            </a:r>
            <a:r>
              <a:rPr sz="1800" spc="-5" dirty="0">
                <a:solidFill>
                  <a:srgbClr val="595959"/>
                </a:solidFill>
                <a:latin typeface="Times New Roman"/>
                <a:cs typeface="Times New Roman"/>
              </a:rPr>
              <a:t>&gt;) </a:t>
            </a:r>
            <a:r>
              <a:rPr sz="1800" spc="-434" dirty="0">
                <a:solidFill>
                  <a:srgbClr val="595959"/>
                </a:solidFill>
                <a:latin typeface="Times New Roman"/>
                <a:cs typeface="Times New Roman"/>
              </a:rPr>
              <a:t> </a:t>
            </a:r>
            <a:r>
              <a:rPr sz="1800" dirty="0">
                <a:solidFill>
                  <a:srgbClr val="595959"/>
                </a:solidFill>
                <a:latin typeface="Times New Roman"/>
                <a:cs typeface="Times New Roman"/>
              </a:rPr>
              <a:t>(e.g.,</a:t>
            </a:r>
            <a:r>
              <a:rPr sz="1800" spc="-5" dirty="0">
                <a:solidFill>
                  <a:srgbClr val="595959"/>
                </a:solidFill>
                <a:latin typeface="Times New Roman"/>
                <a:cs typeface="Times New Roman"/>
              </a:rPr>
              <a:t> </a:t>
            </a: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the</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They</a:t>
            </a:r>
            <a:r>
              <a:rPr sz="1800" i="1" dirty="0">
                <a:solidFill>
                  <a:srgbClr val="595959"/>
                </a:solidFill>
                <a:latin typeface="Times New Roman"/>
                <a:cs typeface="Times New Roman"/>
              </a:rPr>
              <a:t> </a:t>
            </a:r>
            <a:r>
              <a:rPr sz="1800" i="1" spc="-5" dirty="0">
                <a:solidFill>
                  <a:srgbClr val="595959"/>
                </a:solidFill>
                <a:latin typeface="Times New Roman"/>
                <a:cs typeface="Times New Roman"/>
              </a:rPr>
              <a:t>picnicked</a:t>
            </a:r>
            <a:r>
              <a:rPr sz="1800" i="1" dirty="0">
                <a:solidFill>
                  <a:srgbClr val="595959"/>
                </a:solidFill>
                <a:latin typeface="Times New Roman"/>
                <a:cs typeface="Times New Roman"/>
              </a:rPr>
              <a:t> by</a:t>
            </a:r>
            <a:r>
              <a:rPr sz="1800" dirty="0">
                <a:solidFill>
                  <a:srgbClr val="595959"/>
                </a:solidFill>
                <a:latin typeface="Times New Roman"/>
                <a:cs typeface="Times New Roman"/>
              </a:rPr>
              <a:t>))</a:t>
            </a:r>
            <a:endParaRPr sz="1800">
              <a:latin typeface="Times New Roman"/>
              <a:cs typeface="Times New Roman"/>
            </a:endParaRPr>
          </a:p>
          <a:p>
            <a:pPr marL="12700">
              <a:lnSpc>
                <a:spcPct val="100000"/>
              </a:lnSpc>
              <a:spcBef>
                <a:spcPts val="1180"/>
              </a:spcBef>
            </a:pPr>
            <a:r>
              <a:rPr sz="2200" spc="-90" dirty="0">
                <a:solidFill>
                  <a:srgbClr val="595959"/>
                </a:solidFill>
                <a:latin typeface="Times New Roman"/>
                <a:cs typeface="Times New Roman"/>
              </a:rPr>
              <a:t>We</a:t>
            </a:r>
            <a:r>
              <a:rPr sz="2200" spc="-20" dirty="0">
                <a:solidFill>
                  <a:srgbClr val="595959"/>
                </a:solidFill>
                <a:latin typeface="Times New Roman"/>
                <a:cs typeface="Times New Roman"/>
              </a:rPr>
              <a:t> </a:t>
            </a:r>
            <a:r>
              <a:rPr sz="2200" spc="-5" dirty="0">
                <a:solidFill>
                  <a:srgbClr val="595959"/>
                </a:solidFill>
                <a:latin typeface="Times New Roman"/>
                <a:cs typeface="Times New Roman"/>
              </a:rPr>
              <a:t>define</a:t>
            </a:r>
            <a:r>
              <a:rPr sz="2200" spc="-15" dirty="0">
                <a:solidFill>
                  <a:srgbClr val="595959"/>
                </a:solidFill>
                <a:latin typeface="Times New Roman"/>
                <a:cs typeface="Times New Roman"/>
              </a:rPr>
              <a:t> </a:t>
            </a:r>
            <a:r>
              <a:rPr sz="2200" dirty="0">
                <a:solidFill>
                  <a:srgbClr val="595959"/>
                </a:solidFill>
                <a:latin typeface="Times New Roman"/>
                <a:cs typeface="Times New Roman"/>
              </a:rPr>
              <a:t>this</a:t>
            </a:r>
            <a:r>
              <a:rPr sz="2200" spc="-20" dirty="0">
                <a:solidFill>
                  <a:srgbClr val="595959"/>
                </a:solidFill>
                <a:latin typeface="Times New Roman"/>
                <a:cs typeface="Times New Roman"/>
              </a:rPr>
              <a:t> </a:t>
            </a:r>
            <a:r>
              <a:rPr sz="2200" spc="-5" dirty="0">
                <a:solidFill>
                  <a:srgbClr val="595959"/>
                </a:solidFill>
                <a:latin typeface="Times New Roman"/>
                <a:cs typeface="Times New Roman"/>
              </a:rPr>
              <a:t>as:</a:t>
            </a:r>
            <a:endParaRPr sz="2200">
              <a:latin typeface="Times New Roman"/>
              <a:cs typeface="Times New Roman"/>
            </a:endParaRPr>
          </a:p>
          <a:p>
            <a:pPr marL="49530">
              <a:lnSpc>
                <a:spcPct val="100000"/>
              </a:lnSpc>
              <a:spcBef>
                <a:spcPts val="1160"/>
              </a:spcBef>
            </a:pPr>
            <a:r>
              <a:rPr sz="1800" spc="-10" dirty="0">
                <a:solidFill>
                  <a:srgbClr val="002060"/>
                </a:solidFill>
                <a:latin typeface="Impact"/>
                <a:cs typeface="Impact"/>
              </a:rPr>
              <a:t>­</a:t>
            </a:r>
            <a:r>
              <a:rPr sz="1800" spc="245" dirty="0">
                <a:solidFill>
                  <a:srgbClr val="002060"/>
                </a:solidFill>
                <a:latin typeface="Impact"/>
                <a:cs typeface="Impact"/>
              </a:rPr>
              <a:t> </a:t>
            </a:r>
            <a:r>
              <a:rPr sz="1800" dirty="0">
                <a:solidFill>
                  <a:srgbClr val="595959"/>
                </a:solidFill>
                <a:latin typeface="Times New Roman"/>
                <a:cs typeface="Times New Roman"/>
              </a:rPr>
              <a:t>The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observed</a:t>
            </a:r>
            <a:r>
              <a:rPr sz="1800" dirty="0">
                <a:solidFill>
                  <a:srgbClr val="595959"/>
                </a:solidFill>
                <a:latin typeface="Times New Roman"/>
                <a:cs typeface="Times New Roman"/>
              </a:rPr>
              <a:t> frequency</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(count)</a:t>
            </a:r>
            <a:r>
              <a:rPr sz="1800" spc="5" dirty="0">
                <a:solidFill>
                  <a:srgbClr val="595959"/>
                </a:solidFill>
                <a:latin typeface="Times New Roman"/>
                <a:cs typeface="Times New Roman"/>
              </a:rPr>
              <a:t> </a:t>
            </a:r>
            <a:r>
              <a:rPr sz="1800" dirty="0">
                <a:solidFill>
                  <a:srgbClr val="595959"/>
                </a:solidFill>
                <a:latin typeface="Times New Roman"/>
                <a:cs typeface="Times New Roman"/>
              </a:rPr>
              <a:t>of</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whole</a:t>
            </a:r>
            <a:r>
              <a:rPr sz="1800" dirty="0">
                <a:solidFill>
                  <a:srgbClr val="595959"/>
                </a:solidFill>
                <a:latin typeface="Times New Roman"/>
                <a:cs typeface="Times New Roman"/>
              </a:rPr>
              <a:t> </a:t>
            </a:r>
            <a:r>
              <a:rPr sz="1800" spc="-5" dirty="0">
                <a:solidFill>
                  <a:srgbClr val="595959"/>
                </a:solidFill>
                <a:latin typeface="Times New Roman"/>
                <a:cs typeface="Times New Roman"/>
              </a:rPr>
              <a:t>sequence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divided</a:t>
            </a:r>
            <a:r>
              <a:rPr sz="1800" spc="5" dirty="0">
                <a:solidFill>
                  <a:srgbClr val="595959"/>
                </a:solidFill>
                <a:latin typeface="Times New Roman"/>
                <a:cs typeface="Times New Roman"/>
              </a:rPr>
              <a:t> </a:t>
            </a:r>
            <a:r>
              <a:rPr sz="1800" dirty="0">
                <a:solidFill>
                  <a:srgbClr val="595959"/>
                </a:solidFill>
                <a:latin typeface="Times New Roman"/>
                <a:cs typeface="Times New Roman"/>
              </a:rPr>
              <a:t>by</a:t>
            </a:r>
            <a:endParaRPr sz="1800">
              <a:latin typeface="Times New Roman"/>
              <a:cs typeface="Times New Roman"/>
            </a:endParaRPr>
          </a:p>
          <a:p>
            <a:pPr marL="186690" marR="5080" indent="-137160">
              <a:lnSpc>
                <a:spcPct val="101899"/>
              </a:lnSpc>
              <a:spcBef>
                <a:spcPts val="1200"/>
              </a:spcBef>
            </a:pPr>
            <a:r>
              <a:rPr sz="1800" spc="-10" dirty="0">
                <a:solidFill>
                  <a:srgbClr val="002060"/>
                </a:solidFill>
                <a:latin typeface="Impact"/>
                <a:cs typeface="Impact"/>
              </a:rPr>
              <a:t>­</a:t>
            </a:r>
            <a:r>
              <a:rPr sz="1800" spc="250" dirty="0">
                <a:solidFill>
                  <a:srgbClr val="002060"/>
                </a:solidFill>
                <a:latin typeface="Impact"/>
                <a:cs typeface="Impact"/>
              </a:rPr>
              <a:t> </a:t>
            </a:r>
            <a:r>
              <a:rPr sz="1800" dirty="0">
                <a:solidFill>
                  <a:srgbClr val="595959"/>
                </a:solidFill>
                <a:latin typeface="Times New Roman"/>
                <a:cs typeface="Times New Roman"/>
              </a:rPr>
              <a:t>The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observed</a:t>
            </a:r>
            <a:r>
              <a:rPr sz="1800" spc="5" dirty="0">
                <a:solidFill>
                  <a:srgbClr val="595959"/>
                </a:solidFill>
                <a:latin typeface="Times New Roman"/>
                <a:cs typeface="Times New Roman"/>
              </a:rPr>
              <a:t> </a:t>
            </a:r>
            <a:r>
              <a:rPr sz="1800" dirty="0">
                <a:solidFill>
                  <a:srgbClr val="595959"/>
                </a:solidFill>
                <a:latin typeface="Times New Roman"/>
                <a:cs typeface="Times New Roman"/>
              </a:rPr>
              <a:t>frequency</a:t>
            </a:r>
            <a:r>
              <a:rPr sz="1800" spc="5" dirty="0">
                <a:solidFill>
                  <a:srgbClr val="595959"/>
                </a:solidFill>
                <a:latin typeface="Times New Roman"/>
                <a:cs typeface="Times New Roman"/>
              </a:rPr>
              <a:t> </a:t>
            </a:r>
            <a:r>
              <a:rPr sz="1800" dirty="0">
                <a:solidFill>
                  <a:srgbClr val="595959"/>
                </a:solidFill>
                <a:latin typeface="Times New Roman"/>
                <a:cs typeface="Times New Roman"/>
              </a:rPr>
              <a:t>of</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preceding,</a:t>
            </a:r>
            <a:r>
              <a:rPr sz="1800" spc="5" dirty="0">
                <a:solidFill>
                  <a:srgbClr val="595959"/>
                </a:solidFill>
                <a:latin typeface="Times New Roman"/>
                <a:cs typeface="Times New Roman"/>
              </a:rPr>
              <a:t> </a:t>
            </a:r>
            <a:r>
              <a:rPr sz="1800" dirty="0">
                <a:solidFill>
                  <a:srgbClr val="595959"/>
                </a:solidFill>
                <a:latin typeface="Times New Roman"/>
                <a:cs typeface="Times New Roman"/>
              </a:rPr>
              <a:t>or</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initial,</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sequence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(sometimes </a:t>
            </a:r>
            <a:r>
              <a:rPr sz="1800" spc="-434" dirty="0">
                <a:solidFill>
                  <a:srgbClr val="595959"/>
                </a:solidFill>
                <a:latin typeface="Times New Roman"/>
                <a:cs typeface="Times New Roman"/>
              </a:rPr>
              <a:t> </a:t>
            </a:r>
            <a:r>
              <a:rPr sz="1800" spc="-5" dirty="0">
                <a:solidFill>
                  <a:srgbClr val="595959"/>
                </a:solidFill>
                <a:latin typeface="Times New Roman"/>
                <a:cs typeface="Times New Roman"/>
              </a:rPr>
              <a:t>called</a:t>
            </a:r>
            <a:r>
              <a:rPr sz="1800"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a:t>
            </a:r>
            <a:r>
              <a:rPr sz="1800" spc="-5" dirty="0">
                <a:solidFill>
                  <a:srgbClr val="CC0000"/>
                </a:solidFill>
                <a:latin typeface="Times New Roman"/>
                <a:cs typeface="Times New Roman"/>
              </a:rPr>
              <a:t>maximum likelihood</a:t>
            </a:r>
            <a:r>
              <a:rPr sz="1800" dirty="0">
                <a:solidFill>
                  <a:srgbClr val="CC0000"/>
                </a:solidFill>
                <a:latin typeface="Times New Roman"/>
                <a:cs typeface="Times New Roman"/>
              </a:rPr>
              <a:t> </a:t>
            </a:r>
            <a:r>
              <a:rPr sz="1800" spc="-5" dirty="0">
                <a:solidFill>
                  <a:srgbClr val="CC0000"/>
                </a:solidFill>
                <a:latin typeface="Times New Roman"/>
                <a:cs typeface="Times New Roman"/>
              </a:rPr>
              <a:t>estimation</a:t>
            </a:r>
            <a:r>
              <a:rPr sz="1800" dirty="0">
                <a:solidFill>
                  <a:srgbClr val="CC0000"/>
                </a:solidFill>
                <a:latin typeface="Times New Roman"/>
                <a:cs typeface="Times New Roman"/>
              </a:rPr>
              <a:t> </a:t>
            </a:r>
            <a:r>
              <a:rPr sz="1800" spc="-5" dirty="0">
                <a:solidFill>
                  <a:srgbClr val="CC0000"/>
                </a:solidFill>
                <a:latin typeface="Times New Roman"/>
                <a:cs typeface="Times New Roman"/>
              </a:rPr>
              <a:t>(MLE):</a:t>
            </a:r>
            <a:endParaRPr sz="1800">
              <a:latin typeface="Times New Roman"/>
              <a:cs typeface="Times New Roman"/>
            </a:endParaRPr>
          </a:p>
          <a:p>
            <a:pPr marL="835660">
              <a:lnSpc>
                <a:spcPts val="2100"/>
              </a:lnSpc>
            </a:pP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(&lt;next</a:t>
            </a:r>
            <a:r>
              <a:rPr sz="1800" dirty="0">
                <a:solidFill>
                  <a:srgbClr val="595959"/>
                </a:solidFill>
                <a:latin typeface="Times New Roman"/>
                <a:cs typeface="Times New Roman"/>
              </a:rPr>
              <a:t> </a:t>
            </a:r>
            <a:r>
              <a:rPr sz="1800" spc="-5" dirty="0">
                <a:solidFill>
                  <a:srgbClr val="595959"/>
                </a:solidFill>
                <a:latin typeface="Times New Roman"/>
                <a:cs typeface="Times New Roman"/>
              </a:rPr>
              <a:t>word&gt;|&lt;preceding</a:t>
            </a:r>
            <a:r>
              <a:rPr sz="1800" spc="5" dirty="0">
                <a:solidFill>
                  <a:srgbClr val="595959"/>
                </a:solidFill>
                <a:latin typeface="Times New Roman"/>
                <a:cs typeface="Times New Roman"/>
              </a:rPr>
              <a:t> </a:t>
            </a:r>
            <a:r>
              <a:rPr sz="1800" dirty="0">
                <a:solidFill>
                  <a:srgbClr val="595959"/>
                </a:solidFill>
                <a:latin typeface="Times New Roman"/>
                <a:cs typeface="Times New Roman"/>
              </a:rPr>
              <a:t>word</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sequence</a:t>
            </a:r>
            <a:r>
              <a:rPr sz="1800" spc="5" dirty="0">
                <a:solidFill>
                  <a:srgbClr val="595959"/>
                </a:solidFill>
                <a:latin typeface="Times New Roman"/>
                <a:cs typeface="Times New Roman"/>
              </a:rPr>
              <a:t> </a:t>
            </a:r>
            <a:r>
              <a:rPr sz="1800" dirty="0">
                <a:solidFill>
                  <a:srgbClr val="595959"/>
                </a:solidFill>
                <a:latin typeface="Times New Roman"/>
                <a:cs typeface="Times New Roman"/>
              </a:rPr>
              <a:t>of</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length</a:t>
            </a:r>
            <a:r>
              <a:rPr sz="1800" spc="5" dirty="0">
                <a:solidFill>
                  <a:srgbClr val="595959"/>
                </a:solidFill>
                <a:latin typeface="Times New Roman"/>
                <a:cs typeface="Times New Roman"/>
              </a:rPr>
              <a:t> </a:t>
            </a:r>
            <a:r>
              <a:rPr sz="1800" i="1" spc="-5" dirty="0">
                <a:solidFill>
                  <a:srgbClr val="595959"/>
                </a:solidFill>
                <a:latin typeface="Times New Roman"/>
                <a:cs typeface="Times New Roman"/>
              </a:rPr>
              <a:t>n</a:t>
            </a:r>
            <a:r>
              <a:rPr sz="1800" spc="-5" dirty="0">
                <a:solidFill>
                  <a:srgbClr val="595959"/>
                </a:solidFill>
                <a:latin typeface="Times New Roman"/>
                <a:cs typeface="Times New Roman"/>
              </a:rPr>
              <a:t>&gt;)</a:t>
            </a:r>
            <a:endParaRPr sz="1800">
              <a:latin typeface="Times New Roman"/>
              <a:cs typeface="Times New Roman"/>
            </a:endParaRPr>
          </a:p>
          <a:p>
            <a:pPr marL="1750060">
              <a:lnSpc>
                <a:spcPts val="2130"/>
              </a:lnSpc>
              <a:spcBef>
                <a:spcPts val="40"/>
              </a:spcBef>
            </a:pPr>
            <a:r>
              <a:rPr sz="1800" dirty="0">
                <a:solidFill>
                  <a:srgbClr val="595959"/>
                </a:solidFill>
                <a:latin typeface="Times New Roman"/>
                <a:cs typeface="Times New Roman"/>
              </a:rPr>
              <a:t>= </a:t>
            </a:r>
            <a:r>
              <a:rPr sz="1800" spc="-5" dirty="0">
                <a:solidFill>
                  <a:srgbClr val="595959"/>
                </a:solidFill>
                <a:latin typeface="Times New Roman"/>
                <a:cs typeface="Times New Roman"/>
              </a:rPr>
              <a:t>Count (&lt;preceding</a:t>
            </a:r>
            <a:r>
              <a:rPr sz="1800" spc="10" dirty="0">
                <a:solidFill>
                  <a:srgbClr val="595959"/>
                </a:solidFill>
                <a:latin typeface="Times New Roman"/>
                <a:cs typeface="Times New Roman"/>
              </a:rPr>
              <a:t> </a:t>
            </a:r>
            <a:r>
              <a:rPr sz="1800" dirty="0">
                <a:solidFill>
                  <a:srgbClr val="595959"/>
                </a:solidFill>
                <a:latin typeface="Times New Roman"/>
                <a:cs typeface="Times New Roman"/>
              </a:rPr>
              <a:t>word</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sequence&gt; &lt;next</a:t>
            </a:r>
            <a:r>
              <a:rPr sz="1800" dirty="0">
                <a:solidFill>
                  <a:srgbClr val="595959"/>
                </a:solidFill>
                <a:latin typeface="Times New Roman"/>
                <a:cs typeface="Times New Roman"/>
              </a:rPr>
              <a:t> </a:t>
            </a:r>
            <a:r>
              <a:rPr sz="1800" spc="-5" dirty="0">
                <a:solidFill>
                  <a:srgbClr val="595959"/>
                </a:solidFill>
                <a:latin typeface="Times New Roman"/>
                <a:cs typeface="Times New Roman"/>
              </a:rPr>
              <a:t>word&gt;)</a:t>
            </a:r>
            <a:endParaRPr sz="1800">
              <a:latin typeface="Times New Roman"/>
              <a:cs typeface="Times New Roman"/>
            </a:endParaRPr>
          </a:p>
          <a:p>
            <a:pPr marL="2663825">
              <a:lnSpc>
                <a:spcPts val="2130"/>
              </a:lnSpc>
            </a:pPr>
            <a:r>
              <a:rPr sz="1800" dirty="0">
                <a:solidFill>
                  <a:srgbClr val="595959"/>
                </a:solidFill>
                <a:latin typeface="Times New Roman"/>
                <a:cs typeface="Times New Roman"/>
              </a:rPr>
              <a:t>/</a:t>
            </a:r>
            <a:r>
              <a:rPr sz="1800" spc="-5" dirty="0">
                <a:solidFill>
                  <a:srgbClr val="595959"/>
                </a:solidFill>
                <a:latin typeface="Times New Roman"/>
                <a:cs typeface="Times New Roman"/>
              </a:rPr>
              <a:t> Count (&lt;preceding</a:t>
            </a:r>
            <a:r>
              <a:rPr sz="1800" dirty="0">
                <a:solidFill>
                  <a:srgbClr val="595959"/>
                </a:solidFill>
                <a:latin typeface="Times New Roman"/>
                <a:cs typeface="Times New Roman"/>
              </a:rPr>
              <a:t> word </a:t>
            </a:r>
            <a:r>
              <a:rPr sz="1800" spc="-5" dirty="0">
                <a:solidFill>
                  <a:srgbClr val="595959"/>
                </a:solidFill>
                <a:latin typeface="Times New Roman"/>
                <a:cs typeface="Times New Roman"/>
              </a:rPr>
              <a:t>sequence&gt;)</a:t>
            </a:r>
            <a:endParaRPr sz="1800">
              <a:latin typeface="Times New Roman"/>
              <a:cs typeface="Times New Roman"/>
            </a:endParaRPr>
          </a:p>
          <a:p>
            <a:pPr marL="49530">
              <a:lnSpc>
                <a:spcPct val="100000"/>
              </a:lnSpc>
              <a:spcBef>
                <a:spcPts val="1240"/>
              </a:spcBef>
            </a:pPr>
            <a:r>
              <a:rPr sz="1800" spc="-10" dirty="0">
                <a:solidFill>
                  <a:srgbClr val="002060"/>
                </a:solidFill>
                <a:latin typeface="Impact"/>
                <a:cs typeface="Impact"/>
              </a:rPr>
              <a:t>­</a:t>
            </a:r>
            <a:r>
              <a:rPr sz="1800" spc="250" dirty="0">
                <a:solidFill>
                  <a:srgbClr val="002060"/>
                </a:solidFill>
                <a:latin typeface="Impact"/>
                <a:cs typeface="Impact"/>
              </a:rPr>
              <a:t> </a:t>
            </a:r>
            <a:r>
              <a:rPr sz="1800" spc="-5" dirty="0">
                <a:solidFill>
                  <a:srgbClr val="595959"/>
                </a:solidFill>
                <a:latin typeface="Times New Roman"/>
                <a:cs typeface="Times New Roman"/>
              </a:rPr>
              <a:t>Example:</a:t>
            </a:r>
            <a:r>
              <a:rPr sz="1800" dirty="0">
                <a:solidFill>
                  <a:srgbClr val="595959"/>
                </a:solidFill>
                <a:latin typeface="Times New Roman"/>
                <a:cs typeface="Times New Roman"/>
              </a:rPr>
              <a:t> </a:t>
            </a:r>
            <a:r>
              <a:rPr sz="1800" spc="-5" dirty="0">
                <a:solidFill>
                  <a:srgbClr val="595959"/>
                </a:solidFill>
                <a:latin typeface="Times New Roman"/>
                <a:cs typeface="Times New Roman"/>
              </a:rPr>
              <a:t>Count</a:t>
            </a:r>
            <a:r>
              <a:rPr sz="1800" dirty="0">
                <a:solidFill>
                  <a:srgbClr val="595959"/>
                </a:solidFill>
                <a:latin typeface="Times New Roman"/>
                <a:cs typeface="Times New Roman"/>
              </a:rPr>
              <a:t> </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They</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picnicked</a:t>
            </a:r>
            <a:r>
              <a:rPr sz="1800" i="1" spc="10" dirty="0">
                <a:solidFill>
                  <a:srgbClr val="595959"/>
                </a:solidFill>
                <a:latin typeface="Times New Roman"/>
                <a:cs typeface="Times New Roman"/>
              </a:rPr>
              <a:t> </a:t>
            </a:r>
            <a:r>
              <a:rPr sz="1800" i="1" dirty="0">
                <a:solidFill>
                  <a:srgbClr val="595959"/>
                </a:solidFill>
                <a:latin typeface="Times New Roman"/>
                <a:cs typeface="Times New Roman"/>
              </a:rPr>
              <a:t>by</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the</a:t>
            </a:r>
            <a:r>
              <a:rPr sz="1800" spc="-5"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 </a:t>
            </a:r>
            <a:r>
              <a:rPr sz="1800" spc="-5" dirty="0">
                <a:solidFill>
                  <a:srgbClr val="595959"/>
                </a:solidFill>
                <a:latin typeface="Times New Roman"/>
                <a:cs typeface="Times New Roman"/>
              </a:rPr>
              <a:t>Count</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They</a:t>
            </a:r>
            <a:r>
              <a:rPr sz="1800" i="1" spc="5" dirty="0">
                <a:solidFill>
                  <a:srgbClr val="595959"/>
                </a:solidFill>
                <a:latin typeface="Times New Roman"/>
                <a:cs typeface="Times New Roman"/>
              </a:rPr>
              <a:t> </a:t>
            </a:r>
            <a:r>
              <a:rPr sz="1800" i="1" spc="-5" dirty="0">
                <a:solidFill>
                  <a:srgbClr val="595959"/>
                </a:solidFill>
                <a:latin typeface="Times New Roman"/>
                <a:cs typeface="Times New Roman"/>
              </a:rPr>
              <a:t>picnicked</a:t>
            </a:r>
            <a:r>
              <a:rPr sz="1800" i="1" spc="5" dirty="0">
                <a:solidFill>
                  <a:srgbClr val="595959"/>
                </a:solidFill>
                <a:latin typeface="Times New Roman"/>
                <a:cs typeface="Times New Roman"/>
              </a:rPr>
              <a:t> </a:t>
            </a:r>
            <a:r>
              <a:rPr sz="1800" i="1" dirty="0">
                <a:solidFill>
                  <a:srgbClr val="595959"/>
                </a:solidFill>
                <a:latin typeface="Times New Roman"/>
                <a:cs typeface="Times New Roman"/>
              </a:rPr>
              <a:t>by</a:t>
            </a:r>
            <a:r>
              <a:rPr sz="1800" dirty="0">
                <a:solidFill>
                  <a:srgbClr val="595959"/>
                </a:solidFill>
                <a:latin typeface="Times New Roman"/>
                <a:cs typeface="Times New Roman"/>
              </a:rPr>
              <a:t>)</a:t>
            </a:r>
            <a:endParaRPr sz="1800">
              <a:latin typeface="Times New Roman"/>
              <a:cs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326514" y="5026177"/>
            <a:ext cx="4765040" cy="1300480"/>
          </a:xfrm>
          <a:prstGeom prst="rect">
            <a:avLst/>
          </a:prstGeom>
        </p:spPr>
        <p:txBody>
          <a:bodyPr vert="horz" wrap="square" lIns="0" tIns="12700" rIns="0" bIns="0" rtlCol="0">
            <a:spAutoFit/>
          </a:bodyPr>
          <a:lstStyle/>
          <a:p>
            <a:pPr marR="29209" algn="r">
              <a:lnSpc>
                <a:spcPts val="5020"/>
              </a:lnSpc>
              <a:spcBef>
                <a:spcPts val="100"/>
              </a:spcBef>
            </a:pPr>
            <a:r>
              <a:rPr sz="4200" spc="170" dirty="0">
                <a:solidFill>
                  <a:srgbClr val="EE5612"/>
                </a:solidFill>
                <a:latin typeface="Times New Roman"/>
                <a:cs typeface="Times New Roman"/>
              </a:rPr>
              <a:t>Language</a:t>
            </a:r>
            <a:r>
              <a:rPr sz="4200" spc="345" dirty="0">
                <a:solidFill>
                  <a:srgbClr val="EE5612"/>
                </a:solidFill>
                <a:latin typeface="Times New Roman"/>
                <a:cs typeface="Times New Roman"/>
              </a:rPr>
              <a:t> </a:t>
            </a:r>
            <a:r>
              <a:rPr sz="4200" spc="170" dirty="0">
                <a:solidFill>
                  <a:srgbClr val="EE5612"/>
                </a:solidFill>
                <a:latin typeface="Times New Roman"/>
                <a:cs typeface="Times New Roman"/>
              </a:rPr>
              <a:t>Modeling</a:t>
            </a:r>
            <a:endParaRPr sz="4200">
              <a:latin typeface="Times New Roman"/>
              <a:cs typeface="Times New Roman"/>
            </a:endParaRPr>
          </a:p>
          <a:p>
            <a:pPr marR="5080" algn="r">
              <a:lnSpc>
                <a:spcPts val="5020"/>
              </a:lnSpc>
            </a:pPr>
            <a:r>
              <a:rPr sz="4200" spc="195" dirty="0">
                <a:solidFill>
                  <a:srgbClr val="EE5612"/>
                </a:solidFill>
                <a:latin typeface="Times New Roman"/>
                <a:cs typeface="Times New Roman"/>
              </a:rPr>
              <a:t>Examples</a:t>
            </a:r>
            <a:endParaRPr sz="4200">
              <a:latin typeface="Times New Roman"/>
              <a:cs typeface="Times New Roman"/>
            </a:endParaRPr>
          </a:p>
        </p:txBody>
      </p:sp>
      <p:pic>
        <p:nvPicPr>
          <p:cNvPr id="3" name="object 3"/>
          <p:cNvPicPr/>
          <p:nvPr/>
        </p:nvPicPr>
        <p:blipFill>
          <a:blip r:embed="rId2" cstate="print"/>
          <a:stretch>
            <a:fillRect/>
          </a:stretch>
        </p:blipFill>
        <p:spPr>
          <a:xfrm>
            <a:off x="0" y="0"/>
            <a:ext cx="9144000" cy="4572000"/>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760984"/>
            <a:ext cx="4598670" cy="1120140"/>
          </a:xfrm>
          <a:prstGeom prst="rect">
            <a:avLst/>
          </a:prstGeom>
        </p:spPr>
        <p:txBody>
          <a:bodyPr vert="horz" wrap="square" lIns="0" tIns="12700" rIns="0" bIns="0" rtlCol="0">
            <a:spAutoFit/>
          </a:bodyPr>
          <a:lstStyle/>
          <a:p>
            <a:pPr marL="12700">
              <a:lnSpc>
                <a:spcPts val="4310"/>
              </a:lnSpc>
              <a:spcBef>
                <a:spcPts val="100"/>
              </a:spcBef>
            </a:pPr>
            <a:r>
              <a:rPr sz="3600" spc="85" dirty="0"/>
              <a:t>Example</a:t>
            </a:r>
            <a:r>
              <a:rPr sz="3600" spc="185" dirty="0"/>
              <a:t> </a:t>
            </a:r>
            <a:r>
              <a:rPr sz="3600" spc="50" dirty="0"/>
              <a:t>of</a:t>
            </a:r>
            <a:r>
              <a:rPr sz="3600" spc="185" dirty="0"/>
              <a:t> </a:t>
            </a:r>
            <a:r>
              <a:rPr sz="3600" spc="95" dirty="0"/>
              <a:t>Bigram</a:t>
            </a:r>
            <a:endParaRPr sz="3600"/>
          </a:p>
          <a:p>
            <a:pPr marL="12700">
              <a:lnSpc>
                <a:spcPts val="4310"/>
              </a:lnSpc>
            </a:pPr>
            <a:r>
              <a:rPr sz="3600" spc="85" dirty="0"/>
              <a:t>Predictive</a:t>
            </a:r>
            <a:r>
              <a:rPr sz="3600" spc="135" dirty="0"/>
              <a:t> </a:t>
            </a:r>
            <a:r>
              <a:rPr sz="3600" spc="90" dirty="0"/>
              <a:t>Probabilities</a:t>
            </a:r>
            <a:endParaRPr sz="3600"/>
          </a:p>
        </p:txBody>
      </p:sp>
      <p:sp>
        <p:nvSpPr>
          <p:cNvPr id="3" name="object 3"/>
          <p:cNvSpPr txBox="1"/>
          <p:nvPr/>
        </p:nvSpPr>
        <p:spPr>
          <a:xfrm>
            <a:off x="812345" y="2159266"/>
            <a:ext cx="3145790" cy="330200"/>
          </a:xfrm>
          <a:prstGeom prst="rect">
            <a:avLst/>
          </a:prstGeom>
        </p:spPr>
        <p:txBody>
          <a:bodyPr vert="horz" wrap="square" lIns="0" tIns="12700" rIns="0" bIns="0" rtlCol="0">
            <a:spAutoFit/>
          </a:bodyPr>
          <a:lstStyle/>
          <a:p>
            <a:pPr marL="12700">
              <a:lnSpc>
                <a:spcPct val="100000"/>
              </a:lnSpc>
              <a:spcBef>
                <a:spcPts val="100"/>
              </a:spcBef>
            </a:pPr>
            <a:r>
              <a:rPr sz="2000" spc="-5" dirty="0">
                <a:solidFill>
                  <a:srgbClr val="595959"/>
                </a:solidFill>
                <a:latin typeface="Times New Roman"/>
                <a:cs typeface="Times New Roman"/>
              </a:rPr>
              <a:t>Divide</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the</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count</a:t>
            </a:r>
            <a:r>
              <a:rPr sz="2000" spc="-20" dirty="0">
                <a:solidFill>
                  <a:srgbClr val="595959"/>
                </a:solidFill>
                <a:latin typeface="Times New Roman"/>
                <a:cs typeface="Times New Roman"/>
              </a:rPr>
              <a:t> </a:t>
            </a:r>
            <a:r>
              <a:rPr sz="2000" dirty="0">
                <a:solidFill>
                  <a:srgbClr val="595959"/>
                </a:solidFill>
                <a:latin typeface="Times New Roman"/>
                <a:cs typeface="Times New Roman"/>
              </a:rPr>
              <a:t>of</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the</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bigram</a:t>
            </a:r>
            <a:endParaRPr sz="2000">
              <a:latin typeface="Times New Roman"/>
              <a:cs typeface="Times New Roman"/>
            </a:endParaRPr>
          </a:p>
        </p:txBody>
      </p:sp>
      <p:sp>
        <p:nvSpPr>
          <p:cNvPr id="4" name="object 4"/>
          <p:cNvSpPr txBox="1"/>
          <p:nvPr/>
        </p:nvSpPr>
        <p:spPr>
          <a:xfrm>
            <a:off x="812345" y="2464066"/>
            <a:ext cx="3053715" cy="330200"/>
          </a:xfrm>
          <a:prstGeom prst="rect">
            <a:avLst/>
          </a:prstGeom>
        </p:spPr>
        <p:txBody>
          <a:bodyPr vert="horz" wrap="square" lIns="0" tIns="12700" rIns="0" bIns="0" rtlCol="0">
            <a:spAutoFit/>
          </a:bodyPr>
          <a:lstStyle/>
          <a:p>
            <a:pPr marL="12700">
              <a:lnSpc>
                <a:spcPct val="100000"/>
              </a:lnSpc>
              <a:spcBef>
                <a:spcPts val="100"/>
              </a:spcBef>
            </a:pPr>
            <a:r>
              <a:rPr sz="2000" dirty="0">
                <a:solidFill>
                  <a:srgbClr val="595959"/>
                </a:solidFill>
                <a:latin typeface="Times New Roman"/>
                <a:cs typeface="Times New Roman"/>
              </a:rPr>
              <a:t>by</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the</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count</a:t>
            </a:r>
            <a:r>
              <a:rPr sz="2000" spc="-20" dirty="0">
                <a:solidFill>
                  <a:srgbClr val="595959"/>
                </a:solidFill>
                <a:latin typeface="Times New Roman"/>
                <a:cs typeface="Times New Roman"/>
              </a:rPr>
              <a:t> </a:t>
            </a:r>
            <a:r>
              <a:rPr sz="2000" dirty="0">
                <a:solidFill>
                  <a:srgbClr val="595959"/>
                </a:solidFill>
                <a:latin typeface="Times New Roman"/>
                <a:cs typeface="Times New Roman"/>
              </a:rPr>
              <a:t>of</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the</a:t>
            </a:r>
            <a:r>
              <a:rPr sz="2000" spc="-20" dirty="0">
                <a:solidFill>
                  <a:srgbClr val="595959"/>
                </a:solidFill>
                <a:latin typeface="Times New Roman"/>
                <a:cs typeface="Times New Roman"/>
              </a:rPr>
              <a:t> </a:t>
            </a:r>
            <a:r>
              <a:rPr sz="2000" spc="-5" dirty="0">
                <a:solidFill>
                  <a:srgbClr val="595959"/>
                </a:solidFill>
                <a:latin typeface="Times New Roman"/>
                <a:cs typeface="Times New Roman"/>
              </a:rPr>
              <a:t>first</a:t>
            </a:r>
            <a:r>
              <a:rPr sz="2000" spc="-20" dirty="0">
                <a:solidFill>
                  <a:srgbClr val="595959"/>
                </a:solidFill>
                <a:latin typeface="Times New Roman"/>
                <a:cs typeface="Times New Roman"/>
              </a:rPr>
              <a:t> </a:t>
            </a:r>
            <a:r>
              <a:rPr sz="2000" dirty="0">
                <a:solidFill>
                  <a:srgbClr val="595959"/>
                </a:solidFill>
                <a:latin typeface="Times New Roman"/>
                <a:cs typeface="Times New Roman"/>
              </a:rPr>
              <a:t>word:</a:t>
            </a:r>
            <a:endParaRPr sz="2000">
              <a:latin typeface="Times New Roman"/>
              <a:cs typeface="Times New Roman"/>
            </a:endParaRPr>
          </a:p>
        </p:txBody>
      </p:sp>
      <p:sp>
        <p:nvSpPr>
          <p:cNvPr id="5" name="object 5"/>
          <p:cNvSpPr txBox="1"/>
          <p:nvPr/>
        </p:nvSpPr>
        <p:spPr>
          <a:xfrm>
            <a:off x="812345" y="2845066"/>
            <a:ext cx="6925945" cy="3576320"/>
          </a:xfrm>
          <a:prstGeom prst="rect">
            <a:avLst/>
          </a:prstGeom>
        </p:spPr>
        <p:txBody>
          <a:bodyPr vert="horz" wrap="square" lIns="0" tIns="12700" rIns="0" bIns="0" rtlCol="0">
            <a:spAutoFit/>
          </a:bodyPr>
          <a:lstStyle/>
          <a:p>
            <a:pPr marL="12700" marR="5080">
              <a:lnSpc>
                <a:spcPct val="100000"/>
              </a:lnSpc>
              <a:spcBef>
                <a:spcPts val="100"/>
              </a:spcBef>
            </a:pPr>
            <a:r>
              <a:rPr sz="2000" spc="-5" dirty="0">
                <a:solidFill>
                  <a:srgbClr val="595959"/>
                </a:solidFill>
                <a:latin typeface="Times New Roman"/>
                <a:cs typeface="Times New Roman"/>
              </a:rPr>
              <a:t>Example mini-corpus </a:t>
            </a:r>
            <a:r>
              <a:rPr sz="2000" dirty="0">
                <a:solidFill>
                  <a:srgbClr val="595959"/>
                </a:solidFill>
                <a:latin typeface="Times New Roman"/>
                <a:cs typeface="Times New Roman"/>
              </a:rPr>
              <a:t>of </a:t>
            </a:r>
            <a:r>
              <a:rPr sz="2000" spc="-5" dirty="0">
                <a:solidFill>
                  <a:srgbClr val="595959"/>
                </a:solidFill>
                <a:latin typeface="Times New Roman"/>
                <a:cs typeface="Times New Roman"/>
              </a:rPr>
              <a:t>three sentences, where </a:t>
            </a:r>
            <a:r>
              <a:rPr sz="2000" dirty="0">
                <a:solidFill>
                  <a:srgbClr val="595959"/>
                </a:solidFill>
                <a:latin typeface="Times New Roman"/>
                <a:cs typeface="Times New Roman"/>
              </a:rPr>
              <a:t>we </a:t>
            </a:r>
            <a:r>
              <a:rPr sz="2000" spc="-5" dirty="0">
                <a:solidFill>
                  <a:srgbClr val="595959"/>
                </a:solidFill>
                <a:latin typeface="Times New Roman"/>
                <a:cs typeface="Times New Roman"/>
              </a:rPr>
              <a:t>have separated </a:t>
            </a:r>
            <a:r>
              <a:rPr sz="2000" dirty="0">
                <a:solidFill>
                  <a:srgbClr val="595959"/>
                </a:solidFill>
                <a:latin typeface="Times New Roman"/>
                <a:cs typeface="Times New Roman"/>
              </a:rPr>
              <a:t> </a:t>
            </a:r>
            <a:r>
              <a:rPr sz="2000" spc="-5" dirty="0">
                <a:solidFill>
                  <a:srgbClr val="595959"/>
                </a:solidFill>
                <a:latin typeface="Times New Roman"/>
                <a:cs typeface="Times New Roman"/>
              </a:rPr>
              <a:t>sentences, and</a:t>
            </a:r>
            <a:r>
              <a:rPr sz="2000" dirty="0">
                <a:solidFill>
                  <a:srgbClr val="595959"/>
                </a:solidFill>
                <a:latin typeface="Times New Roman"/>
                <a:cs typeface="Times New Roman"/>
              </a:rPr>
              <a:t> we</a:t>
            </a:r>
            <a:r>
              <a:rPr sz="2000" spc="-5" dirty="0">
                <a:solidFill>
                  <a:srgbClr val="595959"/>
                </a:solidFill>
                <a:latin typeface="Times New Roman"/>
                <a:cs typeface="Times New Roman"/>
              </a:rPr>
              <a:t> include the sentence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tags in</a:t>
            </a:r>
            <a:r>
              <a:rPr sz="2000" dirty="0">
                <a:solidFill>
                  <a:srgbClr val="595959"/>
                </a:solidFill>
                <a:latin typeface="Times New Roman"/>
                <a:cs typeface="Times New Roman"/>
              </a:rPr>
              <a:t> </a:t>
            </a:r>
            <a:r>
              <a:rPr sz="2000" spc="-5" dirty="0">
                <a:solidFill>
                  <a:srgbClr val="595959"/>
                </a:solidFill>
                <a:latin typeface="Times New Roman"/>
                <a:cs typeface="Times New Roman"/>
              </a:rPr>
              <a:t>order to</a:t>
            </a:r>
            <a:r>
              <a:rPr sz="2000" dirty="0">
                <a:solidFill>
                  <a:srgbClr val="595959"/>
                </a:solidFill>
                <a:latin typeface="Times New Roman"/>
                <a:cs typeface="Times New Roman"/>
              </a:rPr>
              <a:t> </a:t>
            </a:r>
            <a:r>
              <a:rPr sz="2000" spc="-5" dirty="0">
                <a:solidFill>
                  <a:srgbClr val="595959"/>
                </a:solidFill>
                <a:latin typeface="Times New Roman"/>
                <a:cs typeface="Times New Roman"/>
              </a:rPr>
              <a:t>represent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the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beginning and</a:t>
            </a:r>
            <a:r>
              <a:rPr sz="2000" dirty="0">
                <a:solidFill>
                  <a:srgbClr val="595959"/>
                </a:solidFill>
                <a:latin typeface="Times New Roman"/>
                <a:cs typeface="Times New Roman"/>
              </a:rPr>
              <a:t> </a:t>
            </a:r>
            <a:r>
              <a:rPr sz="2000" spc="-5" dirty="0">
                <a:solidFill>
                  <a:srgbClr val="595959"/>
                </a:solidFill>
                <a:latin typeface="Times New Roman"/>
                <a:cs typeface="Times New Roman"/>
              </a:rPr>
              <a:t>end</a:t>
            </a:r>
            <a:r>
              <a:rPr sz="2000" dirty="0">
                <a:solidFill>
                  <a:srgbClr val="595959"/>
                </a:solidFill>
                <a:latin typeface="Times New Roman"/>
                <a:cs typeface="Times New Roman"/>
              </a:rPr>
              <a:t> of</a:t>
            </a:r>
            <a:r>
              <a:rPr sz="2000" spc="-5" dirty="0">
                <a:solidFill>
                  <a:srgbClr val="595959"/>
                </a:solidFill>
                <a:latin typeface="Times New Roman"/>
                <a:cs typeface="Times New Roman"/>
              </a:rPr>
              <a:t> the sentence:</a:t>
            </a:r>
            <a:endParaRPr sz="2000">
              <a:latin typeface="Times New Roman"/>
              <a:cs typeface="Times New Roman"/>
            </a:endParaRPr>
          </a:p>
          <a:p>
            <a:pPr marL="835660">
              <a:lnSpc>
                <a:spcPct val="100000"/>
              </a:lnSpc>
              <a:spcBef>
                <a:spcPts val="200"/>
              </a:spcBef>
            </a:pPr>
            <a:r>
              <a:rPr sz="1800" i="1" spc="-5" dirty="0">
                <a:solidFill>
                  <a:srgbClr val="595959"/>
                </a:solidFill>
                <a:latin typeface="Times New Roman"/>
                <a:cs typeface="Times New Roman"/>
              </a:rPr>
              <a:t>&lt;S&gt;</a:t>
            </a:r>
            <a:r>
              <a:rPr sz="1800" i="1" spc="-25" dirty="0">
                <a:solidFill>
                  <a:srgbClr val="595959"/>
                </a:solidFill>
                <a:latin typeface="Times New Roman"/>
                <a:cs typeface="Times New Roman"/>
              </a:rPr>
              <a:t> </a:t>
            </a:r>
            <a:r>
              <a:rPr sz="1800" i="1" dirty="0">
                <a:solidFill>
                  <a:srgbClr val="595959"/>
                </a:solidFill>
                <a:latin typeface="Times New Roman"/>
                <a:cs typeface="Times New Roman"/>
              </a:rPr>
              <a:t>I</a:t>
            </a:r>
            <a:r>
              <a:rPr sz="1800" i="1" spc="-20" dirty="0">
                <a:solidFill>
                  <a:srgbClr val="595959"/>
                </a:solidFill>
                <a:latin typeface="Times New Roman"/>
                <a:cs typeface="Times New Roman"/>
              </a:rPr>
              <a:t> </a:t>
            </a:r>
            <a:r>
              <a:rPr sz="1800" i="1" dirty="0">
                <a:solidFill>
                  <a:srgbClr val="595959"/>
                </a:solidFill>
                <a:latin typeface="Times New Roman"/>
                <a:cs typeface="Times New Roman"/>
              </a:rPr>
              <a:t>am</a:t>
            </a:r>
            <a:r>
              <a:rPr sz="1800" i="1" spc="-20" dirty="0">
                <a:solidFill>
                  <a:srgbClr val="595959"/>
                </a:solidFill>
                <a:latin typeface="Times New Roman"/>
                <a:cs typeface="Times New Roman"/>
              </a:rPr>
              <a:t> </a:t>
            </a:r>
            <a:r>
              <a:rPr sz="1800" i="1" dirty="0">
                <a:solidFill>
                  <a:srgbClr val="595959"/>
                </a:solidFill>
                <a:latin typeface="Times New Roman"/>
                <a:cs typeface="Times New Roman"/>
              </a:rPr>
              <a:t>Sam</a:t>
            </a:r>
            <a:r>
              <a:rPr sz="1800" i="1" spc="-20" dirty="0">
                <a:solidFill>
                  <a:srgbClr val="595959"/>
                </a:solidFill>
                <a:latin typeface="Times New Roman"/>
                <a:cs typeface="Times New Roman"/>
              </a:rPr>
              <a:t> </a:t>
            </a:r>
            <a:r>
              <a:rPr sz="1800" i="1" spc="-5" dirty="0">
                <a:solidFill>
                  <a:srgbClr val="595959"/>
                </a:solidFill>
                <a:latin typeface="Times New Roman"/>
                <a:cs typeface="Times New Roman"/>
              </a:rPr>
              <a:t>&lt;/S&gt;</a:t>
            </a:r>
            <a:endParaRPr sz="1800">
              <a:latin typeface="Times New Roman"/>
              <a:cs typeface="Times New Roman"/>
            </a:endParaRPr>
          </a:p>
          <a:p>
            <a:pPr marL="835660">
              <a:lnSpc>
                <a:spcPct val="100000"/>
              </a:lnSpc>
              <a:spcBef>
                <a:spcPts val="40"/>
              </a:spcBef>
            </a:pPr>
            <a:r>
              <a:rPr sz="1800" i="1" spc="-5" dirty="0">
                <a:solidFill>
                  <a:srgbClr val="595959"/>
                </a:solidFill>
                <a:latin typeface="Times New Roman"/>
                <a:cs typeface="Times New Roman"/>
              </a:rPr>
              <a:t>&lt;S&gt;</a:t>
            </a:r>
            <a:r>
              <a:rPr sz="1800" i="1" spc="-25" dirty="0">
                <a:solidFill>
                  <a:srgbClr val="595959"/>
                </a:solidFill>
                <a:latin typeface="Times New Roman"/>
                <a:cs typeface="Times New Roman"/>
              </a:rPr>
              <a:t> </a:t>
            </a:r>
            <a:r>
              <a:rPr sz="1800" i="1" dirty="0">
                <a:solidFill>
                  <a:srgbClr val="595959"/>
                </a:solidFill>
                <a:latin typeface="Times New Roman"/>
                <a:cs typeface="Times New Roman"/>
              </a:rPr>
              <a:t>Sam</a:t>
            </a:r>
            <a:r>
              <a:rPr sz="1800" i="1" spc="-20" dirty="0">
                <a:solidFill>
                  <a:srgbClr val="595959"/>
                </a:solidFill>
                <a:latin typeface="Times New Roman"/>
                <a:cs typeface="Times New Roman"/>
              </a:rPr>
              <a:t> </a:t>
            </a:r>
            <a:r>
              <a:rPr sz="1800" i="1" dirty="0">
                <a:solidFill>
                  <a:srgbClr val="595959"/>
                </a:solidFill>
                <a:latin typeface="Times New Roman"/>
                <a:cs typeface="Times New Roman"/>
              </a:rPr>
              <a:t>I</a:t>
            </a:r>
            <a:r>
              <a:rPr sz="1800" i="1" spc="-20" dirty="0">
                <a:solidFill>
                  <a:srgbClr val="595959"/>
                </a:solidFill>
                <a:latin typeface="Times New Roman"/>
                <a:cs typeface="Times New Roman"/>
              </a:rPr>
              <a:t> </a:t>
            </a:r>
            <a:r>
              <a:rPr sz="1800" i="1" dirty="0">
                <a:solidFill>
                  <a:srgbClr val="595959"/>
                </a:solidFill>
                <a:latin typeface="Times New Roman"/>
                <a:cs typeface="Times New Roman"/>
              </a:rPr>
              <a:t>am</a:t>
            </a:r>
            <a:r>
              <a:rPr sz="1800" i="1" spc="-20" dirty="0">
                <a:solidFill>
                  <a:srgbClr val="595959"/>
                </a:solidFill>
                <a:latin typeface="Times New Roman"/>
                <a:cs typeface="Times New Roman"/>
              </a:rPr>
              <a:t> </a:t>
            </a:r>
            <a:r>
              <a:rPr sz="1800" i="1" spc="-5" dirty="0">
                <a:solidFill>
                  <a:srgbClr val="595959"/>
                </a:solidFill>
                <a:latin typeface="Times New Roman"/>
                <a:cs typeface="Times New Roman"/>
              </a:rPr>
              <a:t>&lt;/S&gt;</a:t>
            </a:r>
            <a:endParaRPr sz="1800">
              <a:latin typeface="Times New Roman"/>
              <a:cs typeface="Times New Roman"/>
            </a:endParaRPr>
          </a:p>
          <a:p>
            <a:pPr marL="835660">
              <a:lnSpc>
                <a:spcPct val="100000"/>
              </a:lnSpc>
              <a:spcBef>
                <a:spcPts val="40"/>
              </a:spcBef>
            </a:pPr>
            <a:r>
              <a:rPr sz="1800" i="1" spc="-5" dirty="0">
                <a:solidFill>
                  <a:srgbClr val="595959"/>
                </a:solidFill>
                <a:latin typeface="Times New Roman"/>
                <a:cs typeface="Times New Roman"/>
              </a:rPr>
              <a:t>&lt;S&gt;</a:t>
            </a:r>
            <a:r>
              <a:rPr sz="1800" i="1" spc="-10" dirty="0">
                <a:solidFill>
                  <a:srgbClr val="595959"/>
                </a:solidFill>
                <a:latin typeface="Times New Roman"/>
                <a:cs typeface="Times New Roman"/>
              </a:rPr>
              <a:t> </a:t>
            </a:r>
            <a:r>
              <a:rPr sz="1800" i="1" dirty="0">
                <a:solidFill>
                  <a:srgbClr val="595959"/>
                </a:solidFill>
                <a:latin typeface="Times New Roman"/>
                <a:cs typeface="Times New Roman"/>
              </a:rPr>
              <a:t>I</a:t>
            </a:r>
            <a:r>
              <a:rPr sz="1800" i="1" spc="-5" dirty="0">
                <a:solidFill>
                  <a:srgbClr val="595959"/>
                </a:solidFill>
                <a:latin typeface="Times New Roman"/>
                <a:cs typeface="Times New Roman"/>
              </a:rPr>
              <a:t> </a:t>
            </a:r>
            <a:r>
              <a:rPr sz="1800" i="1" dirty="0">
                <a:solidFill>
                  <a:srgbClr val="595959"/>
                </a:solidFill>
                <a:latin typeface="Times New Roman"/>
                <a:cs typeface="Times New Roman"/>
              </a:rPr>
              <a:t>do</a:t>
            </a:r>
            <a:r>
              <a:rPr sz="1800" i="1" spc="-5" dirty="0">
                <a:solidFill>
                  <a:srgbClr val="595959"/>
                </a:solidFill>
                <a:latin typeface="Times New Roman"/>
                <a:cs typeface="Times New Roman"/>
              </a:rPr>
              <a:t> </a:t>
            </a:r>
            <a:r>
              <a:rPr sz="1800" i="1" dirty="0">
                <a:solidFill>
                  <a:srgbClr val="595959"/>
                </a:solidFill>
                <a:latin typeface="Times New Roman"/>
                <a:cs typeface="Times New Roman"/>
              </a:rPr>
              <a:t>not</a:t>
            </a:r>
            <a:r>
              <a:rPr sz="1800" i="1" spc="-10" dirty="0">
                <a:solidFill>
                  <a:srgbClr val="595959"/>
                </a:solidFill>
                <a:latin typeface="Times New Roman"/>
                <a:cs typeface="Times New Roman"/>
              </a:rPr>
              <a:t> </a:t>
            </a:r>
            <a:r>
              <a:rPr sz="1800" i="1" spc="-5" dirty="0">
                <a:solidFill>
                  <a:srgbClr val="595959"/>
                </a:solidFill>
                <a:latin typeface="Times New Roman"/>
                <a:cs typeface="Times New Roman"/>
              </a:rPr>
              <a:t>like </a:t>
            </a:r>
            <a:r>
              <a:rPr sz="1800" i="1" spc="-15" dirty="0">
                <a:solidFill>
                  <a:srgbClr val="595959"/>
                </a:solidFill>
                <a:latin typeface="Times New Roman"/>
                <a:cs typeface="Times New Roman"/>
              </a:rPr>
              <a:t>green</a:t>
            </a:r>
            <a:r>
              <a:rPr sz="1800" i="1" spc="-5" dirty="0">
                <a:solidFill>
                  <a:srgbClr val="595959"/>
                </a:solidFill>
                <a:latin typeface="Times New Roman"/>
                <a:cs typeface="Times New Roman"/>
              </a:rPr>
              <a:t> </a:t>
            </a:r>
            <a:r>
              <a:rPr sz="1800" i="1" dirty="0">
                <a:solidFill>
                  <a:srgbClr val="595959"/>
                </a:solidFill>
                <a:latin typeface="Times New Roman"/>
                <a:cs typeface="Times New Roman"/>
              </a:rPr>
              <a:t>eggs</a:t>
            </a:r>
            <a:r>
              <a:rPr sz="1800" i="1" spc="-10" dirty="0">
                <a:solidFill>
                  <a:srgbClr val="595959"/>
                </a:solidFill>
                <a:latin typeface="Times New Roman"/>
                <a:cs typeface="Times New Roman"/>
              </a:rPr>
              <a:t> </a:t>
            </a:r>
            <a:r>
              <a:rPr sz="1800" i="1" dirty="0">
                <a:solidFill>
                  <a:srgbClr val="595959"/>
                </a:solidFill>
                <a:latin typeface="Times New Roman"/>
                <a:cs typeface="Times New Roman"/>
              </a:rPr>
              <a:t>and</a:t>
            </a:r>
            <a:r>
              <a:rPr sz="1800" i="1" spc="-5" dirty="0">
                <a:solidFill>
                  <a:srgbClr val="595959"/>
                </a:solidFill>
                <a:latin typeface="Times New Roman"/>
                <a:cs typeface="Times New Roman"/>
              </a:rPr>
              <a:t> </a:t>
            </a:r>
            <a:r>
              <a:rPr sz="1800" i="1" dirty="0">
                <a:solidFill>
                  <a:srgbClr val="595959"/>
                </a:solidFill>
                <a:latin typeface="Times New Roman"/>
                <a:cs typeface="Times New Roman"/>
              </a:rPr>
              <a:t>ham</a:t>
            </a:r>
            <a:r>
              <a:rPr sz="1800" i="1" spc="-5" dirty="0">
                <a:solidFill>
                  <a:srgbClr val="595959"/>
                </a:solidFill>
                <a:latin typeface="Times New Roman"/>
                <a:cs typeface="Times New Roman"/>
              </a:rPr>
              <a:t> &lt;/S&gt;</a:t>
            </a:r>
            <a:endParaRPr sz="1800">
              <a:latin typeface="Times New Roman"/>
              <a:cs typeface="Times New Roman"/>
            </a:endParaRPr>
          </a:p>
          <a:p>
            <a:pPr marL="12700">
              <a:lnSpc>
                <a:spcPct val="100000"/>
              </a:lnSpc>
              <a:spcBef>
                <a:spcPts val="640"/>
              </a:spcBef>
            </a:pPr>
            <a:r>
              <a:rPr sz="2000" spc="-5" dirty="0">
                <a:solidFill>
                  <a:srgbClr val="595959"/>
                </a:solidFill>
                <a:latin typeface="Times New Roman"/>
                <a:cs typeface="Times New Roman"/>
              </a:rPr>
              <a:t>Bigram</a:t>
            </a:r>
            <a:r>
              <a:rPr sz="2000" spc="-25" dirty="0">
                <a:solidFill>
                  <a:srgbClr val="595959"/>
                </a:solidFill>
                <a:latin typeface="Times New Roman"/>
                <a:cs typeface="Times New Roman"/>
              </a:rPr>
              <a:t> </a:t>
            </a:r>
            <a:r>
              <a:rPr sz="2000" spc="-5" dirty="0">
                <a:solidFill>
                  <a:srgbClr val="595959"/>
                </a:solidFill>
                <a:latin typeface="Times New Roman"/>
                <a:cs typeface="Times New Roman"/>
              </a:rPr>
              <a:t>predictive</a:t>
            </a:r>
            <a:r>
              <a:rPr sz="2000" spc="-20" dirty="0">
                <a:solidFill>
                  <a:srgbClr val="595959"/>
                </a:solidFill>
                <a:latin typeface="Times New Roman"/>
                <a:cs typeface="Times New Roman"/>
              </a:rPr>
              <a:t> </a:t>
            </a:r>
            <a:r>
              <a:rPr sz="2000" spc="-5" dirty="0">
                <a:solidFill>
                  <a:srgbClr val="595959"/>
                </a:solidFill>
                <a:latin typeface="Times New Roman"/>
                <a:cs typeface="Times New Roman"/>
              </a:rPr>
              <a:t>probabilities:</a:t>
            </a:r>
            <a:endParaRPr sz="2000">
              <a:latin typeface="Times New Roman"/>
              <a:cs typeface="Times New Roman"/>
            </a:endParaRPr>
          </a:p>
          <a:p>
            <a:pPr marL="835660">
              <a:lnSpc>
                <a:spcPct val="100000"/>
              </a:lnSpc>
              <a:spcBef>
                <a:spcPts val="200"/>
              </a:spcBef>
            </a:pPr>
            <a:r>
              <a:rPr sz="1800" i="1" dirty="0">
                <a:solidFill>
                  <a:srgbClr val="595959"/>
                </a:solidFill>
                <a:latin typeface="Times New Roman"/>
                <a:cs typeface="Times New Roman"/>
              </a:rPr>
              <a:t>P</a:t>
            </a:r>
            <a:r>
              <a:rPr sz="1800" i="1" spc="-35" dirty="0">
                <a:solidFill>
                  <a:srgbClr val="595959"/>
                </a:solidFill>
                <a:latin typeface="Times New Roman"/>
                <a:cs typeface="Times New Roman"/>
              </a:rPr>
              <a:t> </a:t>
            </a:r>
            <a:r>
              <a:rPr sz="1800" dirty="0">
                <a:solidFill>
                  <a:srgbClr val="595959"/>
                </a:solidFill>
                <a:latin typeface="Times New Roman"/>
                <a:cs typeface="Times New Roman"/>
              </a:rPr>
              <a:t>( I | </a:t>
            </a:r>
            <a:r>
              <a:rPr sz="1800" spc="-5" dirty="0">
                <a:solidFill>
                  <a:srgbClr val="595959"/>
                </a:solidFill>
                <a:latin typeface="Times New Roman"/>
                <a:cs typeface="Times New Roman"/>
              </a:rPr>
              <a:t>&lt;S&gt;)</a:t>
            </a:r>
            <a:r>
              <a:rPr sz="1800" dirty="0">
                <a:solidFill>
                  <a:srgbClr val="595959"/>
                </a:solidFill>
                <a:latin typeface="Times New Roman"/>
                <a:cs typeface="Times New Roman"/>
              </a:rPr>
              <a:t> =</a:t>
            </a:r>
            <a:r>
              <a:rPr sz="1800" spc="-5" dirty="0">
                <a:solidFill>
                  <a:srgbClr val="595959"/>
                </a:solidFill>
                <a:latin typeface="Times New Roman"/>
                <a:cs typeface="Times New Roman"/>
              </a:rPr>
              <a:t> 2/3</a:t>
            </a:r>
            <a:r>
              <a:rPr sz="1800" dirty="0">
                <a:solidFill>
                  <a:srgbClr val="595959"/>
                </a:solidFill>
                <a:latin typeface="Times New Roman"/>
                <a:cs typeface="Times New Roman"/>
              </a:rPr>
              <a:t> =</a:t>
            </a:r>
            <a:r>
              <a:rPr sz="1800" spc="-5" dirty="0">
                <a:solidFill>
                  <a:srgbClr val="595959"/>
                </a:solidFill>
                <a:latin typeface="Times New Roman"/>
                <a:cs typeface="Times New Roman"/>
              </a:rPr>
              <a:t> </a:t>
            </a:r>
            <a:r>
              <a:rPr sz="1800" dirty="0">
                <a:solidFill>
                  <a:srgbClr val="595959"/>
                </a:solidFill>
                <a:latin typeface="Times New Roman"/>
                <a:cs typeface="Times New Roman"/>
              </a:rPr>
              <a:t>.67 </a:t>
            </a:r>
            <a:r>
              <a:rPr sz="1800" spc="-5" dirty="0">
                <a:solidFill>
                  <a:srgbClr val="595959"/>
                </a:solidFill>
                <a:latin typeface="Times New Roman"/>
                <a:cs typeface="Times New Roman"/>
              </a:rPr>
              <a:t>(probability</a:t>
            </a:r>
            <a:r>
              <a:rPr sz="1800" dirty="0">
                <a:solidFill>
                  <a:srgbClr val="595959"/>
                </a:solidFill>
                <a:latin typeface="Times New Roman"/>
                <a:cs typeface="Times New Roman"/>
              </a:rPr>
              <a:t> </a:t>
            </a:r>
            <a:r>
              <a:rPr sz="1800" spc="-5" dirty="0">
                <a:solidFill>
                  <a:srgbClr val="595959"/>
                </a:solidFill>
                <a:latin typeface="Times New Roman"/>
                <a:cs typeface="Times New Roman"/>
              </a:rPr>
              <a:t>that </a:t>
            </a:r>
            <a:r>
              <a:rPr sz="1800" dirty="0">
                <a:solidFill>
                  <a:srgbClr val="595959"/>
                </a:solidFill>
                <a:latin typeface="Times New Roman"/>
                <a:cs typeface="Times New Roman"/>
              </a:rPr>
              <a:t>I </a:t>
            </a:r>
            <a:r>
              <a:rPr sz="1800" spc="-5" dirty="0">
                <a:solidFill>
                  <a:srgbClr val="595959"/>
                </a:solidFill>
                <a:latin typeface="Times New Roman"/>
                <a:cs typeface="Times New Roman"/>
              </a:rPr>
              <a:t>follows &lt;S&gt;)</a:t>
            </a:r>
            <a:endParaRPr sz="1800">
              <a:latin typeface="Times New Roman"/>
              <a:cs typeface="Times New Roman"/>
            </a:endParaRPr>
          </a:p>
          <a:p>
            <a:pPr marL="835660">
              <a:lnSpc>
                <a:spcPts val="2130"/>
              </a:lnSpc>
              <a:spcBef>
                <a:spcPts val="40"/>
              </a:spcBef>
            </a:pPr>
            <a:r>
              <a:rPr sz="1800" i="1" dirty="0">
                <a:solidFill>
                  <a:srgbClr val="595959"/>
                </a:solidFill>
                <a:latin typeface="Times New Roman"/>
                <a:cs typeface="Times New Roman"/>
              </a:rPr>
              <a:t>P</a:t>
            </a:r>
            <a:r>
              <a:rPr sz="1800" i="1" spc="-45"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&lt;/S&gt;</a:t>
            </a:r>
            <a:r>
              <a:rPr sz="1800" spc="-10"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Sam</a:t>
            </a:r>
            <a:r>
              <a:rPr sz="1800" spc="-10"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1/2 </a:t>
            </a:r>
            <a:r>
              <a:rPr sz="1800" dirty="0">
                <a:solidFill>
                  <a:srgbClr val="595959"/>
                </a:solidFill>
                <a:latin typeface="Times New Roman"/>
                <a:cs typeface="Times New Roman"/>
              </a:rPr>
              <a:t>=</a:t>
            </a:r>
            <a:r>
              <a:rPr sz="1800" spc="-10" dirty="0">
                <a:solidFill>
                  <a:srgbClr val="595959"/>
                </a:solidFill>
                <a:latin typeface="Times New Roman"/>
                <a:cs typeface="Times New Roman"/>
              </a:rPr>
              <a:t> </a:t>
            </a:r>
            <a:r>
              <a:rPr sz="1800" dirty="0">
                <a:solidFill>
                  <a:srgbClr val="595959"/>
                </a:solidFill>
                <a:latin typeface="Times New Roman"/>
                <a:cs typeface="Times New Roman"/>
              </a:rPr>
              <a:t>.5</a:t>
            </a:r>
            <a:endParaRPr sz="1800">
              <a:latin typeface="Times New Roman"/>
              <a:cs typeface="Times New Roman"/>
            </a:endParaRPr>
          </a:p>
          <a:p>
            <a:pPr marL="835660">
              <a:lnSpc>
                <a:spcPts val="2130"/>
              </a:lnSpc>
            </a:pPr>
            <a:r>
              <a:rPr sz="1800" i="1" dirty="0">
                <a:solidFill>
                  <a:srgbClr val="595959"/>
                </a:solidFill>
                <a:latin typeface="Times New Roman"/>
                <a:cs typeface="Times New Roman"/>
              </a:rPr>
              <a:t>P</a:t>
            </a:r>
            <a:r>
              <a:rPr sz="1800" i="1" spc="-45"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Sam</a:t>
            </a:r>
            <a:r>
              <a:rPr sz="1800" spc="-10"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&lt;S&gt;</a:t>
            </a:r>
            <a:r>
              <a:rPr sz="1800" spc="-10"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1/3 </a:t>
            </a:r>
            <a:r>
              <a:rPr sz="1800" dirty="0">
                <a:solidFill>
                  <a:srgbClr val="595959"/>
                </a:solidFill>
                <a:latin typeface="Times New Roman"/>
                <a:cs typeface="Times New Roman"/>
              </a:rPr>
              <a:t>=</a:t>
            </a:r>
            <a:r>
              <a:rPr sz="1800" spc="-10" dirty="0">
                <a:solidFill>
                  <a:srgbClr val="595959"/>
                </a:solidFill>
                <a:latin typeface="Times New Roman"/>
                <a:cs typeface="Times New Roman"/>
              </a:rPr>
              <a:t> </a:t>
            </a:r>
            <a:r>
              <a:rPr sz="1800" dirty="0">
                <a:solidFill>
                  <a:srgbClr val="595959"/>
                </a:solidFill>
                <a:latin typeface="Times New Roman"/>
                <a:cs typeface="Times New Roman"/>
              </a:rPr>
              <a:t>.33</a:t>
            </a:r>
            <a:endParaRPr sz="1800">
              <a:latin typeface="Times New Roman"/>
              <a:cs typeface="Times New Roman"/>
            </a:endParaRPr>
          </a:p>
          <a:p>
            <a:pPr marL="835660">
              <a:lnSpc>
                <a:spcPts val="2130"/>
              </a:lnSpc>
              <a:spcBef>
                <a:spcPts val="40"/>
              </a:spcBef>
            </a:pPr>
            <a:r>
              <a:rPr sz="1800" i="1" dirty="0">
                <a:solidFill>
                  <a:srgbClr val="595959"/>
                </a:solidFill>
                <a:latin typeface="Times New Roman"/>
                <a:cs typeface="Times New Roman"/>
              </a:rPr>
              <a:t>P</a:t>
            </a:r>
            <a:r>
              <a:rPr sz="1800" i="1" spc="-45"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Sam</a:t>
            </a:r>
            <a:r>
              <a:rPr sz="1800" spc="-10"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am</a:t>
            </a:r>
            <a:r>
              <a:rPr sz="1800" spc="-15"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1/2 </a:t>
            </a:r>
            <a:r>
              <a:rPr sz="1800" dirty="0">
                <a:solidFill>
                  <a:srgbClr val="595959"/>
                </a:solidFill>
                <a:latin typeface="Times New Roman"/>
                <a:cs typeface="Times New Roman"/>
              </a:rPr>
              <a:t>=</a:t>
            </a:r>
            <a:r>
              <a:rPr sz="1800" spc="-15" dirty="0">
                <a:solidFill>
                  <a:srgbClr val="595959"/>
                </a:solidFill>
                <a:latin typeface="Times New Roman"/>
                <a:cs typeface="Times New Roman"/>
              </a:rPr>
              <a:t> </a:t>
            </a:r>
            <a:r>
              <a:rPr sz="1800" dirty="0">
                <a:solidFill>
                  <a:srgbClr val="595959"/>
                </a:solidFill>
                <a:latin typeface="Times New Roman"/>
                <a:cs typeface="Times New Roman"/>
              </a:rPr>
              <a:t>.5</a:t>
            </a:r>
            <a:endParaRPr sz="1800">
              <a:latin typeface="Times New Roman"/>
              <a:cs typeface="Times New Roman"/>
            </a:endParaRPr>
          </a:p>
          <a:p>
            <a:pPr marL="835660">
              <a:lnSpc>
                <a:spcPts val="2130"/>
              </a:lnSpc>
            </a:pPr>
            <a:r>
              <a:rPr sz="1800" i="1" dirty="0">
                <a:solidFill>
                  <a:srgbClr val="595959"/>
                </a:solidFill>
                <a:latin typeface="Times New Roman"/>
                <a:cs typeface="Times New Roman"/>
              </a:rPr>
              <a:t>P</a:t>
            </a:r>
            <a:r>
              <a:rPr sz="1800" i="1" spc="-45"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am</a:t>
            </a:r>
            <a:r>
              <a:rPr sz="1800" spc="-15"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I</a:t>
            </a:r>
            <a:r>
              <a:rPr sz="1800" spc="-5" dirty="0">
                <a:solidFill>
                  <a:srgbClr val="595959"/>
                </a:solidFill>
                <a:latin typeface="Times New Roman"/>
                <a:cs typeface="Times New Roman"/>
              </a:rPr>
              <a:t> </a:t>
            </a:r>
            <a:r>
              <a:rPr sz="1800" dirty="0">
                <a:solidFill>
                  <a:srgbClr val="595959"/>
                </a:solidFill>
                <a:latin typeface="Times New Roman"/>
                <a:cs typeface="Times New Roman"/>
              </a:rPr>
              <a:t>)</a:t>
            </a:r>
            <a:r>
              <a:rPr sz="1800" spc="-10" dirty="0">
                <a:solidFill>
                  <a:srgbClr val="595959"/>
                </a:solidFill>
                <a:latin typeface="Times New Roman"/>
                <a:cs typeface="Times New Roman"/>
              </a:rPr>
              <a:t> </a:t>
            </a:r>
            <a:r>
              <a:rPr sz="1800" dirty="0">
                <a:solidFill>
                  <a:srgbClr val="595959"/>
                </a:solidFill>
                <a:latin typeface="Times New Roman"/>
                <a:cs typeface="Times New Roman"/>
              </a:rPr>
              <a:t>=</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2/3</a:t>
            </a:r>
            <a:r>
              <a:rPr sz="1800" spc="-10" dirty="0">
                <a:solidFill>
                  <a:srgbClr val="595959"/>
                </a:solidFill>
                <a:latin typeface="Times New Roman"/>
                <a:cs typeface="Times New Roman"/>
              </a:rPr>
              <a:t> </a:t>
            </a:r>
            <a:r>
              <a:rPr sz="1800" dirty="0">
                <a:solidFill>
                  <a:srgbClr val="595959"/>
                </a:solidFill>
                <a:latin typeface="Times New Roman"/>
                <a:cs typeface="Times New Roman"/>
              </a:rPr>
              <a:t>=</a:t>
            </a:r>
            <a:r>
              <a:rPr sz="1800" spc="-10" dirty="0">
                <a:solidFill>
                  <a:srgbClr val="595959"/>
                </a:solidFill>
                <a:latin typeface="Times New Roman"/>
                <a:cs typeface="Times New Roman"/>
              </a:rPr>
              <a:t> </a:t>
            </a:r>
            <a:r>
              <a:rPr sz="1800" dirty="0">
                <a:solidFill>
                  <a:srgbClr val="595959"/>
                </a:solidFill>
                <a:latin typeface="Times New Roman"/>
                <a:cs typeface="Times New Roman"/>
              </a:rPr>
              <a:t>.67</a:t>
            </a:r>
            <a:endParaRPr sz="1800">
              <a:latin typeface="Times New Roman"/>
              <a:cs typeface="Times New Roman"/>
            </a:endParaRPr>
          </a:p>
        </p:txBody>
      </p:sp>
      <p:sp>
        <p:nvSpPr>
          <p:cNvPr id="6" name="object 6"/>
          <p:cNvSpPr txBox="1"/>
          <p:nvPr/>
        </p:nvSpPr>
        <p:spPr>
          <a:xfrm>
            <a:off x="4566478" y="2358231"/>
            <a:ext cx="906144" cy="351155"/>
          </a:xfrm>
          <a:prstGeom prst="rect">
            <a:avLst/>
          </a:prstGeom>
        </p:spPr>
        <p:txBody>
          <a:bodyPr vert="horz" wrap="square" lIns="0" tIns="17145" rIns="0" bIns="0" rtlCol="0">
            <a:spAutoFit/>
          </a:bodyPr>
          <a:lstStyle/>
          <a:p>
            <a:pPr marL="12700">
              <a:lnSpc>
                <a:spcPct val="100000"/>
              </a:lnSpc>
              <a:spcBef>
                <a:spcPts val="135"/>
              </a:spcBef>
              <a:tabLst>
                <a:tab pos="609600" algn="l"/>
              </a:tabLst>
            </a:pPr>
            <a:r>
              <a:rPr sz="2100" i="1" spc="114" dirty="0">
                <a:latin typeface="Times New Roman"/>
                <a:cs typeface="Times New Roman"/>
              </a:rPr>
              <a:t>P</a:t>
            </a:r>
            <a:r>
              <a:rPr sz="2100" spc="95" dirty="0">
                <a:latin typeface="Times New Roman"/>
                <a:cs typeface="Times New Roman"/>
              </a:rPr>
              <a:t>(</a:t>
            </a:r>
            <a:r>
              <a:rPr sz="2100" i="1" spc="25" dirty="0">
                <a:latin typeface="Times New Roman"/>
                <a:cs typeface="Times New Roman"/>
              </a:rPr>
              <a:t>w</a:t>
            </a:r>
            <a:r>
              <a:rPr sz="2100" i="1" dirty="0">
                <a:latin typeface="Times New Roman"/>
                <a:cs typeface="Times New Roman"/>
              </a:rPr>
              <a:t>	</a:t>
            </a:r>
            <a:r>
              <a:rPr sz="2100" spc="5" dirty="0">
                <a:latin typeface="Times New Roman"/>
                <a:cs typeface="Times New Roman"/>
              </a:rPr>
              <a:t>|</a:t>
            </a:r>
            <a:r>
              <a:rPr sz="2100" spc="-155" dirty="0">
                <a:latin typeface="Times New Roman"/>
                <a:cs typeface="Times New Roman"/>
              </a:rPr>
              <a:t> </a:t>
            </a:r>
            <a:r>
              <a:rPr sz="2100" i="1" spc="25" dirty="0">
                <a:latin typeface="Times New Roman"/>
                <a:cs typeface="Times New Roman"/>
              </a:rPr>
              <a:t>w</a:t>
            </a:r>
            <a:endParaRPr sz="2100">
              <a:latin typeface="Times New Roman"/>
              <a:cs typeface="Times New Roman"/>
            </a:endParaRPr>
          </a:p>
        </p:txBody>
      </p:sp>
      <p:sp>
        <p:nvSpPr>
          <p:cNvPr id="7" name="object 7"/>
          <p:cNvSpPr txBox="1"/>
          <p:nvPr/>
        </p:nvSpPr>
        <p:spPr>
          <a:xfrm>
            <a:off x="5039070" y="2539206"/>
            <a:ext cx="648335" cy="215900"/>
          </a:xfrm>
          <a:prstGeom prst="rect">
            <a:avLst/>
          </a:prstGeom>
        </p:spPr>
        <p:txBody>
          <a:bodyPr vert="horz" wrap="square" lIns="0" tIns="12065" rIns="0" bIns="0" rtlCol="0">
            <a:spAutoFit/>
          </a:bodyPr>
          <a:lstStyle/>
          <a:p>
            <a:pPr marL="12700">
              <a:lnSpc>
                <a:spcPct val="100000"/>
              </a:lnSpc>
              <a:spcBef>
                <a:spcPts val="95"/>
              </a:spcBef>
              <a:tabLst>
                <a:tab pos="431165" algn="l"/>
              </a:tabLst>
            </a:pPr>
            <a:r>
              <a:rPr sz="1250" i="1" spc="-5" dirty="0">
                <a:latin typeface="Times New Roman"/>
                <a:cs typeface="Times New Roman"/>
              </a:rPr>
              <a:t>i	i</a:t>
            </a:r>
            <a:r>
              <a:rPr sz="1250" spc="-60" dirty="0">
                <a:latin typeface="Symbol"/>
                <a:cs typeface="Symbol"/>
              </a:rPr>
              <a:t></a:t>
            </a:r>
            <a:r>
              <a:rPr sz="1250" spc="-5" dirty="0">
                <a:latin typeface="Times New Roman"/>
                <a:cs typeface="Times New Roman"/>
              </a:rPr>
              <a:t>1</a:t>
            </a:r>
            <a:endParaRPr sz="1250">
              <a:latin typeface="Times New Roman"/>
              <a:cs typeface="Times New Roman"/>
            </a:endParaRPr>
          </a:p>
        </p:txBody>
      </p:sp>
      <p:sp>
        <p:nvSpPr>
          <p:cNvPr id="8" name="object 8"/>
          <p:cNvSpPr txBox="1"/>
          <p:nvPr/>
        </p:nvSpPr>
        <p:spPr>
          <a:xfrm>
            <a:off x="5644736" y="2188567"/>
            <a:ext cx="2003425" cy="351155"/>
          </a:xfrm>
          <a:prstGeom prst="rect">
            <a:avLst/>
          </a:prstGeom>
        </p:spPr>
        <p:txBody>
          <a:bodyPr vert="horz" wrap="square" lIns="0" tIns="17145" rIns="0" bIns="0" rtlCol="0">
            <a:spAutoFit/>
          </a:bodyPr>
          <a:lstStyle/>
          <a:p>
            <a:pPr marL="38100">
              <a:lnSpc>
                <a:spcPct val="100000"/>
              </a:lnSpc>
              <a:spcBef>
                <a:spcPts val="135"/>
              </a:spcBef>
            </a:pPr>
            <a:r>
              <a:rPr sz="3150" spc="15" baseline="-35714" dirty="0">
                <a:latin typeface="Times New Roman"/>
                <a:cs typeface="Times New Roman"/>
              </a:rPr>
              <a:t>)</a:t>
            </a:r>
            <a:r>
              <a:rPr sz="3150" spc="-120" baseline="-35714" dirty="0">
                <a:latin typeface="Times New Roman"/>
                <a:cs typeface="Times New Roman"/>
              </a:rPr>
              <a:t> </a:t>
            </a:r>
            <a:r>
              <a:rPr sz="3150" spc="30" baseline="-35714" dirty="0">
                <a:latin typeface="Symbol"/>
                <a:cs typeface="Symbol"/>
              </a:rPr>
              <a:t></a:t>
            </a:r>
            <a:r>
              <a:rPr sz="3150" spc="120" baseline="-35714" dirty="0">
                <a:latin typeface="Times New Roman"/>
                <a:cs typeface="Times New Roman"/>
              </a:rPr>
              <a:t> </a:t>
            </a:r>
            <a:r>
              <a:rPr sz="2100" i="1" spc="10" dirty="0">
                <a:latin typeface="Times New Roman"/>
                <a:cs typeface="Times New Roman"/>
              </a:rPr>
              <a:t>c</a:t>
            </a:r>
            <a:r>
              <a:rPr sz="2100" i="1" spc="15" dirty="0">
                <a:latin typeface="Times New Roman"/>
                <a:cs typeface="Times New Roman"/>
              </a:rPr>
              <a:t>oun</a:t>
            </a:r>
            <a:r>
              <a:rPr sz="2100" i="1" spc="114" dirty="0">
                <a:latin typeface="Times New Roman"/>
                <a:cs typeface="Times New Roman"/>
              </a:rPr>
              <a:t>t</a:t>
            </a:r>
            <a:r>
              <a:rPr sz="2100" spc="95" dirty="0">
                <a:latin typeface="Times New Roman"/>
                <a:cs typeface="Times New Roman"/>
              </a:rPr>
              <a:t>(</a:t>
            </a:r>
            <a:r>
              <a:rPr sz="2100" i="1" spc="110" dirty="0">
                <a:latin typeface="Times New Roman"/>
                <a:cs typeface="Times New Roman"/>
              </a:rPr>
              <a:t>w</a:t>
            </a:r>
            <a:r>
              <a:rPr sz="1875" i="1" spc="-7" baseline="-24444" dirty="0">
                <a:latin typeface="Times New Roman"/>
                <a:cs typeface="Times New Roman"/>
              </a:rPr>
              <a:t>i</a:t>
            </a:r>
            <a:r>
              <a:rPr sz="1875" spc="-89" baseline="-24444" dirty="0">
                <a:latin typeface="Symbol"/>
                <a:cs typeface="Symbol"/>
              </a:rPr>
              <a:t></a:t>
            </a:r>
            <a:r>
              <a:rPr sz="1875" spc="-44" baseline="-24444" dirty="0">
                <a:latin typeface="Times New Roman"/>
                <a:cs typeface="Times New Roman"/>
              </a:rPr>
              <a:t>1</a:t>
            </a:r>
            <a:r>
              <a:rPr sz="2100" spc="180" dirty="0">
                <a:latin typeface="Times New Roman"/>
                <a:cs typeface="Times New Roman"/>
              </a:rPr>
              <a:t>,</a:t>
            </a:r>
            <a:r>
              <a:rPr sz="2100" i="1" spc="110" dirty="0">
                <a:latin typeface="Times New Roman"/>
                <a:cs typeface="Times New Roman"/>
              </a:rPr>
              <a:t>w</a:t>
            </a:r>
            <a:r>
              <a:rPr sz="1875" i="1" spc="-7" baseline="-24444" dirty="0">
                <a:latin typeface="Times New Roman"/>
                <a:cs typeface="Times New Roman"/>
              </a:rPr>
              <a:t>i</a:t>
            </a:r>
            <a:r>
              <a:rPr sz="1875" i="1" spc="-187" baseline="-24444" dirty="0">
                <a:latin typeface="Times New Roman"/>
                <a:cs typeface="Times New Roman"/>
              </a:rPr>
              <a:t> </a:t>
            </a:r>
            <a:r>
              <a:rPr sz="2100" spc="10" dirty="0">
                <a:latin typeface="Times New Roman"/>
                <a:cs typeface="Times New Roman"/>
              </a:rPr>
              <a:t>)</a:t>
            </a:r>
            <a:endParaRPr sz="2100">
              <a:latin typeface="Times New Roman"/>
              <a:cs typeface="Times New Roman"/>
            </a:endParaRPr>
          </a:p>
        </p:txBody>
      </p:sp>
      <p:sp>
        <p:nvSpPr>
          <p:cNvPr id="9" name="object 9"/>
          <p:cNvSpPr txBox="1"/>
          <p:nvPr/>
        </p:nvSpPr>
        <p:spPr>
          <a:xfrm>
            <a:off x="7121869" y="2748458"/>
            <a:ext cx="229235" cy="215900"/>
          </a:xfrm>
          <a:prstGeom prst="rect">
            <a:avLst/>
          </a:prstGeom>
        </p:spPr>
        <p:txBody>
          <a:bodyPr vert="horz" wrap="square" lIns="0" tIns="12065" rIns="0" bIns="0" rtlCol="0">
            <a:spAutoFit/>
          </a:bodyPr>
          <a:lstStyle/>
          <a:p>
            <a:pPr marL="12700">
              <a:lnSpc>
                <a:spcPct val="100000"/>
              </a:lnSpc>
              <a:spcBef>
                <a:spcPts val="95"/>
              </a:spcBef>
            </a:pPr>
            <a:r>
              <a:rPr sz="1250" i="1" spc="-5" dirty="0">
                <a:latin typeface="Times New Roman"/>
                <a:cs typeface="Times New Roman"/>
              </a:rPr>
              <a:t>i</a:t>
            </a:r>
            <a:r>
              <a:rPr sz="1250" spc="-60" dirty="0">
                <a:latin typeface="Symbol"/>
                <a:cs typeface="Symbol"/>
              </a:rPr>
              <a:t></a:t>
            </a:r>
            <a:r>
              <a:rPr sz="1250" spc="-5" dirty="0">
                <a:latin typeface="Times New Roman"/>
                <a:cs typeface="Times New Roman"/>
              </a:rPr>
              <a:t>1</a:t>
            </a:r>
            <a:endParaRPr sz="1250">
              <a:latin typeface="Times New Roman"/>
              <a:cs typeface="Times New Roman"/>
            </a:endParaRPr>
          </a:p>
        </p:txBody>
      </p:sp>
      <p:sp>
        <p:nvSpPr>
          <p:cNvPr id="10" name="object 10"/>
          <p:cNvSpPr txBox="1"/>
          <p:nvPr/>
        </p:nvSpPr>
        <p:spPr>
          <a:xfrm>
            <a:off x="6213475" y="2567483"/>
            <a:ext cx="1239520" cy="351155"/>
          </a:xfrm>
          <a:prstGeom prst="rect">
            <a:avLst/>
          </a:prstGeom>
        </p:spPr>
        <p:txBody>
          <a:bodyPr vert="horz" wrap="square" lIns="0" tIns="17145" rIns="0" bIns="0" rtlCol="0">
            <a:spAutoFit/>
          </a:bodyPr>
          <a:lstStyle/>
          <a:p>
            <a:pPr marL="12700">
              <a:lnSpc>
                <a:spcPct val="100000"/>
              </a:lnSpc>
              <a:spcBef>
                <a:spcPts val="135"/>
              </a:spcBef>
              <a:tabLst>
                <a:tab pos="1136015" algn="l"/>
              </a:tabLst>
            </a:pPr>
            <a:r>
              <a:rPr sz="2100" i="1" spc="10" dirty="0">
                <a:latin typeface="Times New Roman"/>
                <a:cs typeface="Times New Roman"/>
              </a:rPr>
              <a:t>c</a:t>
            </a:r>
            <a:r>
              <a:rPr sz="2100" i="1" spc="15" dirty="0">
                <a:latin typeface="Times New Roman"/>
                <a:cs typeface="Times New Roman"/>
              </a:rPr>
              <a:t>oun</a:t>
            </a:r>
            <a:r>
              <a:rPr sz="2100" i="1" spc="114" dirty="0">
                <a:latin typeface="Times New Roman"/>
                <a:cs typeface="Times New Roman"/>
              </a:rPr>
              <a:t>t</a:t>
            </a:r>
            <a:r>
              <a:rPr sz="2100" spc="75" dirty="0">
                <a:latin typeface="Times New Roman"/>
                <a:cs typeface="Times New Roman"/>
              </a:rPr>
              <a:t>(</a:t>
            </a:r>
            <a:r>
              <a:rPr sz="2100" i="1" spc="25" dirty="0">
                <a:latin typeface="Times New Roman"/>
                <a:cs typeface="Times New Roman"/>
              </a:rPr>
              <a:t>w</a:t>
            </a:r>
            <a:r>
              <a:rPr sz="2100" i="1" dirty="0">
                <a:latin typeface="Times New Roman"/>
                <a:cs typeface="Times New Roman"/>
              </a:rPr>
              <a:t>	</a:t>
            </a:r>
            <a:r>
              <a:rPr sz="2100" spc="10" dirty="0">
                <a:latin typeface="Times New Roman"/>
                <a:cs typeface="Times New Roman"/>
              </a:rPr>
              <a:t>)</a:t>
            </a:r>
            <a:endParaRPr sz="2100">
              <a:latin typeface="Times New Roman"/>
              <a:cs typeface="Times New Roman"/>
            </a:endParaRPr>
          </a:p>
        </p:txBody>
      </p:sp>
      <p:sp>
        <p:nvSpPr>
          <p:cNvPr id="11" name="object 11"/>
          <p:cNvSpPr/>
          <p:nvPr/>
        </p:nvSpPr>
        <p:spPr>
          <a:xfrm>
            <a:off x="6045062" y="2574528"/>
            <a:ext cx="1576705" cy="0"/>
          </a:xfrm>
          <a:custGeom>
            <a:avLst/>
            <a:gdLst/>
            <a:ahLst/>
            <a:cxnLst/>
            <a:rect l="l" t="t" r="r" b="b"/>
            <a:pathLst>
              <a:path w="1576704">
                <a:moveTo>
                  <a:pt x="0" y="0"/>
                </a:moveTo>
                <a:lnTo>
                  <a:pt x="1576249" y="0"/>
                </a:lnTo>
              </a:path>
            </a:pathLst>
          </a:custGeom>
          <a:ln w="11310">
            <a:solidFill>
              <a:srgbClr val="000000"/>
            </a:solidFill>
          </a:ln>
        </p:spPr>
        <p:txBody>
          <a:bodyPr wrap="square" lIns="0" tIns="0" rIns="0" bIns="0" rtlCol="0"/>
          <a:lstStyle/>
          <a:p>
            <a:endParaRPr/>
          </a:p>
        </p:txBody>
      </p:sp>
      <p:sp>
        <p:nvSpPr>
          <p:cNvPr id="12" name="object 12"/>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13" name="object 13"/>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2</a:t>
            </a:r>
            <a:endParaRPr sz="800">
              <a:latin typeface="Times New Roman"/>
              <a:cs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578103"/>
            <a:ext cx="5995670" cy="1490980"/>
          </a:xfrm>
          <a:prstGeom prst="rect">
            <a:avLst/>
          </a:prstGeom>
        </p:spPr>
        <p:txBody>
          <a:bodyPr vert="horz" wrap="square" lIns="0" tIns="33020" rIns="0" bIns="0" rtlCol="0">
            <a:spAutoFit/>
          </a:bodyPr>
          <a:lstStyle/>
          <a:p>
            <a:pPr marL="12700" marR="5080">
              <a:lnSpc>
                <a:spcPts val="3800"/>
              </a:lnSpc>
              <a:spcBef>
                <a:spcPts val="260"/>
              </a:spcBef>
            </a:pPr>
            <a:r>
              <a:rPr sz="3200" spc="80" dirty="0"/>
              <a:t>Example</a:t>
            </a:r>
            <a:r>
              <a:rPr sz="3200" spc="195" dirty="0"/>
              <a:t> </a:t>
            </a:r>
            <a:r>
              <a:rPr sz="3200" spc="75" dirty="0"/>
              <a:t>Using</a:t>
            </a:r>
            <a:r>
              <a:rPr sz="3200" spc="190" dirty="0"/>
              <a:t> </a:t>
            </a:r>
            <a:r>
              <a:rPr sz="3200" spc="80" dirty="0"/>
              <a:t>Bigram</a:t>
            </a:r>
            <a:r>
              <a:rPr sz="3200" spc="190" dirty="0"/>
              <a:t> </a:t>
            </a:r>
            <a:r>
              <a:rPr sz="3200" spc="85" dirty="0"/>
              <a:t>Predictive </a:t>
            </a:r>
            <a:r>
              <a:rPr sz="3200" spc="-785" dirty="0"/>
              <a:t> </a:t>
            </a:r>
            <a:r>
              <a:rPr sz="3200" spc="85" dirty="0"/>
              <a:t>Probabilities</a:t>
            </a:r>
            <a:r>
              <a:rPr sz="3200" spc="195" dirty="0"/>
              <a:t> </a:t>
            </a:r>
            <a:r>
              <a:rPr sz="3200" spc="45" dirty="0"/>
              <a:t>to</a:t>
            </a:r>
            <a:r>
              <a:rPr sz="3200" spc="195" dirty="0"/>
              <a:t> </a:t>
            </a:r>
            <a:r>
              <a:rPr sz="3200" spc="80" dirty="0"/>
              <a:t>Predict</a:t>
            </a:r>
            <a:endParaRPr sz="3200"/>
          </a:p>
          <a:p>
            <a:pPr marL="12700">
              <a:lnSpc>
                <a:spcPts val="3779"/>
              </a:lnSpc>
            </a:pPr>
            <a:r>
              <a:rPr sz="3200" spc="65" dirty="0"/>
              <a:t>the</a:t>
            </a:r>
            <a:r>
              <a:rPr sz="3200" spc="200" dirty="0"/>
              <a:t> </a:t>
            </a:r>
            <a:r>
              <a:rPr sz="3200" spc="85" dirty="0"/>
              <a:t>Probabilities</a:t>
            </a:r>
            <a:r>
              <a:rPr sz="3200" spc="195" dirty="0"/>
              <a:t> </a:t>
            </a:r>
            <a:r>
              <a:rPr sz="3200" spc="50" dirty="0"/>
              <a:t>of</a:t>
            </a:r>
            <a:r>
              <a:rPr sz="3200" spc="190" dirty="0"/>
              <a:t> </a:t>
            </a:r>
            <a:r>
              <a:rPr sz="3200" spc="85" dirty="0"/>
              <a:t>Sentences</a:t>
            </a:r>
            <a:endParaRPr sz="320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3</a:t>
            </a:r>
            <a:endParaRPr sz="800">
              <a:latin typeface="Times New Roman"/>
              <a:cs typeface="Times New Roman"/>
            </a:endParaRPr>
          </a:p>
        </p:txBody>
      </p:sp>
      <p:sp>
        <p:nvSpPr>
          <p:cNvPr id="3" name="object 3"/>
          <p:cNvSpPr txBox="1"/>
          <p:nvPr/>
        </p:nvSpPr>
        <p:spPr>
          <a:xfrm>
            <a:off x="892555" y="2306320"/>
            <a:ext cx="6743700" cy="3220720"/>
          </a:xfrm>
          <a:prstGeom prst="rect">
            <a:avLst/>
          </a:prstGeom>
        </p:spPr>
        <p:txBody>
          <a:bodyPr vert="horz" wrap="square" lIns="0" tIns="5080" rIns="0" bIns="0" rtlCol="0">
            <a:spAutoFit/>
          </a:bodyPr>
          <a:lstStyle/>
          <a:p>
            <a:pPr marL="12700" marR="5080">
              <a:lnSpc>
                <a:spcPct val="102299"/>
              </a:lnSpc>
              <a:spcBef>
                <a:spcPts val="40"/>
              </a:spcBef>
            </a:pPr>
            <a:r>
              <a:rPr sz="2200" spc="-5" dirty="0">
                <a:solidFill>
                  <a:srgbClr val="595959"/>
                </a:solidFill>
                <a:latin typeface="Times New Roman"/>
                <a:cs typeface="Times New Roman"/>
              </a:rPr>
              <a:t>Berkeley</a:t>
            </a:r>
            <a:r>
              <a:rPr sz="2200" dirty="0">
                <a:solidFill>
                  <a:srgbClr val="595959"/>
                </a:solidFill>
                <a:latin typeface="Times New Roman"/>
                <a:cs typeface="Times New Roman"/>
              </a:rPr>
              <a:t> </a:t>
            </a:r>
            <a:r>
              <a:rPr sz="2200" spc="-5" dirty="0">
                <a:solidFill>
                  <a:srgbClr val="595959"/>
                </a:solidFill>
                <a:latin typeface="Times New Roman"/>
                <a:cs typeface="Times New Roman"/>
              </a:rPr>
              <a:t>Restaurant</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Project</a:t>
            </a:r>
            <a:r>
              <a:rPr sz="2200" dirty="0">
                <a:solidFill>
                  <a:srgbClr val="595959"/>
                </a:solidFill>
                <a:latin typeface="Times New Roman"/>
                <a:cs typeface="Times New Roman"/>
              </a:rPr>
              <a:t> </a:t>
            </a:r>
            <a:r>
              <a:rPr sz="2200" spc="-5" dirty="0">
                <a:solidFill>
                  <a:srgbClr val="595959"/>
                </a:solidFill>
                <a:latin typeface="Times New Roman"/>
                <a:cs typeface="Times New Roman"/>
              </a:rPr>
              <a:t>collected</a:t>
            </a:r>
            <a:r>
              <a:rPr sz="2200" spc="5" dirty="0">
                <a:solidFill>
                  <a:srgbClr val="595959"/>
                </a:solidFill>
                <a:latin typeface="Times New Roman"/>
                <a:cs typeface="Times New Roman"/>
              </a:rPr>
              <a:t> </a:t>
            </a:r>
            <a:r>
              <a:rPr sz="2200" dirty="0">
                <a:solidFill>
                  <a:srgbClr val="595959"/>
                </a:solidFill>
                <a:latin typeface="Times New Roman"/>
                <a:cs typeface="Times New Roman"/>
              </a:rPr>
              <a:t>online </a:t>
            </a:r>
            <a:r>
              <a:rPr sz="2200" spc="-5" dirty="0">
                <a:solidFill>
                  <a:srgbClr val="595959"/>
                </a:solidFill>
                <a:latin typeface="Times New Roman"/>
                <a:cs typeface="Times New Roman"/>
              </a:rPr>
              <a:t>questions</a:t>
            </a:r>
            <a:r>
              <a:rPr sz="2200" spc="-10" dirty="0">
                <a:solidFill>
                  <a:srgbClr val="595959"/>
                </a:solidFill>
                <a:latin typeface="Times New Roman"/>
                <a:cs typeface="Times New Roman"/>
              </a:rPr>
              <a:t> </a:t>
            </a:r>
            <a:r>
              <a:rPr sz="2200" dirty="0">
                <a:solidFill>
                  <a:srgbClr val="595959"/>
                </a:solidFill>
                <a:latin typeface="Times New Roman"/>
                <a:cs typeface="Times New Roman"/>
              </a:rPr>
              <a:t>from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people about</a:t>
            </a:r>
            <a:r>
              <a:rPr sz="2200" dirty="0">
                <a:solidFill>
                  <a:srgbClr val="595959"/>
                </a:solidFill>
                <a:latin typeface="Times New Roman"/>
                <a:cs typeface="Times New Roman"/>
              </a:rPr>
              <a:t> </a:t>
            </a:r>
            <a:r>
              <a:rPr sz="2200" spc="-5" dirty="0">
                <a:solidFill>
                  <a:srgbClr val="595959"/>
                </a:solidFill>
                <a:latin typeface="Times New Roman"/>
                <a:cs typeface="Times New Roman"/>
              </a:rPr>
              <a:t>restaurants</a:t>
            </a:r>
            <a:r>
              <a:rPr sz="2200" spc="-10" dirty="0">
                <a:solidFill>
                  <a:srgbClr val="595959"/>
                </a:solidFill>
                <a:latin typeface="Times New Roman"/>
                <a:cs typeface="Times New Roman"/>
              </a:rPr>
              <a:t> </a:t>
            </a:r>
            <a:r>
              <a:rPr sz="2200" dirty="0">
                <a:solidFill>
                  <a:srgbClr val="595959"/>
                </a:solidFill>
                <a:latin typeface="Times New Roman"/>
                <a:cs typeface="Times New Roman"/>
              </a:rPr>
              <a:t>in the</a:t>
            </a:r>
            <a:r>
              <a:rPr sz="2200" spc="-5" dirty="0">
                <a:solidFill>
                  <a:srgbClr val="595959"/>
                </a:solidFill>
                <a:latin typeface="Times New Roman"/>
                <a:cs typeface="Times New Roman"/>
              </a:rPr>
              <a:t> Berkeley</a:t>
            </a:r>
            <a:r>
              <a:rPr sz="2200" dirty="0">
                <a:solidFill>
                  <a:srgbClr val="595959"/>
                </a:solidFill>
                <a:latin typeface="Times New Roman"/>
                <a:cs typeface="Times New Roman"/>
              </a:rPr>
              <a:t> </a:t>
            </a:r>
            <a:r>
              <a:rPr sz="2200" spc="-5" dirty="0">
                <a:solidFill>
                  <a:srgbClr val="595959"/>
                </a:solidFill>
                <a:latin typeface="Times New Roman"/>
                <a:cs typeface="Times New Roman"/>
              </a:rPr>
              <a:t>area.</a:t>
            </a:r>
            <a:endParaRPr sz="2200">
              <a:latin typeface="Times New Roman"/>
              <a:cs typeface="Times New Roman"/>
            </a:endParaRPr>
          </a:p>
          <a:p>
            <a:pPr marL="12700">
              <a:lnSpc>
                <a:spcPct val="100000"/>
              </a:lnSpc>
              <a:spcBef>
                <a:spcPts val="560"/>
              </a:spcBef>
            </a:pPr>
            <a:r>
              <a:rPr sz="2200" dirty="0">
                <a:solidFill>
                  <a:srgbClr val="595959"/>
                </a:solidFill>
                <a:latin typeface="Times New Roman"/>
                <a:cs typeface="Times New Roman"/>
              </a:rPr>
              <a:t>Some</a:t>
            </a:r>
            <a:r>
              <a:rPr sz="2200" spc="-20" dirty="0">
                <a:solidFill>
                  <a:srgbClr val="595959"/>
                </a:solidFill>
                <a:latin typeface="Times New Roman"/>
                <a:cs typeface="Times New Roman"/>
              </a:rPr>
              <a:t> </a:t>
            </a:r>
            <a:r>
              <a:rPr sz="2200" spc="-5" dirty="0">
                <a:solidFill>
                  <a:srgbClr val="595959"/>
                </a:solidFill>
                <a:latin typeface="Times New Roman"/>
                <a:cs typeface="Times New Roman"/>
              </a:rPr>
              <a:t>example</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sentences:</a:t>
            </a:r>
            <a:endParaRPr sz="2200">
              <a:latin typeface="Times New Roman"/>
              <a:cs typeface="Times New Roman"/>
            </a:endParaRPr>
          </a:p>
          <a:p>
            <a:pPr marL="49530">
              <a:lnSpc>
                <a:spcPct val="100000"/>
              </a:lnSpc>
              <a:spcBef>
                <a:spcPts val="660"/>
              </a:spcBef>
            </a:pPr>
            <a:r>
              <a:rPr sz="1800" spc="-10" dirty="0">
                <a:solidFill>
                  <a:srgbClr val="002060"/>
                </a:solidFill>
                <a:latin typeface="Impact"/>
                <a:cs typeface="Impact"/>
              </a:rPr>
              <a:t>­</a:t>
            </a:r>
            <a:r>
              <a:rPr sz="1800" spc="240" dirty="0">
                <a:solidFill>
                  <a:srgbClr val="002060"/>
                </a:solidFill>
                <a:latin typeface="Impact"/>
                <a:cs typeface="Impact"/>
              </a:rPr>
              <a:t> </a:t>
            </a:r>
            <a:r>
              <a:rPr sz="1800" i="1" dirty="0">
                <a:solidFill>
                  <a:srgbClr val="0000FF"/>
                </a:solidFill>
                <a:latin typeface="Times New Roman"/>
                <a:cs typeface="Times New Roman"/>
              </a:rPr>
              <a:t>can</a:t>
            </a:r>
            <a:r>
              <a:rPr sz="1800" i="1" spc="-5" dirty="0">
                <a:solidFill>
                  <a:srgbClr val="0000FF"/>
                </a:solidFill>
                <a:latin typeface="Times New Roman"/>
                <a:cs typeface="Times New Roman"/>
              </a:rPr>
              <a:t> </a:t>
            </a:r>
            <a:r>
              <a:rPr sz="1800" i="1" dirty="0">
                <a:solidFill>
                  <a:srgbClr val="0000FF"/>
                </a:solidFill>
                <a:latin typeface="Times New Roman"/>
                <a:cs typeface="Times New Roman"/>
              </a:rPr>
              <a:t>you </a:t>
            </a:r>
            <a:r>
              <a:rPr sz="1800" i="1" spc="-5" dirty="0">
                <a:solidFill>
                  <a:srgbClr val="0000FF"/>
                </a:solidFill>
                <a:latin typeface="Times New Roman"/>
                <a:cs typeface="Times New Roman"/>
              </a:rPr>
              <a:t>tell </a:t>
            </a:r>
            <a:r>
              <a:rPr sz="1800" i="1" dirty="0">
                <a:solidFill>
                  <a:srgbClr val="0000FF"/>
                </a:solidFill>
                <a:latin typeface="Times New Roman"/>
                <a:cs typeface="Times New Roman"/>
              </a:rPr>
              <a:t>me about</a:t>
            </a:r>
            <a:r>
              <a:rPr sz="1800" i="1" spc="-10" dirty="0">
                <a:solidFill>
                  <a:srgbClr val="0000FF"/>
                </a:solidFill>
                <a:latin typeface="Times New Roman"/>
                <a:cs typeface="Times New Roman"/>
              </a:rPr>
              <a:t> </a:t>
            </a:r>
            <a:r>
              <a:rPr sz="1800" i="1" dirty="0">
                <a:solidFill>
                  <a:srgbClr val="0000FF"/>
                </a:solidFill>
                <a:latin typeface="Times New Roman"/>
                <a:cs typeface="Times New Roman"/>
              </a:rPr>
              <a:t>any good </a:t>
            </a:r>
            <a:r>
              <a:rPr sz="1800" i="1" spc="-5" dirty="0">
                <a:solidFill>
                  <a:srgbClr val="0000FF"/>
                </a:solidFill>
                <a:latin typeface="Times New Roman"/>
                <a:cs typeface="Times New Roman"/>
              </a:rPr>
              <a:t>cantonese</a:t>
            </a:r>
            <a:r>
              <a:rPr sz="1800" i="1" dirty="0">
                <a:solidFill>
                  <a:srgbClr val="0000FF"/>
                </a:solidFill>
                <a:latin typeface="Times New Roman"/>
                <a:cs typeface="Times New Roman"/>
              </a:rPr>
              <a:t> </a:t>
            </a:r>
            <a:r>
              <a:rPr sz="1800" i="1" spc="-10" dirty="0">
                <a:solidFill>
                  <a:srgbClr val="0000FF"/>
                </a:solidFill>
                <a:latin typeface="Times New Roman"/>
                <a:cs typeface="Times New Roman"/>
              </a:rPr>
              <a:t>restaurants </a:t>
            </a:r>
            <a:r>
              <a:rPr sz="1800" i="1" spc="-5" dirty="0">
                <a:solidFill>
                  <a:srgbClr val="0000FF"/>
                </a:solidFill>
                <a:latin typeface="Times New Roman"/>
                <a:cs typeface="Times New Roman"/>
              </a:rPr>
              <a:t>close</a:t>
            </a:r>
            <a:r>
              <a:rPr sz="1800" i="1" dirty="0">
                <a:solidFill>
                  <a:srgbClr val="0000FF"/>
                </a:solidFill>
                <a:latin typeface="Times New Roman"/>
                <a:cs typeface="Times New Roman"/>
              </a:rPr>
              <a:t> by</a:t>
            </a:r>
            <a:endParaRPr sz="1800">
              <a:latin typeface="Times New Roman"/>
              <a:cs typeface="Times New Roman"/>
            </a:endParaRPr>
          </a:p>
          <a:p>
            <a:pPr marL="49530">
              <a:lnSpc>
                <a:spcPct val="100000"/>
              </a:lnSpc>
              <a:spcBef>
                <a:spcPts val="540"/>
              </a:spcBef>
            </a:pPr>
            <a:r>
              <a:rPr sz="1800" spc="-10" dirty="0">
                <a:solidFill>
                  <a:srgbClr val="002060"/>
                </a:solidFill>
                <a:latin typeface="Impact"/>
                <a:cs typeface="Impact"/>
              </a:rPr>
              <a:t>­</a:t>
            </a:r>
            <a:r>
              <a:rPr sz="1800" spc="245" dirty="0">
                <a:solidFill>
                  <a:srgbClr val="002060"/>
                </a:solidFill>
                <a:latin typeface="Impact"/>
                <a:cs typeface="Impact"/>
              </a:rPr>
              <a:t> </a:t>
            </a:r>
            <a:r>
              <a:rPr sz="1800" i="1" spc="-5" dirty="0">
                <a:solidFill>
                  <a:srgbClr val="0000FF"/>
                </a:solidFill>
                <a:latin typeface="Times New Roman"/>
                <a:cs typeface="Times New Roman"/>
              </a:rPr>
              <a:t>mid-priced</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thai</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food</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is</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what i’m</a:t>
            </a:r>
            <a:r>
              <a:rPr sz="1800" i="1" spc="5" dirty="0">
                <a:solidFill>
                  <a:srgbClr val="0000FF"/>
                </a:solidFill>
                <a:latin typeface="Times New Roman"/>
                <a:cs typeface="Times New Roman"/>
              </a:rPr>
              <a:t> </a:t>
            </a:r>
            <a:r>
              <a:rPr sz="1800" i="1" spc="-5" dirty="0">
                <a:solidFill>
                  <a:srgbClr val="0000FF"/>
                </a:solidFill>
                <a:latin typeface="Times New Roman"/>
                <a:cs typeface="Times New Roman"/>
              </a:rPr>
              <a:t>looking</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for</a:t>
            </a:r>
            <a:endParaRPr sz="1800">
              <a:latin typeface="Times New Roman"/>
              <a:cs typeface="Times New Roman"/>
            </a:endParaRPr>
          </a:p>
          <a:p>
            <a:pPr marL="49530">
              <a:lnSpc>
                <a:spcPct val="100000"/>
              </a:lnSpc>
              <a:spcBef>
                <a:spcPts val="640"/>
              </a:spcBef>
            </a:pPr>
            <a:r>
              <a:rPr sz="1800" spc="-10" dirty="0">
                <a:solidFill>
                  <a:srgbClr val="002060"/>
                </a:solidFill>
                <a:latin typeface="Impact"/>
                <a:cs typeface="Impact"/>
              </a:rPr>
              <a:t>­</a:t>
            </a:r>
            <a:r>
              <a:rPr sz="1800" spc="229" dirty="0">
                <a:solidFill>
                  <a:srgbClr val="002060"/>
                </a:solidFill>
                <a:latin typeface="Impact"/>
                <a:cs typeface="Impact"/>
              </a:rPr>
              <a:t> </a:t>
            </a:r>
            <a:r>
              <a:rPr sz="1800" i="1" spc="-5" dirty="0">
                <a:solidFill>
                  <a:srgbClr val="0000FF"/>
                </a:solidFill>
                <a:latin typeface="Times New Roman"/>
                <a:cs typeface="Times New Roman"/>
              </a:rPr>
              <a:t>tell</a:t>
            </a:r>
            <a:r>
              <a:rPr sz="1800" i="1" spc="-10" dirty="0">
                <a:solidFill>
                  <a:srgbClr val="0000FF"/>
                </a:solidFill>
                <a:latin typeface="Times New Roman"/>
                <a:cs typeface="Times New Roman"/>
              </a:rPr>
              <a:t> </a:t>
            </a:r>
            <a:r>
              <a:rPr sz="1800" i="1" dirty="0">
                <a:solidFill>
                  <a:srgbClr val="0000FF"/>
                </a:solidFill>
                <a:latin typeface="Times New Roman"/>
                <a:cs typeface="Times New Roman"/>
              </a:rPr>
              <a:t>me</a:t>
            </a:r>
            <a:r>
              <a:rPr sz="1800" i="1" spc="-10" dirty="0">
                <a:solidFill>
                  <a:srgbClr val="0000FF"/>
                </a:solidFill>
                <a:latin typeface="Times New Roman"/>
                <a:cs typeface="Times New Roman"/>
              </a:rPr>
              <a:t> </a:t>
            </a:r>
            <a:r>
              <a:rPr sz="1800" i="1" dirty="0">
                <a:solidFill>
                  <a:srgbClr val="0000FF"/>
                </a:solidFill>
                <a:latin typeface="Times New Roman"/>
                <a:cs typeface="Times New Roman"/>
              </a:rPr>
              <a:t>about</a:t>
            </a:r>
            <a:r>
              <a:rPr sz="1800" i="1" spc="-10" dirty="0">
                <a:solidFill>
                  <a:srgbClr val="0000FF"/>
                </a:solidFill>
                <a:latin typeface="Times New Roman"/>
                <a:cs typeface="Times New Roman"/>
              </a:rPr>
              <a:t> </a:t>
            </a:r>
            <a:r>
              <a:rPr sz="1800" i="1" dirty="0">
                <a:solidFill>
                  <a:srgbClr val="0000FF"/>
                </a:solidFill>
                <a:latin typeface="Times New Roman"/>
                <a:cs typeface="Times New Roman"/>
              </a:rPr>
              <a:t>chez</a:t>
            </a:r>
            <a:r>
              <a:rPr sz="1800" i="1" spc="-15" dirty="0">
                <a:solidFill>
                  <a:srgbClr val="0000FF"/>
                </a:solidFill>
                <a:latin typeface="Times New Roman"/>
                <a:cs typeface="Times New Roman"/>
              </a:rPr>
              <a:t> </a:t>
            </a:r>
            <a:r>
              <a:rPr sz="1800" i="1" spc="-5" dirty="0">
                <a:solidFill>
                  <a:srgbClr val="0000FF"/>
                </a:solidFill>
                <a:latin typeface="Times New Roman"/>
                <a:cs typeface="Times New Roman"/>
              </a:rPr>
              <a:t>panisse</a:t>
            </a:r>
            <a:endParaRPr sz="1800">
              <a:latin typeface="Times New Roman"/>
              <a:cs typeface="Times New Roman"/>
            </a:endParaRPr>
          </a:p>
          <a:p>
            <a:pPr marL="49530">
              <a:lnSpc>
                <a:spcPct val="100000"/>
              </a:lnSpc>
              <a:spcBef>
                <a:spcPts val="540"/>
              </a:spcBef>
            </a:pPr>
            <a:r>
              <a:rPr sz="1800" spc="-10" dirty="0">
                <a:solidFill>
                  <a:srgbClr val="002060"/>
                </a:solidFill>
                <a:latin typeface="Impact"/>
                <a:cs typeface="Impact"/>
              </a:rPr>
              <a:t>­</a:t>
            </a:r>
            <a:r>
              <a:rPr sz="1800" spc="240" dirty="0">
                <a:solidFill>
                  <a:srgbClr val="002060"/>
                </a:solidFill>
                <a:latin typeface="Impact"/>
                <a:cs typeface="Impact"/>
              </a:rPr>
              <a:t> </a:t>
            </a:r>
            <a:r>
              <a:rPr sz="1800" i="1" dirty="0">
                <a:solidFill>
                  <a:srgbClr val="0000FF"/>
                </a:solidFill>
                <a:latin typeface="Times New Roman"/>
                <a:cs typeface="Times New Roman"/>
              </a:rPr>
              <a:t>can you</a:t>
            </a:r>
            <a:r>
              <a:rPr sz="1800" i="1" spc="5" dirty="0">
                <a:solidFill>
                  <a:srgbClr val="0000FF"/>
                </a:solidFill>
                <a:latin typeface="Times New Roman"/>
                <a:cs typeface="Times New Roman"/>
              </a:rPr>
              <a:t> </a:t>
            </a:r>
            <a:r>
              <a:rPr sz="1800" i="1" spc="-5" dirty="0">
                <a:solidFill>
                  <a:srgbClr val="0000FF"/>
                </a:solidFill>
                <a:latin typeface="Times New Roman"/>
                <a:cs typeface="Times New Roman"/>
              </a:rPr>
              <a:t>give</a:t>
            </a:r>
            <a:r>
              <a:rPr sz="1800" i="1" dirty="0">
                <a:solidFill>
                  <a:srgbClr val="0000FF"/>
                </a:solidFill>
                <a:latin typeface="Times New Roman"/>
                <a:cs typeface="Times New Roman"/>
              </a:rPr>
              <a:t> me a </a:t>
            </a:r>
            <a:r>
              <a:rPr sz="1800" i="1" spc="-5" dirty="0">
                <a:solidFill>
                  <a:srgbClr val="0000FF"/>
                </a:solidFill>
                <a:latin typeface="Times New Roman"/>
                <a:cs typeface="Times New Roman"/>
              </a:rPr>
              <a:t>listing</a:t>
            </a:r>
            <a:r>
              <a:rPr sz="1800" i="1" spc="5" dirty="0">
                <a:solidFill>
                  <a:srgbClr val="0000FF"/>
                </a:solidFill>
                <a:latin typeface="Times New Roman"/>
                <a:cs typeface="Times New Roman"/>
              </a:rPr>
              <a:t> </a:t>
            </a:r>
            <a:r>
              <a:rPr sz="1800" i="1" dirty="0">
                <a:solidFill>
                  <a:srgbClr val="0000FF"/>
                </a:solidFill>
                <a:latin typeface="Times New Roman"/>
                <a:cs typeface="Times New Roman"/>
              </a:rPr>
              <a:t>of</a:t>
            </a:r>
            <a:r>
              <a:rPr sz="1800" i="1" spc="-5" dirty="0">
                <a:solidFill>
                  <a:srgbClr val="0000FF"/>
                </a:solidFill>
                <a:latin typeface="Times New Roman"/>
                <a:cs typeface="Times New Roman"/>
              </a:rPr>
              <a:t> the</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kinds </a:t>
            </a:r>
            <a:r>
              <a:rPr sz="1800" i="1" dirty="0">
                <a:solidFill>
                  <a:srgbClr val="0000FF"/>
                </a:solidFill>
                <a:latin typeface="Times New Roman"/>
                <a:cs typeface="Times New Roman"/>
              </a:rPr>
              <a:t>of</a:t>
            </a:r>
            <a:r>
              <a:rPr sz="1800" i="1" spc="-5" dirty="0">
                <a:solidFill>
                  <a:srgbClr val="0000FF"/>
                </a:solidFill>
                <a:latin typeface="Times New Roman"/>
                <a:cs typeface="Times New Roman"/>
              </a:rPr>
              <a:t> food</a:t>
            </a:r>
            <a:r>
              <a:rPr sz="1800" i="1" spc="5" dirty="0">
                <a:solidFill>
                  <a:srgbClr val="0000FF"/>
                </a:solidFill>
                <a:latin typeface="Times New Roman"/>
                <a:cs typeface="Times New Roman"/>
              </a:rPr>
              <a:t> </a:t>
            </a:r>
            <a:r>
              <a:rPr sz="1800" i="1" spc="-5" dirty="0">
                <a:solidFill>
                  <a:srgbClr val="0000FF"/>
                </a:solidFill>
                <a:latin typeface="Times New Roman"/>
                <a:cs typeface="Times New Roman"/>
              </a:rPr>
              <a:t>that </a:t>
            </a:r>
            <a:r>
              <a:rPr sz="1800" i="1" spc="-25" dirty="0">
                <a:solidFill>
                  <a:srgbClr val="0000FF"/>
                </a:solidFill>
                <a:latin typeface="Times New Roman"/>
                <a:cs typeface="Times New Roman"/>
              </a:rPr>
              <a:t>are</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available</a:t>
            </a:r>
            <a:endParaRPr sz="1800">
              <a:latin typeface="Times New Roman"/>
              <a:cs typeface="Times New Roman"/>
            </a:endParaRPr>
          </a:p>
          <a:p>
            <a:pPr marL="49530">
              <a:lnSpc>
                <a:spcPct val="100000"/>
              </a:lnSpc>
              <a:spcBef>
                <a:spcPts val="640"/>
              </a:spcBef>
            </a:pPr>
            <a:r>
              <a:rPr sz="1800" spc="-10" dirty="0">
                <a:solidFill>
                  <a:srgbClr val="002060"/>
                </a:solidFill>
                <a:latin typeface="Impact"/>
                <a:cs typeface="Impact"/>
              </a:rPr>
              <a:t>­</a:t>
            </a:r>
            <a:r>
              <a:rPr sz="1800" spc="240" dirty="0">
                <a:solidFill>
                  <a:srgbClr val="002060"/>
                </a:solidFill>
                <a:latin typeface="Impact"/>
                <a:cs typeface="Impact"/>
              </a:rPr>
              <a:t> </a:t>
            </a:r>
            <a:r>
              <a:rPr sz="1800" i="1" spc="-5" dirty="0">
                <a:solidFill>
                  <a:srgbClr val="0000FF"/>
                </a:solidFill>
                <a:latin typeface="Times New Roman"/>
                <a:cs typeface="Times New Roman"/>
              </a:rPr>
              <a:t>i’m looking</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for </a:t>
            </a:r>
            <a:r>
              <a:rPr sz="1800" i="1" dirty="0">
                <a:solidFill>
                  <a:srgbClr val="0000FF"/>
                </a:solidFill>
                <a:latin typeface="Times New Roman"/>
                <a:cs typeface="Times New Roman"/>
              </a:rPr>
              <a:t>a</a:t>
            </a:r>
            <a:r>
              <a:rPr sz="1800" i="1" spc="-5" dirty="0">
                <a:solidFill>
                  <a:srgbClr val="0000FF"/>
                </a:solidFill>
                <a:latin typeface="Times New Roman"/>
                <a:cs typeface="Times New Roman"/>
              </a:rPr>
              <a:t> </a:t>
            </a:r>
            <a:r>
              <a:rPr sz="1800" i="1" dirty="0">
                <a:solidFill>
                  <a:srgbClr val="0000FF"/>
                </a:solidFill>
                <a:latin typeface="Times New Roman"/>
                <a:cs typeface="Times New Roman"/>
              </a:rPr>
              <a:t>good </a:t>
            </a:r>
            <a:r>
              <a:rPr sz="1800" i="1" spc="-5" dirty="0">
                <a:solidFill>
                  <a:srgbClr val="0000FF"/>
                </a:solidFill>
                <a:latin typeface="Times New Roman"/>
                <a:cs typeface="Times New Roman"/>
              </a:rPr>
              <a:t>place</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to</a:t>
            </a:r>
            <a:r>
              <a:rPr sz="1800" i="1" dirty="0">
                <a:solidFill>
                  <a:srgbClr val="0000FF"/>
                </a:solidFill>
                <a:latin typeface="Times New Roman"/>
                <a:cs typeface="Times New Roman"/>
              </a:rPr>
              <a:t> eat</a:t>
            </a:r>
            <a:r>
              <a:rPr sz="1800" i="1" spc="-10" dirty="0">
                <a:solidFill>
                  <a:srgbClr val="0000FF"/>
                </a:solidFill>
                <a:latin typeface="Times New Roman"/>
                <a:cs typeface="Times New Roman"/>
              </a:rPr>
              <a:t> breakfast</a:t>
            </a:r>
            <a:endParaRPr sz="1800">
              <a:latin typeface="Times New Roman"/>
              <a:cs typeface="Times New Roman"/>
            </a:endParaRPr>
          </a:p>
          <a:p>
            <a:pPr marL="49530">
              <a:lnSpc>
                <a:spcPct val="100000"/>
              </a:lnSpc>
              <a:spcBef>
                <a:spcPts val="640"/>
              </a:spcBef>
            </a:pPr>
            <a:r>
              <a:rPr sz="1800" spc="-10" dirty="0">
                <a:solidFill>
                  <a:srgbClr val="002060"/>
                </a:solidFill>
                <a:latin typeface="Impact"/>
                <a:cs typeface="Impact"/>
              </a:rPr>
              <a:t>­</a:t>
            </a:r>
            <a:r>
              <a:rPr sz="1800" spc="240" dirty="0">
                <a:solidFill>
                  <a:srgbClr val="002060"/>
                </a:solidFill>
                <a:latin typeface="Impact"/>
                <a:cs typeface="Impact"/>
              </a:rPr>
              <a:t> </a:t>
            </a:r>
            <a:r>
              <a:rPr sz="1800" i="1" spc="-5" dirty="0">
                <a:solidFill>
                  <a:srgbClr val="0000FF"/>
                </a:solidFill>
                <a:latin typeface="Times New Roman"/>
                <a:cs typeface="Times New Roman"/>
              </a:rPr>
              <a:t>when</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is</a:t>
            </a:r>
            <a:r>
              <a:rPr sz="1800" i="1" spc="-10" dirty="0">
                <a:solidFill>
                  <a:srgbClr val="0000FF"/>
                </a:solidFill>
                <a:latin typeface="Times New Roman"/>
                <a:cs typeface="Times New Roman"/>
              </a:rPr>
              <a:t> </a:t>
            </a:r>
            <a:r>
              <a:rPr sz="1800" i="1" spc="-5" dirty="0">
                <a:solidFill>
                  <a:srgbClr val="0000FF"/>
                </a:solidFill>
                <a:latin typeface="Times New Roman"/>
                <a:cs typeface="Times New Roman"/>
              </a:rPr>
              <a:t>caffe</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venezia</a:t>
            </a:r>
            <a:r>
              <a:rPr sz="1800" i="1" dirty="0">
                <a:solidFill>
                  <a:srgbClr val="0000FF"/>
                </a:solidFill>
                <a:latin typeface="Times New Roman"/>
                <a:cs typeface="Times New Roman"/>
              </a:rPr>
              <a:t> open </a:t>
            </a:r>
            <a:r>
              <a:rPr sz="1800" i="1" spc="-5" dirty="0">
                <a:solidFill>
                  <a:srgbClr val="0000FF"/>
                </a:solidFill>
                <a:latin typeface="Times New Roman"/>
                <a:cs typeface="Times New Roman"/>
              </a:rPr>
              <a:t>during</a:t>
            </a:r>
            <a:r>
              <a:rPr sz="1800" i="1" dirty="0">
                <a:solidFill>
                  <a:srgbClr val="0000FF"/>
                </a:solidFill>
                <a:latin typeface="Times New Roman"/>
                <a:cs typeface="Times New Roman"/>
              </a:rPr>
              <a:t> </a:t>
            </a:r>
            <a:r>
              <a:rPr sz="1800" i="1" spc="-5" dirty="0">
                <a:solidFill>
                  <a:srgbClr val="0000FF"/>
                </a:solidFill>
                <a:latin typeface="Times New Roman"/>
                <a:cs typeface="Times New Roman"/>
              </a:rPr>
              <a:t>the</a:t>
            </a:r>
            <a:r>
              <a:rPr sz="1800" i="1" dirty="0">
                <a:solidFill>
                  <a:srgbClr val="0000FF"/>
                </a:solidFill>
                <a:latin typeface="Times New Roman"/>
                <a:cs typeface="Times New Roman"/>
              </a:rPr>
              <a:t> day</a:t>
            </a:r>
            <a:endParaRPr sz="1800">
              <a:latin typeface="Times New Roman"/>
              <a:cs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863089" y="4706137"/>
            <a:ext cx="4204335" cy="1935480"/>
          </a:xfrm>
          <a:prstGeom prst="rect">
            <a:avLst/>
          </a:prstGeom>
        </p:spPr>
        <p:txBody>
          <a:bodyPr vert="horz" wrap="square" lIns="0" tIns="30480" rIns="0" bIns="0" rtlCol="0">
            <a:spAutoFit/>
          </a:bodyPr>
          <a:lstStyle/>
          <a:p>
            <a:pPr marL="696595" marR="5080" indent="-684530" algn="r">
              <a:lnSpc>
                <a:spcPts val="5000"/>
              </a:lnSpc>
              <a:spcBef>
                <a:spcPts val="240"/>
              </a:spcBef>
            </a:pPr>
            <a:r>
              <a:rPr sz="4200" spc="160" dirty="0">
                <a:solidFill>
                  <a:srgbClr val="EE5612"/>
                </a:solidFill>
                <a:latin typeface="Times New Roman"/>
                <a:cs typeface="Times New Roman"/>
              </a:rPr>
              <a:t>Corpus</a:t>
            </a:r>
            <a:r>
              <a:rPr sz="4200" spc="360" dirty="0">
                <a:solidFill>
                  <a:srgbClr val="EE5612"/>
                </a:solidFill>
                <a:latin typeface="Times New Roman"/>
                <a:cs typeface="Times New Roman"/>
              </a:rPr>
              <a:t> </a:t>
            </a:r>
            <a:r>
              <a:rPr sz="4200" spc="175" dirty="0">
                <a:solidFill>
                  <a:srgbClr val="EE5612"/>
                </a:solidFill>
                <a:latin typeface="Times New Roman"/>
                <a:cs typeface="Times New Roman"/>
              </a:rPr>
              <a:t>Statistics: </a:t>
            </a:r>
            <a:r>
              <a:rPr sz="4200" spc="-1035" dirty="0">
                <a:solidFill>
                  <a:srgbClr val="EE5612"/>
                </a:solidFill>
                <a:latin typeface="Times New Roman"/>
                <a:cs typeface="Times New Roman"/>
              </a:rPr>
              <a:t> </a:t>
            </a:r>
            <a:r>
              <a:rPr sz="4200" spc="200" dirty="0">
                <a:solidFill>
                  <a:srgbClr val="EE5612"/>
                </a:solidFill>
                <a:latin typeface="Times New Roman"/>
                <a:cs typeface="Times New Roman"/>
              </a:rPr>
              <a:t>Un</a:t>
            </a:r>
            <a:r>
              <a:rPr sz="4200" spc="195" dirty="0">
                <a:solidFill>
                  <a:srgbClr val="EE5612"/>
                </a:solidFill>
                <a:latin typeface="Times New Roman"/>
                <a:cs typeface="Times New Roman"/>
              </a:rPr>
              <a:t>i</a:t>
            </a:r>
            <a:r>
              <a:rPr sz="4200" spc="200" dirty="0">
                <a:solidFill>
                  <a:srgbClr val="EE5612"/>
                </a:solidFill>
                <a:latin typeface="Times New Roman"/>
                <a:cs typeface="Times New Roman"/>
              </a:rPr>
              <a:t>gr</a:t>
            </a:r>
            <a:r>
              <a:rPr sz="4200" spc="195" dirty="0">
                <a:solidFill>
                  <a:srgbClr val="EE5612"/>
                </a:solidFill>
                <a:latin typeface="Times New Roman"/>
                <a:cs typeface="Times New Roman"/>
              </a:rPr>
              <a:t>am/</a:t>
            </a:r>
            <a:r>
              <a:rPr sz="4200" spc="-140" dirty="0">
                <a:solidFill>
                  <a:srgbClr val="EE5612"/>
                </a:solidFill>
                <a:latin typeface="Times New Roman"/>
                <a:cs typeface="Times New Roman"/>
              </a:rPr>
              <a:t>W</a:t>
            </a:r>
            <a:r>
              <a:rPr sz="4200" spc="200" dirty="0">
                <a:solidFill>
                  <a:srgbClr val="EE5612"/>
                </a:solidFill>
                <a:latin typeface="Times New Roman"/>
                <a:cs typeface="Times New Roman"/>
              </a:rPr>
              <a:t>or</a:t>
            </a:r>
            <a:r>
              <a:rPr sz="4200" dirty="0">
                <a:solidFill>
                  <a:srgbClr val="EE5612"/>
                </a:solidFill>
                <a:latin typeface="Times New Roman"/>
                <a:cs typeface="Times New Roman"/>
              </a:rPr>
              <a:t>d  </a:t>
            </a:r>
            <a:r>
              <a:rPr sz="4200" spc="175" dirty="0">
                <a:solidFill>
                  <a:srgbClr val="EE5612"/>
                </a:solidFill>
                <a:latin typeface="Times New Roman"/>
                <a:cs typeface="Times New Roman"/>
              </a:rPr>
              <a:t>Frequencies</a:t>
            </a:r>
            <a:endParaRPr sz="4200">
              <a:latin typeface="Times New Roman"/>
              <a:cs typeface="Times New Roman"/>
            </a:endParaRPr>
          </a:p>
        </p:txBody>
      </p:sp>
      <p:pic>
        <p:nvPicPr>
          <p:cNvPr id="3" name="object 3"/>
          <p:cNvPicPr/>
          <p:nvPr/>
        </p:nvPicPr>
        <p:blipFill>
          <a:blip r:embed="rId2" cstate="print"/>
          <a:stretch>
            <a:fillRect/>
          </a:stretch>
        </p:blipFill>
        <p:spPr>
          <a:xfrm>
            <a:off x="0" y="0"/>
            <a:ext cx="9144000" cy="457200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669544"/>
            <a:ext cx="4582160" cy="1300480"/>
          </a:xfrm>
          <a:prstGeom prst="rect">
            <a:avLst/>
          </a:prstGeom>
        </p:spPr>
        <p:txBody>
          <a:bodyPr vert="horz" wrap="square" lIns="0" tIns="30480" rIns="0" bIns="0" rtlCol="0">
            <a:spAutoFit/>
          </a:bodyPr>
          <a:lstStyle/>
          <a:p>
            <a:pPr marL="12700" marR="5080">
              <a:lnSpc>
                <a:spcPts val="5000"/>
              </a:lnSpc>
              <a:spcBef>
                <a:spcPts val="240"/>
              </a:spcBef>
            </a:pPr>
            <a:r>
              <a:rPr spc="60" dirty="0"/>
              <a:t>Raw</a:t>
            </a:r>
            <a:r>
              <a:rPr spc="180" dirty="0"/>
              <a:t> </a:t>
            </a:r>
            <a:r>
              <a:rPr spc="75" dirty="0"/>
              <a:t>Bigram</a:t>
            </a:r>
            <a:r>
              <a:rPr spc="170" dirty="0"/>
              <a:t> </a:t>
            </a:r>
            <a:r>
              <a:rPr spc="75" dirty="0"/>
              <a:t>Counts </a:t>
            </a:r>
            <a:r>
              <a:rPr spc="-1035" dirty="0"/>
              <a:t> </a:t>
            </a:r>
            <a:r>
              <a:rPr spc="70" dirty="0"/>
              <a:t>From</a:t>
            </a:r>
            <a:r>
              <a:rPr spc="180" dirty="0"/>
              <a:t> </a:t>
            </a:r>
            <a:r>
              <a:rPr spc="60" dirty="0"/>
              <a:t>the</a:t>
            </a:r>
            <a:r>
              <a:rPr spc="185" dirty="0"/>
              <a:t> </a:t>
            </a:r>
            <a:r>
              <a:rPr spc="80" dirty="0"/>
              <a:t>Corpus</a:t>
            </a:r>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6" name="object 6"/>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4</a:t>
            </a:r>
            <a:endParaRPr sz="800">
              <a:latin typeface="Times New Roman"/>
              <a:cs typeface="Times New Roman"/>
            </a:endParaRPr>
          </a:p>
        </p:txBody>
      </p:sp>
      <p:sp>
        <p:nvSpPr>
          <p:cNvPr id="3" name="object 3"/>
          <p:cNvSpPr txBox="1"/>
          <p:nvPr/>
        </p:nvSpPr>
        <p:spPr>
          <a:xfrm>
            <a:off x="892557" y="2306320"/>
            <a:ext cx="6774180" cy="703580"/>
          </a:xfrm>
          <a:prstGeom prst="rect">
            <a:avLst/>
          </a:prstGeom>
        </p:spPr>
        <p:txBody>
          <a:bodyPr vert="horz" wrap="square" lIns="0" tIns="5080" rIns="0" bIns="0" rtlCol="0">
            <a:spAutoFit/>
          </a:bodyPr>
          <a:lstStyle/>
          <a:p>
            <a:pPr marL="12700" marR="5080">
              <a:lnSpc>
                <a:spcPct val="102299"/>
              </a:lnSpc>
              <a:spcBef>
                <a:spcPts val="40"/>
              </a:spcBef>
            </a:pPr>
            <a:r>
              <a:rPr sz="2200" spc="-5" dirty="0">
                <a:solidFill>
                  <a:srgbClr val="595959"/>
                </a:solidFill>
                <a:latin typeface="Times New Roman"/>
                <a:cs typeface="Times New Roman"/>
              </a:rPr>
              <a:t>Out </a:t>
            </a:r>
            <a:r>
              <a:rPr sz="2200" dirty="0">
                <a:solidFill>
                  <a:srgbClr val="595959"/>
                </a:solidFill>
                <a:latin typeface="Times New Roman"/>
                <a:cs typeface="Times New Roman"/>
              </a:rPr>
              <a:t>of 9,222 </a:t>
            </a:r>
            <a:r>
              <a:rPr sz="2200" spc="-5" dirty="0">
                <a:solidFill>
                  <a:srgbClr val="595959"/>
                </a:solidFill>
                <a:latin typeface="Times New Roman"/>
                <a:cs typeface="Times New Roman"/>
              </a:rPr>
              <a:t>sentences,</a:t>
            </a:r>
            <a:r>
              <a:rPr sz="2200" dirty="0">
                <a:solidFill>
                  <a:srgbClr val="595959"/>
                </a:solidFill>
                <a:latin typeface="Times New Roman"/>
                <a:cs typeface="Times New Roman"/>
              </a:rPr>
              <a:t> </a:t>
            </a:r>
            <a:r>
              <a:rPr sz="2200" spc="-5" dirty="0">
                <a:solidFill>
                  <a:srgbClr val="595959"/>
                </a:solidFill>
                <a:latin typeface="Times New Roman"/>
                <a:cs typeface="Times New Roman"/>
              </a:rPr>
              <a:t>showing</a:t>
            </a:r>
            <a:r>
              <a:rPr sz="2200" dirty="0">
                <a:solidFill>
                  <a:srgbClr val="595959"/>
                </a:solidFill>
                <a:latin typeface="Times New Roman"/>
                <a:cs typeface="Times New Roman"/>
              </a:rPr>
              <a:t> </a:t>
            </a:r>
            <a:r>
              <a:rPr sz="2200" spc="-5" dirty="0">
                <a:solidFill>
                  <a:srgbClr val="595959"/>
                </a:solidFill>
                <a:latin typeface="Times New Roman"/>
                <a:cs typeface="Times New Roman"/>
              </a:rPr>
              <a:t>counts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that</a:t>
            </a:r>
            <a:r>
              <a:rPr sz="2200" dirty="0">
                <a:solidFill>
                  <a:srgbClr val="595959"/>
                </a:solidFill>
                <a:latin typeface="Times New Roman"/>
                <a:cs typeface="Times New Roman"/>
              </a:rPr>
              <a:t> the</a:t>
            </a:r>
            <a:r>
              <a:rPr sz="2200" spc="-5" dirty="0">
                <a:solidFill>
                  <a:srgbClr val="595959"/>
                </a:solidFill>
                <a:latin typeface="Times New Roman"/>
                <a:cs typeface="Times New Roman"/>
              </a:rPr>
              <a:t> word</a:t>
            </a:r>
            <a:r>
              <a:rPr sz="2200" dirty="0">
                <a:solidFill>
                  <a:srgbClr val="595959"/>
                </a:solidFill>
                <a:latin typeface="Times New Roman"/>
                <a:cs typeface="Times New Roman"/>
              </a:rPr>
              <a:t> on the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left </a:t>
            </a:r>
            <a:r>
              <a:rPr sz="2200" dirty="0">
                <a:solidFill>
                  <a:srgbClr val="595959"/>
                </a:solidFill>
                <a:latin typeface="Times New Roman"/>
                <a:cs typeface="Times New Roman"/>
              </a:rPr>
              <a:t>is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followed</a:t>
            </a:r>
            <a:r>
              <a:rPr sz="2200" dirty="0">
                <a:solidFill>
                  <a:srgbClr val="595959"/>
                </a:solidFill>
                <a:latin typeface="Times New Roman"/>
                <a:cs typeface="Times New Roman"/>
              </a:rPr>
              <a:t> by the</a:t>
            </a:r>
            <a:r>
              <a:rPr sz="2200" spc="-5" dirty="0">
                <a:solidFill>
                  <a:srgbClr val="595959"/>
                </a:solidFill>
                <a:latin typeface="Times New Roman"/>
                <a:cs typeface="Times New Roman"/>
              </a:rPr>
              <a:t> word </a:t>
            </a:r>
            <a:r>
              <a:rPr sz="2200" dirty="0">
                <a:solidFill>
                  <a:srgbClr val="595959"/>
                </a:solidFill>
                <a:latin typeface="Times New Roman"/>
                <a:cs typeface="Times New Roman"/>
              </a:rPr>
              <a:t>on the</a:t>
            </a:r>
            <a:r>
              <a:rPr sz="2200" spc="-5" dirty="0">
                <a:solidFill>
                  <a:srgbClr val="595959"/>
                </a:solidFill>
                <a:latin typeface="Times New Roman"/>
                <a:cs typeface="Times New Roman"/>
              </a:rPr>
              <a:t> </a:t>
            </a:r>
            <a:r>
              <a:rPr sz="2200" dirty="0">
                <a:solidFill>
                  <a:srgbClr val="595959"/>
                </a:solidFill>
                <a:latin typeface="Times New Roman"/>
                <a:cs typeface="Times New Roman"/>
              </a:rPr>
              <a:t>top</a:t>
            </a:r>
            <a:endParaRPr sz="2200">
              <a:latin typeface="Times New Roman"/>
              <a:cs typeface="Times New Roman"/>
            </a:endParaRPr>
          </a:p>
        </p:txBody>
      </p:sp>
      <p:graphicFrame>
        <p:nvGraphicFramePr>
          <p:cNvPr id="4" name="object 4"/>
          <p:cNvGraphicFramePr>
            <a:graphicFrameLocks noGrp="1"/>
          </p:cNvGraphicFramePr>
          <p:nvPr/>
        </p:nvGraphicFramePr>
        <p:xfrm>
          <a:off x="823057" y="3198214"/>
          <a:ext cx="7186930" cy="3101975"/>
        </p:xfrm>
        <a:graphic>
          <a:graphicData uri="http://schemas.openxmlformats.org/drawingml/2006/table">
            <a:tbl>
              <a:tblPr firstRow="1" bandRow="1">
                <a:tableStyleId>{2D5ABB26-0587-4C30-8999-92F81FD0307C}</a:tableStyleId>
              </a:tblPr>
              <a:tblGrid>
                <a:gridCol w="923290">
                  <a:extLst>
                    <a:ext uri="{9D8B030D-6E8A-4147-A177-3AD203B41FA5}">
                      <a16:colId xmlns:a16="http://schemas.microsoft.com/office/drawing/2014/main" val="20000"/>
                    </a:ext>
                  </a:extLst>
                </a:gridCol>
                <a:gridCol w="531495">
                  <a:extLst>
                    <a:ext uri="{9D8B030D-6E8A-4147-A177-3AD203B41FA5}">
                      <a16:colId xmlns:a16="http://schemas.microsoft.com/office/drawing/2014/main" val="20001"/>
                    </a:ext>
                  </a:extLst>
                </a:gridCol>
                <a:gridCol w="717550">
                  <a:extLst>
                    <a:ext uri="{9D8B030D-6E8A-4147-A177-3AD203B41FA5}">
                      <a16:colId xmlns:a16="http://schemas.microsoft.com/office/drawing/2014/main" val="20002"/>
                    </a:ext>
                  </a:extLst>
                </a:gridCol>
                <a:gridCol w="677544">
                  <a:extLst>
                    <a:ext uri="{9D8B030D-6E8A-4147-A177-3AD203B41FA5}">
                      <a16:colId xmlns:a16="http://schemas.microsoft.com/office/drawing/2014/main" val="20003"/>
                    </a:ext>
                  </a:extLst>
                </a:gridCol>
                <a:gridCol w="637540">
                  <a:extLst>
                    <a:ext uri="{9D8B030D-6E8A-4147-A177-3AD203B41FA5}">
                      <a16:colId xmlns:a16="http://schemas.microsoft.com/office/drawing/2014/main" val="20004"/>
                    </a:ext>
                  </a:extLst>
                </a:gridCol>
                <a:gridCol w="1089025">
                  <a:extLst>
                    <a:ext uri="{9D8B030D-6E8A-4147-A177-3AD203B41FA5}">
                      <a16:colId xmlns:a16="http://schemas.microsoft.com/office/drawing/2014/main" val="20005"/>
                    </a:ext>
                  </a:extLst>
                </a:gridCol>
                <a:gridCol w="836295">
                  <a:extLst>
                    <a:ext uri="{9D8B030D-6E8A-4147-A177-3AD203B41FA5}">
                      <a16:colId xmlns:a16="http://schemas.microsoft.com/office/drawing/2014/main" val="20006"/>
                    </a:ext>
                  </a:extLst>
                </a:gridCol>
                <a:gridCol w="849629">
                  <a:extLst>
                    <a:ext uri="{9D8B030D-6E8A-4147-A177-3AD203B41FA5}">
                      <a16:colId xmlns:a16="http://schemas.microsoft.com/office/drawing/2014/main" val="20007"/>
                    </a:ext>
                  </a:extLst>
                </a:gridCol>
                <a:gridCol w="902970">
                  <a:extLst>
                    <a:ext uri="{9D8B030D-6E8A-4147-A177-3AD203B41FA5}">
                      <a16:colId xmlns:a16="http://schemas.microsoft.com/office/drawing/2014/main" val="20008"/>
                    </a:ext>
                  </a:extLst>
                </a:gridCol>
              </a:tblGrid>
              <a:tr h="365759">
                <a:tc>
                  <a:txBody>
                    <a:bodyPr/>
                    <a:lstStyle/>
                    <a:p>
                      <a:pPr>
                        <a:lnSpc>
                          <a:spcPct val="100000"/>
                        </a:lnSpc>
                      </a:pPr>
                      <a:endParaRPr sz="1900">
                        <a:latin typeface="Times New Roman"/>
                        <a:cs typeface="Times New Roman"/>
                      </a:endParaRPr>
                    </a:p>
                  </a:txBody>
                  <a:tcPr marL="0" marR="0" marT="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i</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want</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to</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eat</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chinese</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food</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lunch</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spend</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extLst>
                  <a:ext uri="{0D108BD9-81ED-4DB2-BD59-A6C34878D82A}">
                    <a16:rowId xmlns:a16="http://schemas.microsoft.com/office/drawing/2014/main" val="10000"/>
                  </a:ext>
                </a:extLst>
              </a:tr>
              <a:tr h="335280">
                <a:tc>
                  <a:txBody>
                    <a:bodyPr/>
                    <a:lstStyle/>
                    <a:p>
                      <a:pPr algn="ctr">
                        <a:lnSpc>
                          <a:spcPct val="100000"/>
                        </a:lnSpc>
                        <a:spcBef>
                          <a:spcPts val="260"/>
                        </a:spcBef>
                      </a:pPr>
                      <a:r>
                        <a:rPr sz="1600" dirty="0">
                          <a:solidFill>
                            <a:srgbClr val="595959"/>
                          </a:solidFill>
                          <a:latin typeface="Times New Roman"/>
                          <a:cs typeface="Times New Roman"/>
                        </a:rPr>
                        <a:t>i</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5</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827</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9</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2</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1"/>
                  </a:ext>
                </a:extLst>
              </a:tr>
              <a:tr h="335280">
                <a:tc>
                  <a:txBody>
                    <a:bodyPr/>
                    <a:lstStyle/>
                    <a:p>
                      <a:pPr algn="ctr">
                        <a:lnSpc>
                          <a:spcPct val="100000"/>
                        </a:lnSpc>
                        <a:spcBef>
                          <a:spcPts val="260"/>
                        </a:spcBef>
                      </a:pPr>
                      <a:r>
                        <a:rPr sz="1600" spc="-5" dirty="0">
                          <a:solidFill>
                            <a:srgbClr val="595959"/>
                          </a:solidFill>
                          <a:latin typeface="Times New Roman"/>
                          <a:cs typeface="Times New Roman"/>
                        </a:rPr>
                        <a:t>want</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2</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608</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1</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6</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6</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5</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1</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2"/>
                  </a:ext>
                </a:extLst>
              </a:tr>
              <a:tr h="335280">
                <a:tc>
                  <a:txBody>
                    <a:bodyPr/>
                    <a:lstStyle/>
                    <a:p>
                      <a:pPr marL="635" algn="ctr">
                        <a:lnSpc>
                          <a:spcPct val="100000"/>
                        </a:lnSpc>
                        <a:spcBef>
                          <a:spcPts val="259"/>
                        </a:spcBef>
                      </a:pPr>
                      <a:r>
                        <a:rPr sz="1600" spc="5" dirty="0">
                          <a:solidFill>
                            <a:srgbClr val="595959"/>
                          </a:solidFill>
                          <a:latin typeface="Times New Roman"/>
                          <a:cs typeface="Times New Roman"/>
                        </a:rPr>
                        <a:t>to</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2</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4</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686</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2</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6</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spc="-20" dirty="0">
                          <a:solidFill>
                            <a:srgbClr val="595959"/>
                          </a:solidFill>
                          <a:latin typeface="Times New Roman"/>
                          <a:cs typeface="Times New Roman"/>
                        </a:rPr>
                        <a:t>211</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3"/>
                  </a:ext>
                </a:extLst>
              </a:tr>
              <a:tr h="335280">
                <a:tc>
                  <a:txBody>
                    <a:bodyPr/>
                    <a:lstStyle/>
                    <a:p>
                      <a:pPr algn="ctr">
                        <a:lnSpc>
                          <a:spcPct val="100000"/>
                        </a:lnSpc>
                        <a:spcBef>
                          <a:spcPts val="260"/>
                        </a:spcBef>
                      </a:pPr>
                      <a:r>
                        <a:rPr sz="1600" dirty="0">
                          <a:solidFill>
                            <a:srgbClr val="595959"/>
                          </a:solidFill>
                          <a:latin typeface="Times New Roman"/>
                          <a:cs typeface="Times New Roman"/>
                        </a:rPr>
                        <a:t>eat</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2</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16</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2</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42</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4"/>
                  </a:ext>
                </a:extLst>
              </a:tr>
              <a:tr h="376095">
                <a:tc>
                  <a:txBody>
                    <a:bodyPr/>
                    <a:lstStyle/>
                    <a:p>
                      <a:pPr algn="ctr">
                        <a:lnSpc>
                          <a:spcPct val="100000"/>
                        </a:lnSpc>
                        <a:spcBef>
                          <a:spcPts val="259"/>
                        </a:spcBef>
                      </a:pPr>
                      <a:r>
                        <a:rPr sz="1600" dirty="0">
                          <a:solidFill>
                            <a:srgbClr val="595959"/>
                          </a:solidFill>
                          <a:latin typeface="Times New Roman"/>
                          <a:cs typeface="Times New Roman"/>
                        </a:rPr>
                        <a:t>chinese</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1</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82</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1</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5"/>
                  </a:ext>
                </a:extLst>
              </a:tr>
              <a:tr h="335280">
                <a:tc>
                  <a:txBody>
                    <a:bodyPr/>
                    <a:lstStyle/>
                    <a:p>
                      <a:pPr algn="ctr">
                        <a:lnSpc>
                          <a:spcPct val="100000"/>
                        </a:lnSpc>
                        <a:spcBef>
                          <a:spcPts val="260"/>
                        </a:spcBef>
                      </a:pPr>
                      <a:r>
                        <a:rPr sz="1600" dirty="0">
                          <a:solidFill>
                            <a:srgbClr val="595959"/>
                          </a:solidFill>
                          <a:latin typeface="Times New Roman"/>
                          <a:cs typeface="Times New Roman"/>
                        </a:rPr>
                        <a:t>food</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15</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15</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1</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4</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6"/>
                  </a:ext>
                </a:extLst>
              </a:tr>
              <a:tr h="335280">
                <a:tc>
                  <a:txBody>
                    <a:bodyPr/>
                    <a:lstStyle/>
                    <a:p>
                      <a:pPr algn="ctr">
                        <a:lnSpc>
                          <a:spcPct val="100000"/>
                        </a:lnSpc>
                        <a:spcBef>
                          <a:spcPts val="259"/>
                        </a:spcBef>
                      </a:pPr>
                      <a:r>
                        <a:rPr sz="1600" dirty="0">
                          <a:solidFill>
                            <a:srgbClr val="595959"/>
                          </a:solidFill>
                          <a:latin typeface="Times New Roman"/>
                          <a:cs typeface="Times New Roman"/>
                        </a:rPr>
                        <a:t>lunch</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2</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1</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7"/>
                  </a:ext>
                </a:extLst>
              </a:tr>
              <a:tr h="335280">
                <a:tc>
                  <a:txBody>
                    <a:bodyPr/>
                    <a:lstStyle/>
                    <a:p>
                      <a:pPr algn="ctr">
                        <a:lnSpc>
                          <a:spcPct val="100000"/>
                        </a:lnSpc>
                        <a:spcBef>
                          <a:spcPts val="259"/>
                        </a:spcBef>
                      </a:pPr>
                      <a:r>
                        <a:rPr sz="1600" dirty="0">
                          <a:solidFill>
                            <a:srgbClr val="595959"/>
                          </a:solidFill>
                          <a:latin typeface="Times New Roman"/>
                          <a:cs typeface="Times New Roman"/>
                        </a:rPr>
                        <a:t>spend</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1</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1</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8"/>
                  </a:ext>
                </a:extLst>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1035303"/>
            <a:ext cx="6170930" cy="574040"/>
          </a:xfrm>
          <a:prstGeom prst="rect">
            <a:avLst/>
          </a:prstGeom>
        </p:spPr>
        <p:txBody>
          <a:bodyPr vert="horz" wrap="square" lIns="0" tIns="12700" rIns="0" bIns="0" rtlCol="0">
            <a:spAutoFit/>
          </a:bodyPr>
          <a:lstStyle/>
          <a:p>
            <a:pPr marL="12700">
              <a:lnSpc>
                <a:spcPct val="100000"/>
              </a:lnSpc>
              <a:spcBef>
                <a:spcPts val="100"/>
              </a:spcBef>
            </a:pPr>
            <a:r>
              <a:rPr sz="3600" spc="80" dirty="0"/>
              <a:t>Bigram</a:t>
            </a:r>
            <a:r>
              <a:rPr sz="3600" spc="180" dirty="0"/>
              <a:t> </a:t>
            </a:r>
            <a:r>
              <a:rPr sz="3600" spc="85" dirty="0"/>
              <a:t>Predictive</a:t>
            </a:r>
            <a:r>
              <a:rPr sz="3600" spc="190" dirty="0"/>
              <a:t> </a:t>
            </a:r>
            <a:r>
              <a:rPr sz="3600" spc="85" dirty="0"/>
              <a:t>Probabilities</a:t>
            </a:r>
            <a:endParaRPr sz="3600"/>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6" name="object 6"/>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5</a:t>
            </a:r>
            <a:endParaRPr sz="800">
              <a:latin typeface="Times New Roman"/>
              <a:cs typeface="Times New Roman"/>
            </a:endParaRPr>
          </a:p>
        </p:txBody>
      </p:sp>
      <p:sp>
        <p:nvSpPr>
          <p:cNvPr id="3" name="object 3"/>
          <p:cNvSpPr txBox="1"/>
          <p:nvPr/>
        </p:nvSpPr>
        <p:spPr>
          <a:xfrm>
            <a:off x="892555" y="2306320"/>
            <a:ext cx="1895475" cy="360680"/>
          </a:xfrm>
          <a:prstGeom prst="rect">
            <a:avLst/>
          </a:prstGeom>
        </p:spPr>
        <p:txBody>
          <a:bodyPr vert="horz" wrap="square" lIns="0" tIns="12700" rIns="0" bIns="0" rtlCol="0">
            <a:spAutoFit/>
          </a:bodyPr>
          <a:lstStyle/>
          <a:p>
            <a:pPr marL="12700">
              <a:lnSpc>
                <a:spcPct val="100000"/>
              </a:lnSpc>
              <a:spcBef>
                <a:spcPts val="100"/>
              </a:spcBef>
            </a:pPr>
            <a:r>
              <a:rPr sz="2200" spc="-5" dirty="0">
                <a:solidFill>
                  <a:srgbClr val="595959"/>
                </a:solidFill>
                <a:latin typeface="Times New Roman"/>
                <a:cs typeface="Times New Roman"/>
              </a:rPr>
              <a:t>Unigram</a:t>
            </a:r>
            <a:r>
              <a:rPr sz="2200" spc="-45" dirty="0">
                <a:solidFill>
                  <a:srgbClr val="595959"/>
                </a:solidFill>
                <a:latin typeface="Times New Roman"/>
                <a:cs typeface="Times New Roman"/>
              </a:rPr>
              <a:t> </a:t>
            </a:r>
            <a:r>
              <a:rPr sz="2200" spc="-5" dirty="0">
                <a:solidFill>
                  <a:srgbClr val="595959"/>
                </a:solidFill>
                <a:latin typeface="Times New Roman"/>
                <a:cs typeface="Times New Roman"/>
              </a:rPr>
              <a:t>counts:</a:t>
            </a:r>
            <a:endParaRPr sz="2200">
              <a:latin typeface="Times New Roman"/>
              <a:cs typeface="Times New Roman"/>
            </a:endParaRPr>
          </a:p>
        </p:txBody>
      </p:sp>
      <p:graphicFrame>
        <p:nvGraphicFramePr>
          <p:cNvPr id="4" name="object 4"/>
          <p:cNvGraphicFramePr>
            <a:graphicFrameLocks noGrp="1"/>
          </p:cNvGraphicFramePr>
          <p:nvPr/>
        </p:nvGraphicFramePr>
        <p:xfrm>
          <a:off x="921809" y="2879035"/>
          <a:ext cx="6989445" cy="713740"/>
        </p:xfrm>
        <a:graphic>
          <a:graphicData uri="http://schemas.openxmlformats.org/drawingml/2006/table">
            <a:tbl>
              <a:tblPr firstRow="1" bandRow="1">
                <a:tableStyleId>{2D5ABB26-0587-4C30-8999-92F81FD0307C}</a:tableStyleId>
              </a:tblPr>
              <a:tblGrid>
                <a:gridCol w="742315">
                  <a:extLst>
                    <a:ext uri="{9D8B030D-6E8A-4147-A177-3AD203B41FA5}">
                      <a16:colId xmlns:a16="http://schemas.microsoft.com/office/drawing/2014/main" val="20000"/>
                    </a:ext>
                  </a:extLst>
                </a:gridCol>
                <a:gridCol w="788035">
                  <a:extLst>
                    <a:ext uri="{9D8B030D-6E8A-4147-A177-3AD203B41FA5}">
                      <a16:colId xmlns:a16="http://schemas.microsoft.com/office/drawing/2014/main" val="20001"/>
                    </a:ext>
                  </a:extLst>
                </a:gridCol>
                <a:gridCol w="788035">
                  <a:extLst>
                    <a:ext uri="{9D8B030D-6E8A-4147-A177-3AD203B41FA5}">
                      <a16:colId xmlns:a16="http://schemas.microsoft.com/office/drawing/2014/main" val="20002"/>
                    </a:ext>
                  </a:extLst>
                </a:gridCol>
                <a:gridCol w="709294">
                  <a:extLst>
                    <a:ext uri="{9D8B030D-6E8A-4147-A177-3AD203B41FA5}">
                      <a16:colId xmlns:a16="http://schemas.microsoft.com/office/drawing/2014/main" val="20003"/>
                    </a:ext>
                  </a:extLst>
                </a:gridCol>
                <a:gridCol w="1056005">
                  <a:extLst>
                    <a:ext uri="{9D8B030D-6E8A-4147-A177-3AD203B41FA5}">
                      <a16:colId xmlns:a16="http://schemas.microsoft.com/office/drawing/2014/main" val="20004"/>
                    </a:ext>
                  </a:extLst>
                </a:gridCol>
                <a:gridCol w="961389">
                  <a:extLst>
                    <a:ext uri="{9D8B030D-6E8A-4147-A177-3AD203B41FA5}">
                      <a16:colId xmlns:a16="http://schemas.microsoft.com/office/drawing/2014/main" val="20005"/>
                    </a:ext>
                  </a:extLst>
                </a:gridCol>
                <a:gridCol w="977264">
                  <a:extLst>
                    <a:ext uri="{9D8B030D-6E8A-4147-A177-3AD203B41FA5}">
                      <a16:colId xmlns:a16="http://schemas.microsoft.com/office/drawing/2014/main" val="20006"/>
                    </a:ext>
                  </a:extLst>
                </a:gridCol>
                <a:gridCol w="945514">
                  <a:extLst>
                    <a:ext uri="{9D8B030D-6E8A-4147-A177-3AD203B41FA5}">
                      <a16:colId xmlns:a16="http://schemas.microsoft.com/office/drawing/2014/main" val="20007"/>
                    </a:ext>
                  </a:extLst>
                </a:gridCol>
              </a:tblGrid>
              <a:tr h="365759">
                <a:tc>
                  <a:txBody>
                    <a:bodyPr/>
                    <a:lstStyle/>
                    <a:p>
                      <a:pPr algn="ctr">
                        <a:lnSpc>
                          <a:spcPct val="100000"/>
                        </a:lnSpc>
                        <a:spcBef>
                          <a:spcPts val="259"/>
                        </a:spcBef>
                      </a:pPr>
                      <a:r>
                        <a:rPr sz="1800" b="1" dirty="0">
                          <a:solidFill>
                            <a:srgbClr val="FFFFFF"/>
                          </a:solidFill>
                          <a:latin typeface="Times New Roman"/>
                          <a:cs typeface="Times New Roman"/>
                        </a:rPr>
                        <a:t>i</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want</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to</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eat</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chinese</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marL="264795">
                        <a:lnSpc>
                          <a:spcPct val="100000"/>
                        </a:lnSpc>
                        <a:spcBef>
                          <a:spcPts val="259"/>
                        </a:spcBef>
                      </a:pPr>
                      <a:r>
                        <a:rPr sz="1800" b="1" dirty="0">
                          <a:solidFill>
                            <a:srgbClr val="FFFFFF"/>
                          </a:solidFill>
                          <a:latin typeface="Times New Roman"/>
                          <a:cs typeface="Times New Roman"/>
                        </a:rPr>
                        <a:t>food</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lunch</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spend</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extLst>
                  <a:ext uri="{0D108BD9-81ED-4DB2-BD59-A6C34878D82A}">
                    <a16:rowId xmlns:a16="http://schemas.microsoft.com/office/drawing/2014/main" val="10000"/>
                  </a:ext>
                </a:extLst>
              </a:tr>
              <a:tr h="335280">
                <a:tc>
                  <a:txBody>
                    <a:bodyPr/>
                    <a:lstStyle/>
                    <a:p>
                      <a:pPr algn="ctr">
                        <a:lnSpc>
                          <a:spcPct val="100000"/>
                        </a:lnSpc>
                        <a:spcBef>
                          <a:spcPts val="260"/>
                        </a:spcBef>
                      </a:pPr>
                      <a:r>
                        <a:rPr sz="1600" dirty="0">
                          <a:solidFill>
                            <a:srgbClr val="595959"/>
                          </a:solidFill>
                          <a:latin typeface="Times New Roman"/>
                          <a:cs typeface="Times New Roman"/>
                        </a:rPr>
                        <a:t>2533</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927</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2417</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746</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158</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277495">
                        <a:lnSpc>
                          <a:spcPct val="100000"/>
                        </a:lnSpc>
                        <a:spcBef>
                          <a:spcPts val="260"/>
                        </a:spcBef>
                      </a:pPr>
                      <a:r>
                        <a:rPr sz="1600" dirty="0">
                          <a:solidFill>
                            <a:srgbClr val="595959"/>
                          </a:solidFill>
                          <a:latin typeface="Times New Roman"/>
                          <a:cs typeface="Times New Roman"/>
                        </a:rPr>
                        <a:t>1093</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341</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278</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1035303"/>
            <a:ext cx="6170930" cy="574040"/>
          </a:xfrm>
          <a:prstGeom prst="rect">
            <a:avLst/>
          </a:prstGeom>
        </p:spPr>
        <p:txBody>
          <a:bodyPr vert="horz" wrap="square" lIns="0" tIns="12700" rIns="0" bIns="0" rtlCol="0">
            <a:spAutoFit/>
          </a:bodyPr>
          <a:lstStyle/>
          <a:p>
            <a:pPr marL="12700">
              <a:lnSpc>
                <a:spcPct val="100000"/>
              </a:lnSpc>
              <a:spcBef>
                <a:spcPts val="100"/>
              </a:spcBef>
            </a:pPr>
            <a:r>
              <a:rPr sz="3600" spc="80" dirty="0"/>
              <a:t>Bigram</a:t>
            </a:r>
            <a:r>
              <a:rPr sz="3600" spc="180" dirty="0"/>
              <a:t> </a:t>
            </a:r>
            <a:r>
              <a:rPr sz="3600" spc="85" dirty="0"/>
              <a:t>Predictive</a:t>
            </a:r>
            <a:r>
              <a:rPr sz="3600" spc="190" dirty="0"/>
              <a:t> </a:t>
            </a:r>
            <a:r>
              <a:rPr sz="3600" spc="85" dirty="0"/>
              <a:t>Probabilities</a:t>
            </a:r>
            <a:endParaRPr sz="3600"/>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6" name="object 6"/>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6</a:t>
            </a:r>
            <a:endParaRPr sz="800">
              <a:latin typeface="Times New Roman"/>
              <a:cs typeface="Times New Roman"/>
            </a:endParaRPr>
          </a:p>
        </p:txBody>
      </p:sp>
      <p:sp>
        <p:nvSpPr>
          <p:cNvPr id="3" name="object 3"/>
          <p:cNvSpPr txBox="1"/>
          <p:nvPr/>
        </p:nvSpPr>
        <p:spPr>
          <a:xfrm>
            <a:off x="879187" y="2025582"/>
            <a:ext cx="6158230" cy="703580"/>
          </a:xfrm>
          <a:prstGeom prst="rect">
            <a:avLst/>
          </a:prstGeom>
        </p:spPr>
        <p:txBody>
          <a:bodyPr vert="horz" wrap="square" lIns="0" tIns="12700" rIns="0" bIns="0" rtlCol="0">
            <a:spAutoFit/>
          </a:bodyPr>
          <a:lstStyle/>
          <a:p>
            <a:pPr marL="12700">
              <a:lnSpc>
                <a:spcPct val="100000"/>
              </a:lnSpc>
              <a:spcBef>
                <a:spcPts val="100"/>
              </a:spcBef>
            </a:pPr>
            <a:r>
              <a:rPr sz="2200" spc="-5" dirty="0">
                <a:solidFill>
                  <a:srgbClr val="595959"/>
                </a:solidFill>
                <a:latin typeface="Times New Roman"/>
                <a:cs typeface="Times New Roman"/>
              </a:rPr>
              <a:t>Resulting</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bigram</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predictive</a:t>
            </a:r>
            <a:r>
              <a:rPr sz="2200" dirty="0">
                <a:solidFill>
                  <a:srgbClr val="595959"/>
                </a:solidFill>
                <a:latin typeface="Times New Roman"/>
                <a:cs typeface="Times New Roman"/>
              </a:rPr>
              <a:t> </a:t>
            </a:r>
            <a:r>
              <a:rPr sz="2200" spc="-5" dirty="0">
                <a:solidFill>
                  <a:srgbClr val="595959"/>
                </a:solidFill>
                <a:latin typeface="Times New Roman"/>
                <a:cs typeface="Times New Roman"/>
              </a:rPr>
              <a:t>probability</a:t>
            </a:r>
            <a:endParaRPr sz="2200">
              <a:latin typeface="Times New Roman"/>
              <a:cs typeface="Times New Roman"/>
            </a:endParaRPr>
          </a:p>
          <a:p>
            <a:pPr marL="904875">
              <a:lnSpc>
                <a:spcPct val="100000"/>
              </a:lnSpc>
              <a:spcBef>
                <a:spcPts val="60"/>
              </a:spcBef>
            </a:pPr>
            <a:r>
              <a:rPr sz="2200" spc="-5" dirty="0">
                <a:solidFill>
                  <a:srgbClr val="595959"/>
                </a:solidFill>
                <a:latin typeface="Times New Roman"/>
                <a:cs typeface="Times New Roman"/>
              </a:rPr>
              <a:t>(bigram</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counts/unigram</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counts </a:t>
            </a:r>
            <a:r>
              <a:rPr sz="2200" dirty="0">
                <a:solidFill>
                  <a:srgbClr val="595959"/>
                </a:solidFill>
                <a:latin typeface="Times New Roman"/>
                <a:cs typeface="Times New Roman"/>
              </a:rPr>
              <a:t>of</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first</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words):</a:t>
            </a:r>
            <a:endParaRPr sz="2200">
              <a:latin typeface="Times New Roman"/>
              <a:cs typeface="Times New Roman"/>
            </a:endParaRPr>
          </a:p>
        </p:txBody>
      </p:sp>
      <p:graphicFrame>
        <p:nvGraphicFramePr>
          <p:cNvPr id="4" name="object 4"/>
          <p:cNvGraphicFramePr>
            <a:graphicFrameLocks noGrp="1"/>
          </p:cNvGraphicFramePr>
          <p:nvPr/>
        </p:nvGraphicFramePr>
        <p:xfrm>
          <a:off x="203200" y="3158768"/>
          <a:ext cx="8782050" cy="3112135"/>
        </p:xfrm>
        <a:graphic>
          <a:graphicData uri="http://schemas.openxmlformats.org/drawingml/2006/table">
            <a:tbl>
              <a:tblPr firstRow="1" bandRow="1">
                <a:tableStyleId>{2D5ABB26-0587-4C30-8999-92F81FD0307C}</a:tableStyleId>
              </a:tblPr>
              <a:tblGrid>
                <a:gridCol w="971550">
                  <a:extLst>
                    <a:ext uri="{9D8B030D-6E8A-4147-A177-3AD203B41FA5}">
                      <a16:colId xmlns:a16="http://schemas.microsoft.com/office/drawing/2014/main" val="20000"/>
                    </a:ext>
                  </a:extLst>
                </a:gridCol>
                <a:gridCol w="1104900">
                  <a:extLst>
                    <a:ext uri="{9D8B030D-6E8A-4147-A177-3AD203B41FA5}">
                      <a16:colId xmlns:a16="http://schemas.microsoft.com/office/drawing/2014/main" val="20001"/>
                    </a:ext>
                  </a:extLst>
                </a:gridCol>
                <a:gridCol w="933450">
                  <a:extLst>
                    <a:ext uri="{9D8B030D-6E8A-4147-A177-3AD203B41FA5}">
                      <a16:colId xmlns:a16="http://schemas.microsoft.com/office/drawing/2014/main" val="20002"/>
                    </a:ext>
                  </a:extLst>
                </a:gridCol>
                <a:gridCol w="971550">
                  <a:extLst>
                    <a:ext uri="{9D8B030D-6E8A-4147-A177-3AD203B41FA5}">
                      <a16:colId xmlns:a16="http://schemas.microsoft.com/office/drawing/2014/main" val="20003"/>
                    </a:ext>
                  </a:extLst>
                </a:gridCol>
                <a:gridCol w="8382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952500">
                  <a:extLst>
                    <a:ext uri="{9D8B030D-6E8A-4147-A177-3AD203B41FA5}">
                      <a16:colId xmlns:a16="http://schemas.microsoft.com/office/drawing/2014/main" val="20006"/>
                    </a:ext>
                  </a:extLst>
                </a:gridCol>
                <a:gridCol w="895350">
                  <a:extLst>
                    <a:ext uri="{9D8B030D-6E8A-4147-A177-3AD203B41FA5}">
                      <a16:colId xmlns:a16="http://schemas.microsoft.com/office/drawing/2014/main" val="20007"/>
                    </a:ext>
                  </a:extLst>
                </a:gridCol>
                <a:gridCol w="952500">
                  <a:extLst>
                    <a:ext uri="{9D8B030D-6E8A-4147-A177-3AD203B41FA5}">
                      <a16:colId xmlns:a16="http://schemas.microsoft.com/office/drawing/2014/main" val="20008"/>
                    </a:ext>
                  </a:extLst>
                </a:gridCol>
              </a:tblGrid>
              <a:tr h="365759">
                <a:tc>
                  <a:txBody>
                    <a:bodyPr/>
                    <a:lstStyle/>
                    <a:p>
                      <a:pPr>
                        <a:lnSpc>
                          <a:spcPct val="100000"/>
                        </a:lnSpc>
                      </a:pPr>
                      <a:endParaRPr sz="1700">
                        <a:latin typeface="Times New Roman"/>
                        <a:cs typeface="Times New Roman"/>
                      </a:endParaRPr>
                    </a:p>
                  </a:txBody>
                  <a:tcPr marL="0" marR="0" marT="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i</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want</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to</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eat</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chinese</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dirty="0">
                          <a:solidFill>
                            <a:srgbClr val="FFFFFF"/>
                          </a:solidFill>
                          <a:latin typeface="Times New Roman"/>
                          <a:cs typeface="Times New Roman"/>
                        </a:rPr>
                        <a:t>food</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lunch</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59"/>
                        </a:spcBef>
                      </a:pPr>
                      <a:r>
                        <a:rPr sz="1800" b="1" spc="-5" dirty="0">
                          <a:solidFill>
                            <a:srgbClr val="FFFFFF"/>
                          </a:solidFill>
                          <a:latin typeface="Times New Roman"/>
                          <a:cs typeface="Times New Roman"/>
                        </a:rPr>
                        <a:t>spend</a:t>
                      </a:r>
                      <a:endParaRPr sz="18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extLst>
                  <a:ext uri="{0D108BD9-81ED-4DB2-BD59-A6C34878D82A}">
                    <a16:rowId xmlns:a16="http://schemas.microsoft.com/office/drawing/2014/main" val="10000"/>
                  </a:ext>
                </a:extLst>
              </a:tr>
              <a:tr h="345725">
                <a:tc>
                  <a:txBody>
                    <a:bodyPr/>
                    <a:lstStyle/>
                    <a:p>
                      <a:pPr algn="ctr">
                        <a:lnSpc>
                          <a:spcPct val="100000"/>
                        </a:lnSpc>
                        <a:spcBef>
                          <a:spcPts val="260"/>
                        </a:spcBef>
                      </a:pPr>
                      <a:r>
                        <a:rPr sz="1600" dirty="0">
                          <a:solidFill>
                            <a:srgbClr val="595959"/>
                          </a:solidFill>
                          <a:latin typeface="Times New Roman"/>
                          <a:cs typeface="Times New Roman"/>
                        </a:rPr>
                        <a:t>i</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0.002</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0.33</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0.0036</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0000FF"/>
                          </a:solidFill>
                          <a:latin typeface="Times New Roman"/>
                          <a:cs typeface="Times New Roman"/>
                        </a:rPr>
                        <a:t>0</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60"/>
                        </a:spcBef>
                      </a:pPr>
                      <a:r>
                        <a:rPr sz="1600" dirty="0">
                          <a:solidFill>
                            <a:srgbClr val="595959"/>
                          </a:solidFill>
                          <a:latin typeface="Times New Roman"/>
                          <a:cs typeface="Times New Roman"/>
                        </a:rPr>
                        <a:t>0.00079</a:t>
                      </a:r>
                      <a:endParaRPr sz="16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1"/>
                  </a:ext>
                </a:extLst>
              </a:tr>
              <a:tr h="335279">
                <a:tc>
                  <a:txBody>
                    <a:bodyPr/>
                    <a:lstStyle/>
                    <a:p>
                      <a:pPr algn="ctr">
                        <a:lnSpc>
                          <a:spcPct val="100000"/>
                        </a:lnSpc>
                        <a:spcBef>
                          <a:spcPts val="259"/>
                        </a:spcBef>
                      </a:pPr>
                      <a:r>
                        <a:rPr sz="1600" spc="-5" dirty="0">
                          <a:solidFill>
                            <a:srgbClr val="595959"/>
                          </a:solidFill>
                          <a:latin typeface="Times New Roman"/>
                          <a:cs typeface="Times New Roman"/>
                        </a:rPr>
                        <a:t>want</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0.0022</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0.66</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spc="-10" dirty="0">
                          <a:solidFill>
                            <a:srgbClr val="595959"/>
                          </a:solidFill>
                          <a:latin typeface="Times New Roman"/>
                          <a:cs typeface="Times New Roman"/>
                        </a:rPr>
                        <a:t>0.0011</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0.0065</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0.0065</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0.0054</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spc="-10" dirty="0">
                          <a:solidFill>
                            <a:srgbClr val="595959"/>
                          </a:solidFill>
                          <a:latin typeface="Times New Roman"/>
                          <a:cs typeface="Times New Roman"/>
                        </a:rPr>
                        <a:t>0.0011</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2"/>
                  </a:ext>
                </a:extLst>
              </a:tr>
              <a:tr h="335280">
                <a:tc>
                  <a:txBody>
                    <a:bodyPr/>
                    <a:lstStyle/>
                    <a:p>
                      <a:pPr marL="635" algn="ctr">
                        <a:lnSpc>
                          <a:spcPct val="100000"/>
                        </a:lnSpc>
                        <a:spcBef>
                          <a:spcPts val="259"/>
                        </a:spcBef>
                      </a:pPr>
                      <a:r>
                        <a:rPr sz="1600" spc="5" dirty="0">
                          <a:solidFill>
                            <a:srgbClr val="595959"/>
                          </a:solidFill>
                          <a:latin typeface="Times New Roman"/>
                          <a:cs typeface="Times New Roman"/>
                        </a:rPr>
                        <a:t>to</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0.00083</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0.0017</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0.28</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0.00083</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0.0025</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0.087</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3"/>
                  </a:ext>
                </a:extLst>
              </a:tr>
              <a:tr h="335280">
                <a:tc>
                  <a:txBody>
                    <a:bodyPr/>
                    <a:lstStyle/>
                    <a:p>
                      <a:pPr algn="ctr">
                        <a:lnSpc>
                          <a:spcPct val="100000"/>
                        </a:lnSpc>
                        <a:spcBef>
                          <a:spcPts val="259"/>
                        </a:spcBef>
                      </a:pPr>
                      <a:r>
                        <a:rPr sz="1600" dirty="0">
                          <a:solidFill>
                            <a:srgbClr val="595959"/>
                          </a:solidFill>
                          <a:latin typeface="Times New Roman"/>
                          <a:cs typeface="Times New Roman"/>
                        </a:rPr>
                        <a:t>eat</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0.0027</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0.021</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0.0027</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0.056</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4"/>
                  </a:ext>
                </a:extLst>
              </a:tr>
              <a:tr h="376095">
                <a:tc>
                  <a:txBody>
                    <a:bodyPr/>
                    <a:lstStyle/>
                    <a:p>
                      <a:pPr algn="ctr">
                        <a:lnSpc>
                          <a:spcPct val="100000"/>
                        </a:lnSpc>
                        <a:spcBef>
                          <a:spcPts val="259"/>
                        </a:spcBef>
                      </a:pPr>
                      <a:r>
                        <a:rPr sz="1600" dirty="0">
                          <a:solidFill>
                            <a:srgbClr val="595959"/>
                          </a:solidFill>
                          <a:latin typeface="Times New Roman"/>
                          <a:cs typeface="Times New Roman"/>
                        </a:rPr>
                        <a:t>chinese</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0.0063</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0.52</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0.0063</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5"/>
                  </a:ext>
                </a:extLst>
              </a:tr>
              <a:tr h="335280">
                <a:tc>
                  <a:txBody>
                    <a:bodyPr/>
                    <a:lstStyle/>
                    <a:p>
                      <a:pPr algn="ctr">
                        <a:lnSpc>
                          <a:spcPct val="100000"/>
                        </a:lnSpc>
                        <a:spcBef>
                          <a:spcPts val="259"/>
                        </a:spcBef>
                      </a:pPr>
                      <a:r>
                        <a:rPr sz="1600" dirty="0">
                          <a:solidFill>
                            <a:srgbClr val="595959"/>
                          </a:solidFill>
                          <a:latin typeface="Times New Roman"/>
                          <a:cs typeface="Times New Roman"/>
                        </a:rPr>
                        <a:t>food</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0.014</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0.014</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0.00092</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0.0037</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6"/>
                  </a:ext>
                </a:extLst>
              </a:tr>
              <a:tr h="335280">
                <a:tc>
                  <a:txBody>
                    <a:bodyPr/>
                    <a:lstStyle/>
                    <a:p>
                      <a:pPr algn="ctr">
                        <a:lnSpc>
                          <a:spcPct val="100000"/>
                        </a:lnSpc>
                        <a:spcBef>
                          <a:spcPts val="259"/>
                        </a:spcBef>
                      </a:pPr>
                      <a:r>
                        <a:rPr sz="1600" dirty="0">
                          <a:solidFill>
                            <a:srgbClr val="595959"/>
                          </a:solidFill>
                          <a:latin typeface="Times New Roman"/>
                          <a:cs typeface="Times New Roman"/>
                        </a:rPr>
                        <a:t>lunch</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0.0059</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0.0029</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7"/>
                  </a:ext>
                </a:extLst>
              </a:tr>
              <a:tr h="335280">
                <a:tc>
                  <a:txBody>
                    <a:bodyPr/>
                    <a:lstStyle/>
                    <a:p>
                      <a:pPr algn="ctr">
                        <a:lnSpc>
                          <a:spcPct val="100000"/>
                        </a:lnSpc>
                        <a:spcBef>
                          <a:spcPts val="259"/>
                        </a:spcBef>
                      </a:pPr>
                      <a:r>
                        <a:rPr sz="1600" dirty="0">
                          <a:solidFill>
                            <a:srgbClr val="595959"/>
                          </a:solidFill>
                          <a:latin typeface="Times New Roman"/>
                          <a:cs typeface="Times New Roman"/>
                        </a:rPr>
                        <a:t>spend</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0.0036</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595959"/>
                          </a:solidFill>
                          <a:latin typeface="Times New Roman"/>
                          <a:cs typeface="Times New Roman"/>
                        </a:rPr>
                        <a:t>0.0036</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259"/>
                        </a:spcBef>
                      </a:pPr>
                      <a:r>
                        <a:rPr sz="1600" dirty="0">
                          <a:solidFill>
                            <a:srgbClr val="0000FF"/>
                          </a:solidFill>
                          <a:latin typeface="Times New Roman"/>
                          <a:cs typeface="Times New Roman"/>
                        </a:rPr>
                        <a:t>0</a:t>
                      </a:r>
                      <a:endParaRPr sz="1600">
                        <a:latin typeface="Times New Roman"/>
                        <a:cs typeface="Times New Roman"/>
                      </a:endParaRPr>
                    </a:p>
                  </a:txBody>
                  <a:tcPr marL="0" marR="0" marT="330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8"/>
                  </a:ext>
                </a:extLst>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1035303"/>
            <a:ext cx="5842635" cy="574040"/>
          </a:xfrm>
          <a:prstGeom prst="rect">
            <a:avLst/>
          </a:prstGeom>
        </p:spPr>
        <p:txBody>
          <a:bodyPr vert="horz" wrap="square" lIns="0" tIns="12700" rIns="0" bIns="0" rtlCol="0">
            <a:spAutoFit/>
          </a:bodyPr>
          <a:lstStyle/>
          <a:p>
            <a:pPr marL="12700">
              <a:lnSpc>
                <a:spcPct val="100000"/>
              </a:lnSpc>
              <a:spcBef>
                <a:spcPts val="100"/>
              </a:spcBef>
            </a:pPr>
            <a:r>
              <a:rPr sz="3600" spc="75" dirty="0"/>
              <a:t>Using</a:t>
            </a:r>
            <a:r>
              <a:rPr sz="3600" spc="185" dirty="0"/>
              <a:t> </a:t>
            </a:r>
            <a:r>
              <a:rPr sz="3600" i="1" spc="80" dirty="0">
                <a:latin typeface="Times New Roman"/>
                <a:cs typeface="Times New Roman"/>
              </a:rPr>
              <a:t>N</a:t>
            </a:r>
            <a:r>
              <a:rPr sz="3600" spc="80" dirty="0"/>
              <a:t>-Grams</a:t>
            </a:r>
            <a:r>
              <a:rPr sz="3600" spc="185" dirty="0"/>
              <a:t> </a:t>
            </a:r>
            <a:r>
              <a:rPr sz="3600" spc="65" dirty="0"/>
              <a:t>for</a:t>
            </a:r>
            <a:r>
              <a:rPr sz="3600" spc="190" dirty="0"/>
              <a:t> </a:t>
            </a:r>
            <a:r>
              <a:rPr sz="3600" spc="95" dirty="0"/>
              <a:t>Sentences</a:t>
            </a:r>
            <a:endParaRPr sz="3600">
              <a:latin typeface="Times New Roman"/>
              <a:cs typeface="Times New Roman"/>
            </a:endParaRPr>
          </a:p>
        </p:txBody>
      </p:sp>
      <p:sp>
        <p:nvSpPr>
          <p:cNvPr id="7" name="object 7"/>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8" name="object 8"/>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7</a:t>
            </a:r>
            <a:endParaRPr sz="800">
              <a:latin typeface="Times New Roman"/>
              <a:cs typeface="Times New Roman"/>
            </a:endParaRPr>
          </a:p>
        </p:txBody>
      </p:sp>
      <p:sp>
        <p:nvSpPr>
          <p:cNvPr id="3" name="object 3"/>
          <p:cNvSpPr txBox="1"/>
          <p:nvPr/>
        </p:nvSpPr>
        <p:spPr>
          <a:xfrm>
            <a:off x="892555" y="2801620"/>
            <a:ext cx="6996430" cy="2545080"/>
          </a:xfrm>
          <a:prstGeom prst="rect">
            <a:avLst/>
          </a:prstGeom>
        </p:spPr>
        <p:txBody>
          <a:bodyPr vert="horz" wrap="square" lIns="0" tIns="27939" rIns="0" bIns="0" rtlCol="0">
            <a:spAutoFit/>
          </a:bodyPr>
          <a:lstStyle/>
          <a:p>
            <a:pPr marL="186690" marR="1023619" indent="-137160">
              <a:lnSpc>
                <a:spcPts val="2100"/>
              </a:lnSpc>
              <a:spcBef>
                <a:spcPts val="219"/>
              </a:spcBef>
            </a:pPr>
            <a:r>
              <a:rPr sz="1800" spc="-10" dirty="0">
                <a:solidFill>
                  <a:srgbClr val="002060"/>
                </a:solidFill>
                <a:latin typeface="Impact"/>
                <a:cs typeface="Impact"/>
              </a:rPr>
              <a:t>­</a:t>
            </a:r>
            <a:r>
              <a:rPr sz="1800" spc="250" dirty="0">
                <a:solidFill>
                  <a:srgbClr val="002060"/>
                </a:solidFill>
                <a:latin typeface="Impact"/>
                <a:cs typeface="Impact"/>
              </a:rPr>
              <a:t> </a:t>
            </a: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(sentence)</a:t>
            </a:r>
            <a:r>
              <a:rPr sz="1800" spc="5" dirty="0">
                <a:solidFill>
                  <a:srgbClr val="595959"/>
                </a:solidFill>
                <a:latin typeface="Times New Roman"/>
                <a:cs typeface="Times New Roman"/>
              </a:rPr>
              <a:t> </a:t>
            </a:r>
            <a:r>
              <a:rPr sz="1800" dirty="0">
                <a:solidFill>
                  <a:srgbClr val="595959"/>
                </a:solidFill>
                <a:latin typeface="Times New Roman"/>
                <a:cs typeface="Times New Roman"/>
              </a:rPr>
              <a:t>can</a:t>
            </a:r>
            <a:r>
              <a:rPr sz="1800" spc="5" dirty="0">
                <a:solidFill>
                  <a:srgbClr val="595959"/>
                </a:solidFill>
                <a:latin typeface="Times New Roman"/>
                <a:cs typeface="Times New Roman"/>
              </a:rPr>
              <a:t> </a:t>
            </a:r>
            <a:r>
              <a:rPr sz="1800" dirty="0">
                <a:solidFill>
                  <a:srgbClr val="595959"/>
                </a:solidFill>
                <a:latin typeface="Times New Roman"/>
                <a:cs typeface="Times New Roman"/>
              </a:rPr>
              <a:t>be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approximated</a:t>
            </a:r>
            <a:r>
              <a:rPr sz="1800" spc="10" dirty="0">
                <a:solidFill>
                  <a:srgbClr val="595959"/>
                </a:solidFill>
                <a:latin typeface="Times New Roman"/>
                <a:cs typeface="Times New Roman"/>
              </a:rPr>
              <a:t> </a:t>
            </a:r>
            <a:r>
              <a:rPr sz="1800" dirty="0">
                <a:solidFill>
                  <a:srgbClr val="595959"/>
                </a:solidFill>
                <a:latin typeface="Times New Roman"/>
                <a:cs typeface="Times New Roman"/>
              </a:rPr>
              <a:t>by</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multiplying</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all</a:t>
            </a:r>
            <a:r>
              <a:rPr sz="1800"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bigram </a:t>
            </a:r>
            <a:r>
              <a:rPr sz="1800" spc="-434" dirty="0">
                <a:solidFill>
                  <a:srgbClr val="595959"/>
                </a:solidFill>
                <a:latin typeface="Times New Roman"/>
                <a:cs typeface="Times New Roman"/>
              </a:rPr>
              <a:t> </a:t>
            </a:r>
            <a:r>
              <a:rPr sz="1800" spc="-5" dirty="0">
                <a:solidFill>
                  <a:srgbClr val="595959"/>
                </a:solidFill>
                <a:latin typeface="Times New Roman"/>
                <a:cs typeface="Times New Roman"/>
              </a:rPr>
              <a:t>probabilities</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in</a:t>
            </a:r>
            <a:r>
              <a:rPr sz="1800"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a:t>
            </a:r>
            <a:r>
              <a:rPr sz="1800" spc="-5" dirty="0">
                <a:solidFill>
                  <a:srgbClr val="595959"/>
                </a:solidFill>
                <a:latin typeface="Times New Roman"/>
                <a:cs typeface="Times New Roman"/>
              </a:rPr>
              <a:t>sequence</a:t>
            </a:r>
            <a:endParaRPr sz="1800">
              <a:latin typeface="Times New Roman"/>
              <a:cs typeface="Times New Roman"/>
            </a:endParaRPr>
          </a:p>
          <a:p>
            <a:pPr marL="12700" marR="944880">
              <a:lnSpc>
                <a:spcPts val="2600"/>
              </a:lnSpc>
              <a:spcBef>
                <a:spcPts val="1300"/>
              </a:spcBef>
            </a:pPr>
            <a:r>
              <a:rPr sz="2200" dirty="0">
                <a:solidFill>
                  <a:srgbClr val="595959"/>
                </a:solidFill>
                <a:latin typeface="Times New Roman"/>
                <a:cs typeface="Times New Roman"/>
              </a:rPr>
              <a:t>Example</a:t>
            </a:r>
            <a:r>
              <a:rPr sz="2200" spc="-5" dirty="0">
                <a:solidFill>
                  <a:srgbClr val="595959"/>
                </a:solidFill>
                <a:latin typeface="Times New Roman"/>
                <a:cs typeface="Times New Roman"/>
              </a:rPr>
              <a:t> </a:t>
            </a:r>
            <a:r>
              <a:rPr sz="2200" dirty="0">
                <a:solidFill>
                  <a:srgbClr val="595959"/>
                </a:solidFill>
                <a:latin typeface="Times New Roman"/>
                <a:cs typeface="Times New Roman"/>
              </a:rPr>
              <a:t>of</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using</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bigram</a:t>
            </a:r>
            <a:r>
              <a:rPr sz="2200" dirty="0">
                <a:solidFill>
                  <a:srgbClr val="595959"/>
                </a:solidFill>
                <a:latin typeface="Times New Roman"/>
                <a:cs typeface="Times New Roman"/>
              </a:rPr>
              <a:t> </a:t>
            </a:r>
            <a:r>
              <a:rPr sz="2200" spc="-5" dirty="0">
                <a:solidFill>
                  <a:srgbClr val="595959"/>
                </a:solidFill>
                <a:latin typeface="Times New Roman"/>
                <a:cs typeface="Times New Roman"/>
              </a:rPr>
              <a:t>probabilities </a:t>
            </a:r>
            <a:r>
              <a:rPr sz="2200" dirty="0">
                <a:solidFill>
                  <a:srgbClr val="595959"/>
                </a:solidFill>
                <a:latin typeface="Times New Roman"/>
                <a:cs typeface="Times New Roman"/>
              </a:rPr>
              <a:t>to</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compute </a:t>
            </a:r>
            <a:r>
              <a:rPr sz="2200" dirty="0">
                <a:solidFill>
                  <a:srgbClr val="595959"/>
                </a:solidFill>
                <a:latin typeface="Times New Roman"/>
                <a:cs typeface="Times New Roman"/>
              </a:rPr>
              <a:t>the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probability </a:t>
            </a:r>
            <a:r>
              <a:rPr sz="2200" dirty="0">
                <a:solidFill>
                  <a:srgbClr val="595959"/>
                </a:solidFill>
                <a:latin typeface="Times New Roman"/>
                <a:cs typeface="Times New Roman"/>
              </a:rPr>
              <a:t>of a</a:t>
            </a:r>
            <a:r>
              <a:rPr sz="2200" spc="-5" dirty="0">
                <a:solidFill>
                  <a:srgbClr val="595959"/>
                </a:solidFill>
                <a:latin typeface="Times New Roman"/>
                <a:cs typeface="Times New Roman"/>
              </a:rPr>
              <a:t> sentence:</a:t>
            </a:r>
            <a:endParaRPr sz="2200">
              <a:latin typeface="Times New Roman"/>
              <a:cs typeface="Times New Roman"/>
            </a:endParaRPr>
          </a:p>
          <a:p>
            <a:pPr marL="12700">
              <a:lnSpc>
                <a:spcPts val="2620"/>
              </a:lnSpc>
              <a:spcBef>
                <a:spcPts val="1180"/>
              </a:spcBef>
            </a:pPr>
            <a:r>
              <a:rPr sz="2200" i="1" dirty="0">
                <a:solidFill>
                  <a:srgbClr val="595959"/>
                </a:solidFill>
                <a:latin typeface="Times New Roman"/>
                <a:cs typeface="Times New Roman"/>
              </a:rPr>
              <a:t>P</a:t>
            </a:r>
            <a:r>
              <a:rPr sz="2200" dirty="0">
                <a:solidFill>
                  <a:srgbClr val="595959"/>
                </a:solidFill>
                <a:latin typeface="Times New Roman"/>
                <a:cs typeface="Times New Roman"/>
              </a:rPr>
              <a:t>(</a:t>
            </a:r>
            <a:r>
              <a:rPr sz="2200" dirty="0">
                <a:solidFill>
                  <a:srgbClr val="CC0000"/>
                </a:solidFill>
                <a:latin typeface="Times New Roman"/>
                <a:cs typeface="Times New Roman"/>
              </a:rPr>
              <a:t>I</a:t>
            </a:r>
            <a:r>
              <a:rPr sz="2200" spc="-10" dirty="0">
                <a:solidFill>
                  <a:srgbClr val="CC0000"/>
                </a:solidFill>
                <a:latin typeface="Times New Roman"/>
                <a:cs typeface="Times New Roman"/>
              </a:rPr>
              <a:t> </a:t>
            </a:r>
            <a:r>
              <a:rPr sz="2200" spc="-5" dirty="0">
                <a:solidFill>
                  <a:srgbClr val="CC0000"/>
                </a:solidFill>
                <a:latin typeface="Times New Roman"/>
                <a:cs typeface="Times New Roman"/>
              </a:rPr>
              <a:t>want </a:t>
            </a:r>
            <a:r>
              <a:rPr sz="2200" dirty="0">
                <a:solidFill>
                  <a:srgbClr val="CC0000"/>
                </a:solidFill>
                <a:latin typeface="Times New Roman"/>
                <a:cs typeface="Times New Roman"/>
              </a:rPr>
              <a:t>to</a:t>
            </a:r>
            <a:r>
              <a:rPr sz="2200" spc="-5" dirty="0">
                <a:solidFill>
                  <a:srgbClr val="CC0000"/>
                </a:solidFill>
                <a:latin typeface="Times New Roman"/>
                <a:cs typeface="Times New Roman"/>
              </a:rPr>
              <a:t> eat</a:t>
            </a:r>
            <a:r>
              <a:rPr sz="2200" spc="-10" dirty="0">
                <a:solidFill>
                  <a:srgbClr val="CC0000"/>
                </a:solidFill>
                <a:latin typeface="Times New Roman"/>
                <a:cs typeface="Times New Roman"/>
              </a:rPr>
              <a:t> </a:t>
            </a:r>
            <a:r>
              <a:rPr sz="2200" spc="-5" dirty="0">
                <a:solidFill>
                  <a:srgbClr val="CC0000"/>
                </a:solidFill>
                <a:latin typeface="Times New Roman"/>
                <a:cs typeface="Times New Roman"/>
              </a:rPr>
              <a:t>Chinese</a:t>
            </a:r>
            <a:r>
              <a:rPr sz="2200" spc="-10" dirty="0">
                <a:solidFill>
                  <a:srgbClr val="CC0000"/>
                </a:solidFill>
                <a:latin typeface="Times New Roman"/>
                <a:cs typeface="Times New Roman"/>
              </a:rPr>
              <a:t> </a:t>
            </a:r>
            <a:r>
              <a:rPr sz="2200" dirty="0">
                <a:solidFill>
                  <a:srgbClr val="CC0000"/>
                </a:solidFill>
                <a:latin typeface="Times New Roman"/>
                <a:cs typeface="Times New Roman"/>
              </a:rPr>
              <a:t>food</a:t>
            </a:r>
            <a:r>
              <a:rPr sz="2200" dirty="0">
                <a:solidFill>
                  <a:srgbClr val="595959"/>
                </a:solidFill>
                <a:latin typeface="Times New Roman"/>
                <a:cs typeface="Times New Roman"/>
              </a:rPr>
              <a:t>)</a:t>
            </a:r>
            <a:r>
              <a:rPr sz="2200" spc="-5" dirty="0">
                <a:solidFill>
                  <a:srgbClr val="595959"/>
                </a:solidFill>
                <a:latin typeface="Times New Roman"/>
                <a:cs typeface="Times New Roman"/>
              </a:rPr>
              <a:t> </a:t>
            </a:r>
            <a:r>
              <a:rPr sz="2200" dirty="0">
                <a:solidFill>
                  <a:srgbClr val="595959"/>
                </a:solidFill>
                <a:latin typeface="Times New Roman"/>
                <a:cs typeface="Times New Roman"/>
              </a:rPr>
              <a:t>=</a:t>
            </a:r>
            <a:endParaRPr sz="2200">
              <a:latin typeface="Times New Roman"/>
              <a:cs typeface="Times New Roman"/>
            </a:endParaRPr>
          </a:p>
          <a:p>
            <a:pPr marL="835660" marR="5080">
              <a:lnSpc>
                <a:spcPts val="2600"/>
              </a:lnSpc>
              <a:spcBef>
                <a:spcPts val="100"/>
              </a:spcBef>
              <a:tabLst>
                <a:tab pos="5345430" algn="l"/>
              </a:tabLst>
            </a:pPr>
            <a:r>
              <a:rPr sz="2200" i="1" spc="5" dirty="0">
                <a:solidFill>
                  <a:srgbClr val="595959"/>
                </a:solidFill>
                <a:latin typeface="Times New Roman"/>
                <a:cs typeface="Times New Roman"/>
              </a:rPr>
              <a:t>P</a:t>
            </a:r>
            <a:r>
              <a:rPr sz="2200" dirty="0">
                <a:solidFill>
                  <a:srgbClr val="595959"/>
                </a:solidFill>
                <a:latin typeface="Times New Roman"/>
                <a:cs typeface="Times New Roman"/>
              </a:rPr>
              <a:t>(</a:t>
            </a:r>
            <a:r>
              <a:rPr sz="2200" dirty="0">
                <a:solidFill>
                  <a:srgbClr val="CC0000"/>
                </a:solidFill>
                <a:latin typeface="Times New Roman"/>
                <a:cs typeface="Times New Roman"/>
              </a:rPr>
              <a:t>I</a:t>
            </a:r>
            <a:r>
              <a:rPr sz="2200" spc="-5" dirty="0">
                <a:solidFill>
                  <a:srgbClr val="595959"/>
                </a:solidFill>
                <a:latin typeface="Times New Roman"/>
                <a:cs typeface="Times New Roman"/>
              </a:rPr>
              <a:t>|&lt;</a:t>
            </a:r>
            <a:r>
              <a:rPr sz="2200" dirty="0">
                <a:solidFill>
                  <a:srgbClr val="595959"/>
                </a:solidFill>
                <a:latin typeface="Times New Roman"/>
                <a:cs typeface="Times New Roman"/>
              </a:rPr>
              <a:t>S</a:t>
            </a:r>
            <a:r>
              <a:rPr sz="2200" spc="-5" dirty="0">
                <a:solidFill>
                  <a:srgbClr val="595959"/>
                </a:solidFill>
                <a:latin typeface="Times New Roman"/>
                <a:cs typeface="Times New Roman"/>
              </a:rPr>
              <a:t>&gt;</a:t>
            </a:r>
            <a:r>
              <a:rPr sz="2200" dirty="0">
                <a:solidFill>
                  <a:srgbClr val="595959"/>
                </a:solidFill>
                <a:latin typeface="Times New Roman"/>
                <a:cs typeface="Times New Roman"/>
              </a:rPr>
              <a:t>) </a:t>
            </a:r>
            <a:r>
              <a:rPr sz="2200" i="1" spc="5" dirty="0">
                <a:solidFill>
                  <a:srgbClr val="595959"/>
                </a:solidFill>
                <a:latin typeface="Times New Roman"/>
                <a:cs typeface="Times New Roman"/>
              </a:rPr>
              <a:t>P</a:t>
            </a:r>
            <a:r>
              <a:rPr sz="2200" dirty="0">
                <a:solidFill>
                  <a:srgbClr val="595959"/>
                </a:solidFill>
                <a:latin typeface="Times New Roman"/>
                <a:cs typeface="Times New Roman"/>
              </a:rPr>
              <a:t>(</a:t>
            </a:r>
            <a:r>
              <a:rPr sz="2200" spc="-5" dirty="0">
                <a:solidFill>
                  <a:srgbClr val="CC0000"/>
                </a:solidFill>
                <a:latin typeface="Times New Roman"/>
                <a:cs typeface="Times New Roman"/>
              </a:rPr>
              <a:t>wa</a:t>
            </a:r>
            <a:r>
              <a:rPr sz="2200" dirty="0">
                <a:solidFill>
                  <a:srgbClr val="CC0000"/>
                </a:solidFill>
                <a:latin typeface="Times New Roman"/>
                <a:cs typeface="Times New Roman"/>
              </a:rPr>
              <a:t>nt</a:t>
            </a:r>
            <a:r>
              <a:rPr sz="2200" spc="-5" dirty="0">
                <a:solidFill>
                  <a:srgbClr val="595959"/>
                </a:solidFill>
                <a:latin typeface="Times New Roman"/>
                <a:cs typeface="Times New Roman"/>
              </a:rPr>
              <a:t>|</a:t>
            </a:r>
            <a:r>
              <a:rPr sz="2200" dirty="0">
                <a:solidFill>
                  <a:srgbClr val="CC0000"/>
                </a:solidFill>
                <a:latin typeface="Times New Roman"/>
                <a:cs typeface="Times New Roman"/>
              </a:rPr>
              <a:t>I</a:t>
            </a:r>
            <a:r>
              <a:rPr sz="2200" dirty="0">
                <a:solidFill>
                  <a:srgbClr val="595959"/>
                </a:solidFill>
                <a:latin typeface="Times New Roman"/>
                <a:cs typeface="Times New Roman"/>
              </a:rPr>
              <a:t>) </a:t>
            </a:r>
            <a:r>
              <a:rPr sz="2200" i="1" spc="5" dirty="0">
                <a:solidFill>
                  <a:srgbClr val="595959"/>
                </a:solidFill>
                <a:latin typeface="Times New Roman"/>
                <a:cs typeface="Times New Roman"/>
              </a:rPr>
              <a:t>P</a:t>
            </a:r>
            <a:r>
              <a:rPr sz="2200" dirty="0">
                <a:solidFill>
                  <a:srgbClr val="595959"/>
                </a:solidFill>
                <a:latin typeface="Times New Roman"/>
                <a:cs typeface="Times New Roman"/>
              </a:rPr>
              <a:t>(</a:t>
            </a:r>
            <a:r>
              <a:rPr sz="2200" dirty="0">
                <a:solidFill>
                  <a:srgbClr val="CC0000"/>
                </a:solidFill>
                <a:latin typeface="Times New Roman"/>
                <a:cs typeface="Times New Roman"/>
              </a:rPr>
              <a:t>to</a:t>
            </a:r>
            <a:r>
              <a:rPr sz="2200" spc="-5" dirty="0">
                <a:solidFill>
                  <a:srgbClr val="595959"/>
                </a:solidFill>
                <a:latin typeface="Times New Roman"/>
                <a:cs typeface="Times New Roman"/>
              </a:rPr>
              <a:t>|</a:t>
            </a:r>
            <a:r>
              <a:rPr sz="2200" spc="-5" dirty="0">
                <a:solidFill>
                  <a:srgbClr val="CC0000"/>
                </a:solidFill>
                <a:latin typeface="Times New Roman"/>
                <a:cs typeface="Times New Roman"/>
              </a:rPr>
              <a:t>wa</a:t>
            </a:r>
            <a:r>
              <a:rPr sz="2200" dirty="0">
                <a:solidFill>
                  <a:srgbClr val="CC0000"/>
                </a:solidFill>
                <a:latin typeface="Times New Roman"/>
                <a:cs typeface="Times New Roman"/>
              </a:rPr>
              <a:t>nt</a:t>
            </a:r>
            <a:r>
              <a:rPr sz="2200" dirty="0">
                <a:solidFill>
                  <a:srgbClr val="595959"/>
                </a:solidFill>
                <a:latin typeface="Times New Roman"/>
                <a:cs typeface="Times New Roman"/>
              </a:rPr>
              <a:t>) </a:t>
            </a:r>
            <a:r>
              <a:rPr sz="2200" i="1" spc="5" dirty="0">
                <a:solidFill>
                  <a:srgbClr val="595959"/>
                </a:solidFill>
                <a:latin typeface="Times New Roman"/>
                <a:cs typeface="Times New Roman"/>
              </a:rPr>
              <a:t>P</a:t>
            </a:r>
            <a:r>
              <a:rPr sz="2200" dirty="0">
                <a:solidFill>
                  <a:srgbClr val="595959"/>
                </a:solidFill>
                <a:latin typeface="Times New Roman"/>
                <a:cs typeface="Times New Roman"/>
              </a:rPr>
              <a:t>(</a:t>
            </a:r>
            <a:r>
              <a:rPr sz="2200" spc="-5" dirty="0">
                <a:solidFill>
                  <a:srgbClr val="CC0000"/>
                </a:solidFill>
                <a:latin typeface="Times New Roman"/>
                <a:cs typeface="Times New Roman"/>
              </a:rPr>
              <a:t>ea</a:t>
            </a:r>
            <a:r>
              <a:rPr sz="2200" dirty="0">
                <a:solidFill>
                  <a:srgbClr val="CC0000"/>
                </a:solidFill>
                <a:latin typeface="Times New Roman"/>
                <a:cs typeface="Times New Roman"/>
              </a:rPr>
              <a:t>t</a:t>
            </a:r>
            <a:r>
              <a:rPr sz="2200" spc="-5" dirty="0">
                <a:solidFill>
                  <a:srgbClr val="595959"/>
                </a:solidFill>
                <a:latin typeface="Times New Roman"/>
                <a:cs typeface="Times New Roman"/>
              </a:rPr>
              <a:t>|</a:t>
            </a:r>
            <a:r>
              <a:rPr sz="2200" dirty="0">
                <a:solidFill>
                  <a:srgbClr val="CC0000"/>
                </a:solidFill>
                <a:latin typeface="Times New Roman"/>
                <a:cs typeface="Times New Roman"/>
              </a:rPr>
              <a:t>to</a:t>
            </a:r>
            <a:r>
              <a:rPr sz="2200" dirty="0">
                <a:solidFill>
                  <a:srgbClr val="595959"/>
                </a:solidFill>
                <a:latin typeface="Times New Roman"/>
                <a:cs typeface="Times New Roman"/>
              </a:rPr>
              <a:t>)	</a:t>
            </a:r>
            <a:r>
              <a:rPr sz="2200" i="1" spc="5" dirty="0">
                <a:solidFill>
                  <a:srgbClr val="595959"/>
                </a:solidFill>
                <a:latin typeface="Times New Roman"/>
                <a:cs typeface="Times New Roman"/>
              </a:rPr>
              <a:t>P</a:t>
            </a:r>
            <a:r>
              <a:rPr sz="2200" dirty="0">
                <a:solidFill>
                  <a:srgbClr val="595959"/>
                </a:solidFill>
                <a:latin typeface="Times New Roman"/>
                <a:cs typeface="Times New Roman"/>
              </a:rPr>
              <a:t>(</a:t>
            </a:r>
            <a:r>
              <a:rPr sz="2200" spc="-5" dirty="0">
                <a:solidFill>
                  <a:srgbClr val="CC0000"/>
                </a:solidFill>
                <a:latin typeface="Times New Roman"/>
                <a:cs typeface="Times New Roman"/>
              </a:rPr>
              <a:t>C</a:t>
            </a:r>
            <a:r>
              <a:rPr sz="2200" dirty="0">
                <a:solidFill>
                  <a:srgbClr val="CC0000"/>
                </a:solidFill>
                <a:latin typeface="Times New Roman"/>
                <a:cs typeface="Times New Roman"/>
              </a:rPr>
              <a:t>hin</a:t>
            </a:r>
            <a:r>
              <a:rPr sz="2200" spc="-5" dirty="0">
                <a:solidFill>
                  <a:srgbClr val="CC0000"/>
                </a:solidFill>
                <a:latin typeface="Times New Roman"/>
                <a:cs typeface="Times New Roman"/>
              </a:rPr>
              <a:t>e</a:t>
            </a:r>
            <a:r>
              <a:rPr sz="2200" spc="-10" dirty="0">
                <a:solidFill>
                  <a:srgbClr val="CC0000"/>
                </a:solidFill>
                <a:latin typeface="Times New Roman"/>
                <a:cs typeface="Times New Roman"/>
              </a:rPr>
              <a:t>s</a:t>
            </a:r>
            <a:r>
              <a:rPr sz="2200" spc="-5" dirty="0">
                <a:solidFill>
                  <a:srgbClr val="CC0000"/>
                </a:solidFill>
                <a:latin typeface="Times New Roman"/>
                <a:cs typeface="Times New Roman"/>
              </a:rPr>
              <a:t>e</a:t>
            </a:r>
            <a:r>
              <a:rPr sz="2200" spc="-5" dirty="0">
                <a:solidFill>
                  <a:srgbClr val="595959"/>
                </a:solidFill>
                <a:latin typeface="Times New Roman"/>
                <a:cs typeface="Times New Roman"/>
              </a:rPr>
              <a:t>|</a:t>
            </a:r>
            <a:r>
              <a:rPr sz="2200" spc="-5" dirty="0">
                <a:solidFill>
                  <a:srgbClr val="CC0000"/>
                </a:solidFill>
                <a:latin typeface="Times New Roman"/>
                <a:cs typeface="Times New Roman"/>
              </a:rPr>
              <a:t>ea</a:t>
            </a:r>
            <a:r>
              <a:rPr sz="2200" dirty="0">
                <a:solidFill>
                  <a:srgbClr val="CC0000"/>
                </a:solidFill>
                <a:latin typeface="Times New Roman"/>
                <a:cs typeface="Times New Roman"/>
              </a:rPr>
              <a:t>t</a:t>
            </a:r>
            <a:r>
              <a:rPr sz="2200" dirty="0">
                <a:solidFill>
                  <a:srgbClr val="595959"/>
                </a:solidFill>
                <a:latin typeface="Times New Roman"/>
                <a:cs typeface="Times New Roman"/>
              </a:rPr>
              <a:t>)  </a:t>
            </a:r>
            <a:r>
              <a:rPr sz="2200" i="1" spc="-5" dirty="0">
                <a:solidFill>
                  <a:srgbClr val="595959"/>
                </a:solidFill>
                <a:latin typeface="Times New Roman"/>
                <a:cs typeface="Times New Roman"/>
              </a:rPr>
              <a:t>P</a:t>
            </a:r>
            <a:r>
              <a:rPr sz="2200" spc="-5" dirty="0">
                <a:solidFill>
                  <a:srgbClr val="595959"/>
                </a:solidFill>
                <a:latin typeface="Times New Roman"/>
                <a:cs typeface="Times New Roman"/>
              </a:rPr>
              <a:t>(</a:t>
            </a:r>
            <a:r>
              <a:rPr sz="2200" spc="-5" dirty="0">
                <a:solidFill>
                  <a:srgbClr val="CC0000"/>
                </a:solidFill>
                <a:latin typeface="Times New Roman"/>
                <a:cs typeface="Times New Roman"/>
              </a:rPr>
              <a:t>food</a:t>
            </a:r>
            <a:r>
              <a:rPr sz="2200" spc="-5" dirty="0">
                <a:solidFill>
                  <a:srgbClr val="595959"/>
                </a:solidFill>
                <a:latin typeface="Times New Roman"/>
                <a:cs typeface="Times New Roman"/>
              </a:rPr>
              <a:t>|</a:t>
            </a:r>
            <a:r>
              <a:rPr sz="2200" spc="-5" dirty="0">
                <a:solidFill>
                  <a:srgbClr val="CC0000"/>
                </a:solidFill>
                <a:latin typeface="Times New Roman"/>
                <a:cs typeface="Times New Roman"/>
              </a:rPr>
              <a:t>Chinese</a:t>
            </a:r>
            <a:r>
              <a:rPr sz="2200" spc="-5" dirty="0">
                <a:solidFill>
                  <a:srgbClr val="595959"/>
                </a:solidFill>
                <a:latin typeface="Times New Roman"/>
                <a:cs typeface="Times New Roman"/>
              </a:rPr>
              <a:t>)</a:t>
            </a:r>
            <a:endParaRPr sz="2200">
              <a:latin typeface="Times New Roman"/>
              <a:cs typeface="Times New Roman"/>
            </a:endParaRPr>
          </a:p>
        </p:txBody>
      </p:sp>
      <p:sp>
        <p:nvSpPr>
          <p:cNvPr id="4" name="object 4"/>
          <p:cNvSpPr txBox="1"/>
          <p:nvPr/>
        </p:nvSpPr>
        <p:spPr>
          <a:xfrm>
            <a:off x="4190251" y="2246767"/>
            <a:ext cx="86995" cy="172085"/>
          </a:xfrm>
          <a:prstGeom prst="rect">
            <a:avLst/>
          </a:prstGeom>
        </p:spPr>
        <p:txBody>
          <a:bodyPr vert="horz" wrap="square" lIns="0" tIns="13970" rIns="0" bIns="0" rtlCol="0">
            <a:spAutoFit/>
          </a:bodyPr>
          <a:lstStyle/>
          <a:p>
            <a:pPr marL="12700">
              <a:lnSpc>
                <a:spcPct val="100000"/>
              </a:lnSpc>
              <a:spcBef>
                <a:spcPts val="110"/>
              </a:spcBef>
            </a:pPr>
            <a:r>
              <a:rPr sz="950" i="1" spc="5" dirty="0">
                <a:latin typeface="Times New Roman"/>
                <a:cs typeface="Times New Roman"/>
              </a:rPr>
              <a:t>n</a:t>
            </a:r>
            <a:endParaRPr sz="950">
              <a:latin typeface="Times New Roman"/>
              <a:cs typeface="Times New Roman"/>
            </a:endParaRPr>
          </a:p>
        </p:txBody>
      </p:sp>
      <p:sp>
        <p:nvSpPr>
          <p:cNvPr id="5" name="object 5"/>
          <p:cNvSpPr txBox="1"/>
          <p:nvPr/>
        </p:nvSpPr>
        <p:spPr>
          <a:xfrm>
            <a:off x="4130561" y="2665100"/>
            <a:ext cx="218440" cy="172085"/>
          </a:xfrm>
          <a:prstGeom prst="rect">
            <a:avLst/>
          </a:prstGeom>
        </p:spPr>
        <p:txBody>
          <a:bodyPr vert="horz" wrap="square" lIns="0" tIns="13970" rIns="0" bIns="0" rtlCol="0">
            <a:spAutoFit/>
          </a:bodyPr>
          <a:lstStyle/>
          <a:p>
            <a:pPr marL="12700">
              <a:lnSpc>
                <a:spcPct val="100000"/>
              </a:lnSpc>
              <a:spcBef>
                <a:spcPts val="110"/>
              </a:spcBef>
            </a:pPr>
            <a:r>
              <a:rPr sz="950" i="1" spc="5" dirty="0">
                <a:latin typeface="Times New Roman"/>
                <a:cs typeface="Times New Roman"/>
              </a:rPr>
              <a:t>k</a:t>
            </a:r>
            <a:r>
              <a:rPr sz="950" i="1" spc="-114" dirty="0">
                <a:latin typeface="Times New Roman"/>
                <a:cs typeface="Times New Roman"/>
              </a:rPr>
              <a:t> </a:t>
            </a:r>
            <a:r>
              <a:rPr sz="950" spc="-45" dirty="0">
                <a:latin typeface="Symbol"/>
                <a:cs typeface="Symbol"/>
              </a:rPr>
              <a:t></a:t>
            </a:r>
            <a:r>
              <a:rPr sz="950" spc="5" dirty="0">
                <a:latin typeface="Times New Roman"/>
                <a:cs typeface="Times New Roman"/>
              </a:rPr>
              <a:t>1</a:t>
            </a:r>
            <a:endParaRPr sz="950">
              <a:latin typeface="Times New Roman"/>
              <a:cs typeface="Times New Roman"/>
            </a:endParaRPr>
          </a:p>
        </p:txBody>
      </p:sp>
      <p:sp>
        <p:nvSpPr>
          <p:cNvPr id="6" name="object 6"/>
          <p:cNvSpPr txBox="1"/>
          <p:nvPr/>
        </p:nvSpPr>
        <p:spPr>
          <a:xfrm>
            <a:off x="867155" y="2306320"/>
            <a:ext cx="4542790" cy="360680"/>
          </a:xfrm>
          <a:prstGeom prst="rect">
            <a:avLst/>
          </a:prstGeom>
        </p:spPr>
        <p:txBody>
          <a:bodyPr vert="horz" wrap="square" lIns="0" tIns="12700" rIns="0" bIns="0" rtlCol="0">
            <a:spAutoFit/>
          </a:bodyPr>
          <a:lstStyle/>
          <a:p>
            <a:pPr marL="38100">
              <a:lnSpc>
                <a:spcPct val="100000"/>
              </a:lnSpc>
              <a:spcBef>
                <a:spcPts val="100"/>
              </a:spcBef>
              <a:tabLst>
                <a:tab pos="3528695" algn="l"/>
              </a:tabLst>
            </a:pPr>
            <a:r>
              <a:rPr sz="2200" dirty="0">
                <a:solidFill>
                  <a:srgbClr val="595959"/>
                </a:solidFill>
                <a:latin typeface="Times New Roman"/>
                <a:cs typeface="Times New Roman"/>
              </a:rPr>
              <a:t>For a</a:t>
            </a:r>
            <a:r>
              <a:rPr sz="2200" spc="-5" dirty="0">
                <a:solidFill>
                  <a:srgbClr val="595959"/>
                </a:solidFill>
                <a:latin typeface="Times New Roman"/>
                <a:cs typeface="Times New Roman"/>
              </a:rPr>
              <a:t> </a:t>
            </a:r>
            <a:r>
              <a:rPr sz="2200" dirty="0">
                <a:solidFill>
                  <a:srgbClr val="595959"/>
                </a:solidFill>
                <a:latin typeface="Times New Roman"/>
                <a:cs typeface="Times New Roman"/>
              </a:rPr>
              <a:t>bigr</a:t>
            </a:r>
            <a:r>
              <a:rPr sz="2200" spc="-5" dirty="0">
                <a:solidFill>
                  <a:srgbClr val="595959"/>
                </a:solidFill>
                <a:latin typeface="Times New Roman"/>
                <a:cs typeface="Times New Roman"/>
              </a:rPr>
              <a:t>a</a:t>
            </a:r>
            <a:r>
              <a:rPr sz="2200" dirty="0">
                <a:solidFill>
                  <a:srgbClr val="595959"/>
                </a:solidFill>
                <a:latin typeface="Times New Roman"/>
                <a:cs typeface="Times New Roman"/>
              </a:rPr>
              <a:t>m gr</a:t>
            </a:r>
            <a:r>
              <a:rPr sz="2200" spc="-5" dirty="0">
                <a:solidFill>
                  <a:srgbClr val="595959"/>
                </a:solidFill>
                <a:latin typeface="Times New Roman"/>
                <a:cs typeface="Times New Roman"/>
              </a:rPr>
              <a:t>a</a:t>
            </a:r>
            <a:r>
              <a:rPr sz="2200" dirty="0">
                <a:solidFill>
                  <a:srgbClr val="595959"/>
                </a:solidFill>
                <a:latin typeface="Times New Roman"/>
                <a:cs typeface="Times New Roman"/>
              </a:rPr>
              <a:t>mm</a:t>
            </a:r>
            <a:r>
              <a:rPr sz="2200" spc="-5" dirty="0">
                <a:solidFill>
                  <a:srgbClr val="595959"/>
                </a:solidFill>
                <a:latin typeface="Times New Roman"/>
                <a:cs typeface="Times New Roman"/>
              </a:rPr>
              <a:t>a</a:t>
            </a:r>
            <a:r>
              <a:rPr sz="2200" dirty="0">
                <a:solidFill>
                  <a:srgbClr val="595959"/>
                </a:solidFill>
                <a:latin typeface="Times New Roman"/>
                <a:cs typeface="Times New Roman"/>
              </a:rPr>
              <a:t>r:	</a:t>
            </a:r>
            <a:r>
              <a:rPr sz="1650" i="1" spc="45" dirty="0">
                <a:latin typeface="Times New Roman"/>
                <a:cs typeface="Times New Roman"/>
              </a:rPr>
              <a:t>P</a:t>
            </a:r>
            <a:r>
              <a:rPr sz="2150" spc="-175" dirty="0">
                <a:latin typeface="Symbol"/>
                <a:cs typeface="Symbol"/>
              </a:rPr>
              <a:t></a:t>
            </a:r>
            <a:r>
              <a:rPr sz="1650" i="1" spc="-45" dirty="0">
                <a:latin typeface="Times New Roman"/>
                <a:cs typeface="Times New Roman"/>
              </a:rPr>
              <a:t>w</a:t>
            </a:r>
            <a:r>
              <a:rPr sz="1425" i="1" spc="7" baseline="-23391" dirty="0">
                <a:latin typeface="Times New Roman"/>
                <a:cs typeface="Times New Roman"/>
              </a:rPr>
              <a:t>k</a:t>
            </a:r>
            <a:r>
              <a:rPr sz="1425" i="1" baseline="-23391" dirty="0">
                <a:latin typeface="Times New Roman"/>
                <a:cs typeface="Times New Roman"/>
              </a:rPr>
              <a:t> </a:t>
            </a:r>
            <a:r>
              <a:rPr sz="1425" i="1" spc="82" baseline="-23391" dirty="0">
                <a:latin typeface="Times New Roman"/>
                <a:cs typeface="Times New Roman"/>
              </a:rPr>
              <a:t> </a:t>
            </a:r>
            <a:r>
              <a:rPr sz="1650" dirty="0">
                <a:latin typeface="Times New Roman"/>
                <a:cs typeface="Times New Roman"/>
              </a:rPr>
              <a:t>|</a:t>
            </a:r>
            <a:r>
              <a:rPr sz="1650" spc="-75" dirty="0">
                <a:latin typeface="Times New Roman"/>
                <a:cs typeface="Times New Roman"/>
              </a:rPr>
              <a:t> </a:t>
            </a:r>
            <a:r>
              <a:rPr sz="1650" i="1" spc="-45" dirty="0">
                <a:latin typeface="Times New Roman"/>
                <a:cs typeface="Times New Roman"/>
              </a:rPr>
              <a:t>w</a:t>
            </a:r>
            <a:r>
              <a:rPr sz="1425" i="1" spc="7" baseline="-23391" dirty="0">
                <a:latin typeface="Times New Roman"/>
                <a:cs typeface="Times New Roman"/>
              </a:rPr>
              <a:t>k</a:t>
            </a:r>
            <a:r>
              <a:rPr sz="1425" i="1" baseline="-23391" dirty="0">
                <a:latin typeface="Times New Roman"/>
                <a:cs typeface="Times New Roman"/>
              </a:rPr>
              <a:t>  </a:t>
            </a:r>
            <a:r>
              <a:rPr sz="1425" i="1" spc="-165" baseline="-23391" dirty="0">
                <a:latin typeface="Times New Roman"/>
                <a:cs typeface="Times New Roman"/>
              </a:rPr>
              <a:t> </a:t>
            </a:r>
            <a:r>
              <a:rPr sz="1425" spc="7" baseline="-23391" dirty="0">
                <a:latin typeface="Times New Roman"/>
                <a:cs typeface="Times New Roman"/>
              </a:rPr>
              <a:t>1</a:t>
            </a:r>
            <a:r>
              <a:rPr sz="1425" spc="-112" baseline="-23391" dirty="0">
                <a:latin typeface="Times New Roman"/>
                <a:cs typeface="Times New Roman"/>
              </a:rPr>
              <a:t> </a:t>
            </a:r>
            <a:r>
              <a:rPr sz="2150" spc="-175" dirty="0">
                <a:latin typeface="Symbol"/>
                <a:cs typeface="Symbol"/>
              </a:rPr>
              <a:t></a:t>
            </a:r>
            <a:endParaRPr sz="2150">
              <a:latin typeface="Symbol"/>
              <a:cs typeface="Symbo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669544"/>
            <a:ext cx="5018405" cy="1300480"/>
          </a:xfrm>
          <a:prstGeom prst="rect">
            <a:avLst/>
          </a:prstGeom>
        </p:spPr>
        <p:txBody>
          <a:bodyPr vert="horz" wrap="square" lIns="0" tIns="12700" rIns="0" bIns="0" rtlCol="0">
            <a:spAutoFit/>
          </a:bodyPr>
          <a:lstStyle/>
          <a:p>
            <a:pPr marL="12700">
              <a:lnSpc>
                <a:spcPts val="5020"/>
              </a:lnSpc>
              <a:spcBef>
                <a:spcPts val="100"/>
              </a:spcBef>
            </a:pPr>
            <a:r>
              <a:rPr spc="70" dirty="0"/>
              <a:t>More</a:t>
            </a:r>
            <a:r>
              <a:rPr spc="180" dirty="0"/>
              <a:t> </a:t>
            </a:r>
            <a:r>
              <a:rPr spc="80" dirty="0"/>
              <a:t>Bigrams</a:t>
            </a:r>
            <a:r>
              <a:rPr spc="185" dirty="0"/>
              <a:t> </a:t>
            </a:r>
            <a:r>
              <a:rPr spc="70" dirty="0"/>
              <a:t>From</a:t>
            </a:r>
          </a:p>
          <a:p>
            <a:pPr marL="12700">
              <a:lnSpc>
                <a:spcPts val="5020"/>
              </a:lnSpc>
            </a:pPr>
            <a:r>
              <a:rPr spc="60" dirty="0"/>
              <a:t>the</a:t>
            </a:r>
            <a:r>
              <a:rPr spc="155" dirty="0"/>
              <a:t> </a:t>
            </a:r>
            <a:r>
              <a:rPr spc="85" dirty="0"/>
              <a:t>Restaurant</a:t>
            </a:r>
            <a:r>
              <a:rPr spc="160" dirty="0"/>
              <a:t> </a:t>
            </a:r>
            <a:r>
              <a:rPr spc="80" dirty="0"/>
              <a:t>Corpus</a:t>
            </a:r>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6" name="object 6"/>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8</a:t>
            </a:r>
            <a:endParaRPr sz="800">
              <a:latin typeface="Times New Roman"/>
              <a:cs typeface="Times New Roman"/>
            </a:endParaRPr>
          </a:p>
        </p:txBody>
      </p:sp>
      <p:sp>
        <p:nvSpPr>
          <p:cNvPr id="3" name="object 3"/>
          <p:cNvSpPr txBox="1"/>
          <p:nvPr/>
        </p:nvSpPr>
        <p:spPr>
          <a:xfrm>
            <a:off x="2920745" y="5582920"/>
            <a:ext cx="29845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95959"/>
                </a:solidFill>
                <a:latin typeface="Times New Roman"/>
                <a:cs typeface="Times New Roman"/>
              </a:rPr>
              <a:t>Examples</a:t>
            </a:r>
            <a:r>
              <a:rPr sz="1800" spc="-10" dirty="0">
                <a:solidFill>
                  <a:srgbClr val="595959"/>
                </a:solidFill>
                <a:latin typeface="Times New Roman"/>
                <a:cs typeface="Times New Roman"/>
              </a:rPr>
              <a:t> </a:t>
            </a:r>
            <a:r>
              <a:rPr sz="1800" dirty="0">
                <a:solidFill>
                  <a:srgbClr val="595959"/>
                </a:solidFill>
                <a:latin typeface="Times New Roman"/>
                <a:cs typeface="Times New Roman"/>
              </a:rPr>
              <a:t>due</a:t>
            </a:r>
            <a:r>
              <a:rPr sz="1800" spc="-5" dirty="0">
                <a:solidFill>
                  <a:srgbClr val="595959"/>
                </a:solidFill>
                <a:latin typeface="Times New Roman"/>
                <a:cs typeface="Times New Roman"/>
              </a:rPr>
              <a:t> to Rada Mihalcea</a:t>
            </a:r>
            <a:endParaRPr sz="1800">
              <a:latin typeface="Times New Roman"/>
              <a:cs typeface="Times New Roman"/>
            </a:endParaRPr>
          </a:p>
        </p:txBody>
      </p:sp>
      <p:graphicFrame>
        <p:nvGraphicFramePr>
          <p:cNvPr id="4" name="object 4"/>
          <p:cNvGraphicFramePr>
            <a:graphicFrameLocks noGrp="1"/>
          </p:cNvGraphicFramePr>
          <p:nvPr/>
        </p:nvGraphicFramePr>
        <p:xfrm>
          <a:off x="761745" y="2279650"/>
          <a:ext cx="7308850" cy="3158490"/>
        </p:xfrm>
        <a:graphic>
          <a:graphicData uri="http://schemas.openxmlformats.org/drawingml/2006/table">
            <a:tbl>
              <a:tblPr firstRow="1" bandRow="1">
                <a:tableStyleId>{2D5ABB26-0587-4C30-8999-92F81FD0307C}</a:tableStyleId>
              </a:tblPr>
              <a:tblGrid>
                <a:gridCol w="1822450">
                  <a:extLst>
                    <a:ext uri="{9D8B030D-6E8A-4147-A177-3AD203B41FA5}">
                      <a16:colId xmlns:a16="http://schemas.microsoft.com/office/drawing/2014/main" val="20000"/>
                    </a:ext>
                  </a:extLst>
                </a:gridCol>
                <a:gridCol w="1822450">
                  <a:extLst>
                    <a:ext uri="{9D8B030D-6E8A-4147-A177-3AD203B41FA5}">
                      <a16:colId xmlns:a16="http://schemas.microsoft.com/office/drawing/2014/main" val="20001"/>
                    </a:ext>
                  </a:extLst>
                </a:gridCol>
                <a:gridCol w="1822450">
                  <a:extLst>
                    <a:ext uri="{9D8B030D-6E8A-4147-A177-3AD203B41FA5}">
                      <a16:colId xmlns:a16="http://schemas.microsoft.com/office/drawing/2014/main" val="20002"/>
                    </a:ext>
                  </a:extLst>
                </a:gridCol>
                <a:gridCol w="1822450">
                  <a:extLst>
                    <a:ext uri="{9D8B030D-6E8A-4147-A177-3AD203B41FA5}">
                      <a16:colId xmlns:a16="http://schemas.microsoft.com/office/drawing/2014/main" val="20003"/>
                    </a:ext>
                  </a:extLst>
                </a:gridCol>
              </a:tblGrid>
              <a:tr h="393191">
                <a:tc>
                  <a:txBody>
                    <a:bodyPr/>
                    <a:lstStyle/>
                    <a:p>
                      <a:pPr algn="ctr">
                        <a:lnSpc>
                          <a:spcPct val="100000"/>
                        </a:lnSpc>
                        <a:spcBef>
                          <a:spcPts val="360"/>
                        </a:spcBef>
                      </a:pPr>
                      <a:r>
                        <a:rPr sz="1800" dirty="0">
                          <a:solidFill>
                            <a:srgbClr val="595959"/>
                          </a:solidFill>
                          <a:latin typeface="Times New Roman"/>
                          <a:cs typeface="Times New Roman"/>
                        </a:rPr>
                        <a:t>Eat</a:t>
                      </a:r>
                      <a:r>
                        <a:rPr sz="1800" spc="-25" dirty="0">
                          <a:solidFill>
                            <a:srgbClr val="595959"/>
                          </a:solidFill>
                          <a:latin typeface="Times New Roman"/>
                          <a:cs typeface="Times New Roman"/>
                        </a:rPr>
                        <a:t> </a:t>
                      </a:r>
                      <a:r>
                        <a:rPr sz="1800" dirty="0">
                          <a:solidFill>
                            <a:srgbClr val="595959"/>
                          </a:solidFill>
                          <a:latin typeface="Times New Roman"/>
                          <a:cs typeface="Times New Roman"/>
                        </a:rPr>
                        <a:t>on</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dirty="0">
                          <a:solidFill>
                            <a:srgbClr val="595959"/>
                          </a:solidFill>
                          <a:latin typeface="Times New Roman"/>
                          <a:cs typeface="Times New Roman"/>
                        </a:rPr>
                        <a:t>.16</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522605">
                        <a:lnSpc>
                          <a:spcPct val="100000"/>
                        </a:lnSpc>
                        <a:spcBef>
                          <a:spcPts val="360"/>
                        </a:spcBef>
                      </a:pPr>
                      <a:r>
                        <a:rPr sz="1800" dirty="0">
                          <a:solidFill>
                            <a:srgbClr val="595959"/>
                          </a:solidFill>
                          <a:latin typeface="Times New Roman"/>
                          <a:cs typeface="Times New Roman"/>
                        </a:rPr>
                        <a:t>Eat</a:t>
                      </a:r>
                      <a:r>
                        <a:rPr sz="1800" spc="-55" dirty="0">
                          <a:solidFill>
                            <a:srgbClr val="595959"/>
                          </a:solidFill>
                          <a:latin typeface="Times New Roman"/>
                          <a:cs typeface="Times New Roman"/>
                        </a:rPr>
                        <a:t> </a:t>
                      </a:r>
                      <a:r>
                        <a:rPr sz="1800" dirty="0">
                          <a:solidFill>
                            <a:srgbClr val="595959"/>
                          </a:solidFill>
                          <a:latin typeface="Times New Roman"/>
                          <a:cs typeface="Times New Roman"/>
                        </a:rPr>
                        <a:t>Thai</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dirty="0">
                          <a:solidFill>
                            <a:srgbClr val="595959"/>
                          </a:solidFill>
                          <a:latin typeface="Times New Roman"/>
                          <a:cs typeface="Times New Roman"/>
                        </a:rPr>
                        <a:t>.03</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0"/>
                  </a:ext>
                </a:extLst>
              </a:tr>
              <a:tr h="393192">
                <a:tc>
                  <a:txBody>
                    <a:bodyPr/>
                    <a:lstStyle/>
                    <a:p>
                      <a:pPr algn="ctr">
                        <a:lnSpc>
                          <a:spcPct val="100000"/>
                        </a:lnSpc>
                        <a:spcBef>
                          <a:spcPts val="360"/>
                        </a:spcBef>
                      </a:pPr>
                      <a:r>
                        <a:rPr sz="1800" dirty="0">
                          <a:solidFill>
                            <a:srgbClr val="595959"/>
                          </a:solidFill>
                          <a:latin typeface="Times New Roman"/>
                          <a:cs typeface="Times New Roman"/>
                        </a:rPr>
                        <a:t>Eat</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some</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dirty="0">
                          <a:solidFill>
                            <a:srgbClr val="595959"/>
                          </a:solidFill>
                          <a:latin typeface="Times New Roman"/>
                          <a:cs typeface="Times New Roman"/>
                        </a:rPr>
                        <a:t>.06</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R="303530" algn="r">
                        <a:lnSpc>
                          <a:spcPct val="100000"/>
                        </a:lnSpc>
                        <a:spcBef>
                          <a:spcPts val="360"/>
                        </a:spcBef>
                      </a:pPr>
                      <a:r>
                        <a:rPr sz="1800" dirty="0">
                          <a:solidFill>
                            <a:srgbClr val="595959"/>
                          </a:solidFill>
                          <a:latin typeface="Times New Roman"/>
                          <a:cs typeface="Times New Roman"/>
                        </a:rPr>
                        <a:t>Eat</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breakfast</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dirty="0">
                          <a:solidFill>
                            <a:srgbClr val="595959"/>
                          </a:solidFill>
                          <a:latin typeface="Times New Roman"/>
                          <a:cs typeface="Times New Roman"/>
                        </a:rPr>
                        <a:t>.03</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1"/>
                  </a:ext>
                </a:extLst>
              </a:tr>
              <a:tr h="393191">
                <a:tc>
                  <a:txBody>
                    <a:bodyPr/>
                    <a:lstStyle/>
                    <a:p>
                      <a:pPr algn="ctr">
                        <a:lnSpc>
                          <a:spcPct val="100000"/>
                        </a:lnSpc>
                        <a:spcBef>
                          <a:spcPts val="359"/>
                        </a:spcBef>
                      </a:pPr>
                      <a:r>
                        <a:rPr sz="1800" dirty="0">
                          <a:solidFill>
                            <a:srgbClr val="595959"/>
                          </a:solidFill>
                          <a:latin typeface="Times New Roman"/>
                          <a:cs typeface="Times New Roman"/>
                        </a:rPr>
                        <a:t>Eat</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lunch</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.06</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Eat</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in</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.02</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2"/>
                  </a:ext>
                </a:extLst>
              </a:tr>
              <a:tr h="393192">
                <a:tc>
                  <a:txBody>
                    <a:bodyPr/>
                    <a:lstStyle/>
                    <a:p>
                      <a:pPr algn="ctr">
                        <a:lnSpc>
                          <a:spcPct val="100000"/>
                        </a:lnSpc>
                        <a:spcBef>
                          <a:spcPts val="359"/>
                        </a:spcBef>
                      </a:pPr>
                      <a:r>
                        <a:rPr sz="1800" dirty="0">
                          <a:solidFill>
                            <a:srgbClr val="595959"/>
                          </a:solidFill>
                          <a:latin typeface="Times New Roman"/>
                          <a:cs typeface="Times New Roman"/>
                        </a:rPr>
                        <a:t>Eat</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dinner</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.05</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361315">
                        <a:lnSpc>
                          <a:spcPct val="100000"/>
                        </a:lnSpc>
                        <a:spcBef>
                          <a:spcPts val="359"/>
                        </a:spcBef>
                      </a:pPr>
                      <a:r>
                        <a:rPr sz="1800" dirty="0">
                          <a:solidFill>
                            <a:srgbClr val="595959"/>
                          </a:solidFill>
                          <a:latin typeface="Times New Roman"/>
                          <a:cs typeface="Times New Roman"/>
                        </a:rPr>
                        <a:t>Eat</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Chinese</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.02</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3"/>
                  </a:ext>
                </a:extLst>
              </a:tr>
              <a:tr h="393192">
                <a:tc>
                  <a:txBody>
                    <a:bodyPr/>
                    <a:lstStyle/>
                    <a:p>
                      <a:pPr algn="ctr">
                        <a:lnSpc>
                          <a:spcPct val="100000"/>
                        </a:lnSpc>
                        <a:spcBef>
                          <a:spcPts val="360"/>
                        </a:spcBef>
                      </a:pPr>
                      <a:r>
                        <a:rPr sz="1800" dirty="0">
                          <a:solidFill>
                            <a:srgbClr val="595959"/>
                          </a:solidFill>
                          <a:latin typeface="Times New Roman"/>
                          <a:cs typeface="Times New Roman"/>
                        </a:rPr>
                        <a:t>Eat</a:t>
                      </a:r>
                      <a:r>
                        <a:rPr sz="1800" spc="-25" dirty="0">
                          <a:solidFill>
                            <a:srgbClr val="595959"/>
                          </a:solidFill>
                          <a:latin typeface="Times New Roman"/>
                          <a:cs typeface="Times New Roman"/>
                        </a:rPr>
                        <a:t> </a:t>
                      </a:r>
                      <a:r>
                        <a:rPr sz="1800" dirty="0">
                          <a:solidFill>
                            <a:srgbClr val="595959"/>
                          </a:solidFill>
                          <a:latin typeface="Times New Roman"/>
                          <a:cs typeface="Times New Roman"/>
                        </a:rPr>
                        <a:t>at</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dirty="0">
                          <a:solidFill>
                            <a:srgbClr val="595959"/>
                          </a:solidFill>
                          <a:latin typeface="Times New Roman"/>
                          <a:cs typeface="Times New Roman"/>
                        </a:rPr>
                        <a:t>.04</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329565">
                        <a:lnSpc>
                          <a:spcPct val="100000"/>
                        </a:lnSpc>
                        <a:spcBef>
                          <a:spcPts val="360"/>
                        </a:spcBef>
                      </a:pPr>
                      <a:r>
                        <a:rPr sz="1800" dirty="0">
                          <a:solidFill>
                            <a:srgbClr val="595959"/>
                          </a:solidFill>
                          <a:latin typeface="Times New Roman"/>
                          <a:cs typeface="Times New Roman"/>
                        </a:rPr>
                        <a:t>Eat</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Mexican</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dirty="0">
                          <a:solidFill>
                            <a:srgbClr val="595959"/>
                          </a:solidFill>
                          <a:latin typeface="Times New Roman"/>
                          <a:cs typeface="Times New Roman"/>
                        </a:rPr>
                        <a:t>.02</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4"/>
                  </a:ext>
                </a:extLst>
              </a:tr>
              <a:tr h="393192">
                <a:tc>
                  <a:txBody>
                    <a:bodyPr/>
                    <a:lstStyle/>
                    <a:p>
                      <a:pPr algn="ctr">
                        <a:lnSpc>
                          <a:spcPct val="100000"/>
                        </a:lnSpc>
                        <a:spcBef>
                          <a:spcPts val="359"/>
                        </a:spcBef>
                      </a:pPr>
                      <a:r>
                        <a:rPr sz="1800" dirty="0">
                          <a:solidFill>
                            <a:srgbClr val="595959"/>
                          </a:solidFill>
                          <a:latin typeface="Times New Roman"/>
                          <a:cs typeface="Times New Roman"/>
                        </a:rPr>
                        <a:t>Eat</a:t>
                      </a:r>
                      <a:r>
                        <a:rPr sz="1800" spc="-25" dirty="0">
                          <a:solidFill>
                            <a:srgbClr val="595959"/>
                          </a:solidFill>
                          <a:latin typeface="Times New Roman"/>
                          <a:cs typeface="Times New Roman"/>
                        </a:rPr>
                        <a:t> </a:t>
                      </a:r>
                      <a:r>
                        <a:rPr sz="1800" dirty="0">
                          <a:solidFill>
                            <a:srgbClr val="595959"/>
                          </a:solidFill>
                          <a:latin typeface="Times New Roman"/>
                          <a:cs typeface="Times New Roman"/>
                        </a:rPr>
                        <a:t>a</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.04</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R="271780" algn="r">
                        <a:lnSpc>
                          <a:spcPct val="100000"/>
                        </a:lnSpc>
                        <a:spcBef>
                          <a:spcPts val="359"/>
                        </a:spcBef>
                      </a:pPr>
                      <a:r>
                        <a:rPr sz="1800" dirty="0">
                          <a:solidFill>
                            <a:srgbClr val="595959"/>
                          </a:solidFill>
                          <a:latin typeface="Times New Roman"/>
                          <a:cs typeface="Times New Roman"/>
                        </a:rPr>
                        <a:t>Eat</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tomorrow</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.01</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5"/>
                  </a:ext>
                </a:extLst>
              </a:tr>
              <a:tr h="393192">
                <a:tc>
                  <a:txBody>
                    <a:bodyPr/>
                    <a:lstStyle/>
                    <a:p>
                      <a:pPr algn="ctr">
                        <a:lnSpc>
                          <a:spcPct val="100000"/>
                        </a:lnSpc>
                        <a:spcBef>
                          <a:spcPts val="359"/>
                        </a:spcBef>
                      </a:pPr>
                      <a:r>
                        <a:rPr sz="1800" dirty="0">
                          <a:solidFill>
                            <a:srgbClr val="595959"/>
                          </a:solidFill>
                          <a:latin typeface="Times New Roman"/>
                          <a:cs typeface="Times New Roman"/>
                        </a:rPr>
                        <a:t>Eat</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Indian</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.04</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412115">
                        <a:lnSpc>
                          <a:spcPct val="100000"/>
                        </a:lnSpc>
                        <a:spcBef>
                          <a:spcPts val="359"/>
                        </a:spcBef>
                      </a:pPr>
                      <a:r>
                        <a:rPr sz="1800" dirty="0">
                          <a:solidFill>
                            <a:srgbClr val="595959"/>
                          </a:solidFill>
                          <a:latin typeface="Times New Roman"/>
                          <a:cs typeface="Times New Roman"/>
                        </a:rPr>
                        <a:t>Eat</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dessert</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.007</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6"/>
                  </a:ext>
                </a:extLst>
              </a:tr>
              <a:tr h="393192">
                <a:tc>
                  <a:txBody>
                    <a:bodyPr/>
                    <a:lstStyle/>
                    <a:p>
                      <a:pPr algn="ctr">
                        <a:lnSpc>
                          <a:spcPct val="100000"/>
                        </a:lnSpc>
                        <a:spcBef>
                          <a:spcPts val="359"/>
                        </a:spcBef>
                      </a:pPr>
                      <a:r>
                        <a:rPr sz="1800" dirty="0">
                          <a:solidFill>
                            <a:srgbClr val="595959"/>
                          </a:solidFill>
                          <a:latin typeface="Times New Roman"/>
                          <a:cs typeface="Times New Roman"/>
                        </a:rPr>
                        <a:t>Eat</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today</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.03</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418465">
                        <a:lnSpc>
                          <a:spcPct val="100000"/>
                        </a:lnSpc>
                        <a:spcBef>
                          <a:spcPts val="359"/>
                        </a:spcBef>
                      </a:pPr>
                      <a:r>
                        <a:rPr sz="1800" dirty="0">
                          <a:solidFill>
                            <a:srgbClr val="595959"/>
                          </a:solidFill>
                          <a:latin typeface="Times New Roman"/>
                          <a:cs typeface="Times New Roman"/>
                        </a:rPr>
                        <a:t>Eat</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British</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.001</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4462145" cy="665480"/>
          </a:xfrm>
          <a:prstGeom prst="rect">
            <a:avLst/>
          </a:prstGeom>
        </p:spPr>
        <p:txBody>
          <a:bodyPr vert="horz" wrap="square" lIns="0" tIns="12700" rIns="0" bIns="0" rtlCol="0">
            <a:spAutoFit/>
          </a:bodyPr>
          <a:lstStyle/>
          <a:p>
            <a:pPr marL="12700">
              <a:lnSpc>
                <a:spcPct val="100000"/>
              </a:lnSpc>
              <a:spcBef>
                <a:spcPts val="100"/>
              </a:spcBef>
            </a:pPr>
            <a:r>
              <a:rPr spc="85" dirty="0"/>
              <a:t>Additional</a:t>
            </a:r>
            <a:r>
              <a:rPr spc="145" dirty="0"/>
              <a:t> </a:t>
            </a:r>
            <a:r>
              <a:rPr spc="80" dirty="0"/>
              <a:t>Bigrams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9</a:t>
            </a:r>
            <a:endParaRPr sz="800">
              <a:latin typeface="Times New Roman"/>
              <a:cs typeface="Times New Roman"/>
            </a:endParaRPr>
          </a:p>
        </p:txBody>
      </p:sp>
      <p:graphicFrame>
        <p:nvGraphicFramePr>
          <p:cNvPr id="3" name="object 3"/>
          <p:cNvGraphicFramePr>
            <a:graphicFrameLocks noGrp="1"/>
          </p:cNvGraphicFramePr>
          <p:nvPr/>
        </p:nvGraphicFramePr>
        <p:xfrm>
          <a:off x="761745" y="2092497"/>
          <a:ext cx="7308850" cy="3944620"/>
        </p:xfrm>
        <a:graphic>
          <a:graphicData uri="http://schemas.openxmlformats.org/drawingml/2006/table">
            <a:tbl>
              <a:tblPr firstRow="1" bandRow="1">
                <a:tableStyleId>{2D5ABB26-0587-4C30-8999-92F81FD0307C}</a:tableStyleId>
              </a:tblPr>
              <a:tblGrid>
                <a:gridCol w="1822450">
                  <a:extLst>
                    <a:ext uri="{9D8B030D-6E8A-4147-A177-3AD203B41FA5}">
                      <a16:colId xmlns:a16="http://schemas.microsoft.com/office/drawing/2014/main" val="20000"/>
                    </a:ext>
                  </a:extLst>
                </a:gridCol>
                <a:gridCol w="1822450">
                  <a:extLst>
                    <a:ext uri="{9D8B030D-6E8A-4147-A177-3AD203B41FA5}">
                      <a16:colId xmlns:a16="http://schemas.microsoft.com/office/drawing/2014/main" val="20001"/>
                    </a:ext>
                  </a:extLst>
                </a:gridCol>
                <a:gridCol w="1822450">
                  <a:extLst>
                    <a:ext uri="{9D8B030D-6E8A-4147-A177-3AD203B41FA5}">
                      <a16:colId xmlns:a16="http://schemas.microsoft.com/office/drawing/2014/main" val="20002"/>
                    </a:ext>
                  </a:extLst>
                </a:gridCol>
                <a:gridCol w="1822450">
                  <a:extLst>
                    <a:ext uri="{9D8B030D-6E8A-4147-A177-3AD203B41FA5}">
                      <a16:colId xmlns:a16="http://schemas.microsoft.com/office/drawing/2014/main" val="20003"/>
                    </a:ext>
                  </a:extLst>
                </a:gridCol>
              </a:tblGrid>
              <a:tr h="393191">
                <a:tc>
                  <a:txBody>
                    <a:bodyPr/>
                    <a:lstStyle/>
                    <a:p>
                      <a:pPr algn="ctr">
                        <a:lnSpc>
                          <a:spcPct val="100000"/>
                        </a:lnSpc>
                        <a:spcBef>
                          <a:spcPts val="359"/>
                        </a:spcBef>
                      </a:pPr>
                      <a:r>
                        <a:rPr sz="1800" spc="-5" dirty="0">
                          <a:solidFill>
                            <a:srgbClr val="595959"/>
                          </a:solidFill>
                          <a:latin typeface="Times New Roman"/>
                          <a:cs typeface="Times New Roman"/>
                        </a:rPr>
                        <a:t>&lt;S&gt;</a:t>
                      </a:r>
                      <a:r>
                        <a:rPr sz="1800" spc="-25" dirty="0">
                          <a:solidFill>
                            <a:srgbClr val="595959"/>
                          </a:solidFill>
                          <a:latin typeface="Times New Roman"/>
                          <a:cs typeface="Times New Roman"/>
                        </a:rPr>
                        <a:t> </a:t>
                      </a:r>
                      <a:r>
                        <a:rPr sz="1800" dirty="0">
                          <a:solidFill>
                            <a:srgbClr val="595959"/>
                          </a:solidFill>
                          <a:latin typeface="Times New Roman"/>
                          <a:cs typeface="Times New Roman"/>
                        </a:rPr>
                        <a:t>I</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.25</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spc="-40" dirty="0">
                          <a:solidFill>
                            <a:srgbClr val="595959"/>
                          </a:solidFill>
                          <a:latin typeface="Times New Roman"/>
                          <a:cs typeface="Times New Roman"/>
                        </a:rPr>
                        <a:t>Want</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some</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59"/>
                        </a:spcBef>
                      </a:pPr>
                      <a:r>
                        <a:rPr sz="1800" dirty="0">
                          <a:solidFill>
                            <a:srgbClr val="595959"/>
                          </a:solidFill>
                          <a:latin typeface="Times New Roman"/>
                          <a:cs typeface="Times New Roman"/>
                        </a:rPr>
                        <a:t>.04</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0"/>
                  </a:ext>
                </a:extLst>
              </a:tr>
              <a:tr h="393192">
                <a:tc>
                  <a:txBody>
                    <a:bodyPr/>
                    <a:lstStyle/>
                    <a:p>
                      <a:pPr marR="549275" algn="r">
                        <a:lnSpc>
                          <a:spcPct val="100000"/>
                        </a:lnSpc>
                        <a:spcBef>
                          <a:spcPts val="360"/>
                        </a:spcBef>
                      </a:pPr>
                      <a:r>
                        <a:rPr sz="1800" spc="-5" dirty="0">
                          <a:solidFill>
                            <a:srgbClr val="595959"/>
                          </a:solidFill>
                          <a:latin typeface="Times New Roman"/>
                          <a:cs typeface="Times New Roman"/>
                        </a:rPr>
                        <a:t>&lt;S&gt;</a:t>
                      </a:r>
                      <a:r>
                        <a:rPr sz="1800" spc="-25" dirty="0">
                          <a:solidFill>
                            <a:srgbClr val="595959"/>
                          </a:solidFill>
                          <a:latin typeface="Times New Roman"/>
                          <a:cs typeface="Times New Roman"/>
                        </a:rPr>
                        <a:t> </a:t>
                      </a:r>
                      <a:r>
                        <a:rPr sz="1800" dirty="0">
                          <a:solidFill>
                            <a:srgbClr val="595959"/>
                          </a:solidFill>
                          <a:latin typeface="Times New Roman"/>
                          <a:cs typeface="Times New Roman"/>
                        </a:rPr>
                        <a:t>I’d</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dirty="0">
                          <a:solidFill>
                            <a:srgbClr val="595959"/>
                          </a:solidFill>
                          <a:latin typeface="Times New Roman"/>
                          <a:cs typeface="Times New Roman"/>
                        </a:rPr>
                        <a:t>.06</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spc="-40" dirty="0">
                          <a:solidFill>
                            <a:srgbClr val="595959"/>
                          </a:solidFill>
                          <a:latin typeface="Times New Roman"/>
                          <a:cs typeface="Times New Roman"/>
                        </a:rPr>
                        <a:t>Want</a:t>
                      </a:r>
                      <a:r>
                        <a:rPr sz="1800" spc="-55" dirty="0">
                          <a:solidFill>
                            <a:srgbClr val="595959"/>
                          </a:solidFill>
                          <a:latin typeface="Times New Roman"/>
                          <a:cs typeface="Times New Roman"/>
                        </a:rPr>
                        <a:t> </a:t>
                      </a:r>
                      <a:r>
                        <a:rPr sz="1800" dirty="0">
                          <a:solidFill>
                            <a:srgbClr val="595959"/>
                          </a:solidFill>
                          <a:latin typeface="Times New Roman"/>
                          <a:cs typeface="Times New Roman"/>
                        </a:rPr>
                        <a:t>Thai</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60"/>
                        </a:spcBef>
                      </a:pPr>
                      <a:r>
                        <a:rPr sz="1800" dirty="0">
                          <a:solidFill>
                            <a:srgbClr val="595959"/>
                          </a:solidFill>
                          <a:latin typeface="Times New Roman"/>
                          <a:cs typeface="Times New Roman"/>
                        </a:rPr>
                        <a:t>.01</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1"/>
                  </a:ext>
                </a:extLst>
              </a:tr>
              <a:tr h="393192">
                <a:tc>
                  <a:txBody>
                    <a:bodyPr/>
                    <a:lstStyle/>
                    <a:p>
                      <a:pPr marR="508634" algn="r">
                        <a:lnSpc>
                          <a:spcPct val="100000"/>
                        </a:lnSpc>
                        <a:spcBef>
                          <a:spcPts val="359"/>
                        </a:spcBef>
                      </a:pPr>
                      <a:r>
                        <a:rPr sz="1800" spc="-5" dirty="0">
                          <a:solidFill>
                            <a:srgbClr val="595959"/>
                          </a:solidFill>
                          <a:latin typeface="Times New Roman"/>
                          <a:cs typeface="Times New Roman"/>
                        </a:rPr>
                        <a:t>&lt;S&gt;</a:t>
                      </a:r>
                      <a:r>
                        <a:rPr sz="1800" spc="-60" dirty="0">
                          <a:solidFill>
                            <a:srgbClr val="595959"/>
                          </a:solidFill>
                          <a:latin typeface="Times New Roman"/>
                          <a:cs typeface="Times New Roman"/>
                        </a:rPr>
                        <a:t> </a:t>
                      </a:r>
                      <a:r>
                        <a:rPr sz="1800" spc="-35" dirty="0">
                          <a:solidFill>
                            <a:srgbClr val="595959"/>
                          </a:solidFill>
                          <a:latin typeface="Times New Roman"/>
                          <a:cs typeface="Times New Roman"/>
                        </a:rPr>
                        <a:t>Tell</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.04</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spc="-65" dirty="0">
                          <a:solidFill>
                            <a:srgbClr val="595959"/>
                          </a:solidFill>
                          <a:latin typeface="Times New Roman"/>
                          <a:cs typeface="Times New Roman"/>
                        </a:rPr>
                        <a:t>To</a:t>
                      </a:r>
                      <a:r>
                        <a:rPr sz="1800" spc="-20" dirty="0">
                          <a:solidFill>
                            <a:srgbClr val="595959"/>
                          </a:solidFill>
                          <a:latin typeface="Times New Roman"/>
                          <a:cs typeface="Times New Roman"/>
                        </a:rPr>
                        <a:t> </a:t>
                      </a:r>
                      <a:r>
                        <a:rPr sz="1800" dirty="0">
                          <a:solidFill>
                            <a:srgbClr val="595959"/>
                          </a:solidFill>
                          <a:latin typeface="Times New Roman"/>
                          <a:cs typeface="Times New Roman"/>
                        </a:rPr>
                        <a:t>eat</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59"/>
                        </a:spcBef>
                      </a:pPr>
                      <a:r>
                        <a:rPr sz="1800" dirty="0">
                          <a:solidFill>
                            <a:srgbClr val="595959"/>
                          </a:solidFill>
                          <a:latin typeface="Times New Roman"/>
                          <a:cs typeface="Times New Roman"/>
                        </a:rPr>
                        <a:t>.26</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2"/>
                  </a:ext>
                </a:extLst>
              </a:tr>
              <a:tr h="393192">
                <a:tc>
                  <a:txBody>
                    <a:bodyPr/>
                    <a:lstStyle/>
                    <a:p>
                      <a:pPr marR="517525" algn="r">
                        <a:lnSpc>
                          <a:spcPct val="100000"/>
                        </a:lnSpc>
                        <a:spcBef>
                          <a:spcPts val="359"/>
                        </a:spcBef>
                      </a:pPr>
                      <a:r>
                        <a:rPr sz="1800" spc="-5" dirty="0">
                          <a:solidFill>
                            <a:srgbClr val="595959"/>
                          </a:solidFill>
                          <a:latin typeface="Times New Roman"/>
                          <a:cs typeface="Times New Roman"/>
                        </a:rPr>
                        <a:t>&lt;S&gt;</a:t>
                      </a:r>
                      <a:r>
                        <a:rPr sz="1800" spc="-25" dirty="0">
                          <a:solidFill>
                            <a:srgbClr val="595959"/>
                          </a:solidFill>
                          <a:latin typeface="Times New Roman"/>
                          <a:cs typeface="Times New Roman"/>
                        </a:rPr>
                        <a:t> </a:t>
                      </a:r>
                      <a:r>
                        <a:rPr sz="1800" dirty="0">
                          <a:solidFill>
                            <a:srgbClr val="595959"/>
                          </a:solidFill>
                          <a:latin typeface="Times New Roman"/>
                          <a:cs typeface="Times New Roman"/>
                        </a:rPr>
                        <a:t>I’m</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.02</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spc="-65" dirty="0">
                          <a:solidFill>
                            <a:srgbClr val="595959"/>
                          </a:solidFill>
                          <a:latin typeface="Times New Roman"/>
                          <a:cs typeface="Times New Roman"/>
                        </a:rPr>
                        <a:t>To</a:t>
                      </a:r>
                      <a:r>
                        <a:rPr sz="1800" spc="-20" dirty="0">
                          <a:solidFill>
                            <a:srgbClr val="595959"/>
                          </a:solidFill>
                          <a:latin typeface="Times New Roman"/>
                          <a:cs typeface="Times New Roman"/>
                        </a:rPr>
                        <a:t> </a:t>
                      </a:r>
                      <a:r>
                        <a:rPr sz="1800" dirty="0">
                          <a:solidFill>
                            <a:srgbClr val="595959"/>
                          </a:solidFill>
                          <a:latin typeface="Times New Roman"/>
                          <a:cs typeface="Times New Roman"/>
                        </a:rPr>
                        <a:t>have</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59"/>
                        </a:spcBef>
                      </a:pPr>
                      <a:r>
                        <a:rPr sz="1800" dirty="0">
                          <a:solidFill>
                            <a:srgbClr val="595959"/>
                          </a:solidFill>
                          <a:latin typeface="Times New Roman"/>
                          <a:cs typeface="Times New Roman"/>
                        </a:rPr>
                        <a:t>.14</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3"/>
                  </a:ext>
                </a:extLst>
              </a:tr>
              <a:tr h="393192">
                <a:tc>
                  <a:txBody>
                    <a:bodyPr/>
                    <a:lstStyle/>
                    <a:p>
                      <a:pPr algn="ctr">
                        <a:lnSpc>
                          <a:spcPct val="100000"/>
                        </a:lnSpc>
                        <a:spcBef>
                          <a:spcPts val="359"/>
                        </a:spcBef>
                      </a:pPr>
                      <a:r>
                        <a:rPr sz="1800" dirty="0">
                          <a:solidFill>
                            <a:srgbClr val="595959"/>
                          </a:solidFill>
                          <a:latin typeface="Times New Roman"/>
                          <a:cs typeface="Times New Roman"/>
                        </a:rPr>
                        <a:t>I</a:t>
                      </a:r>
                      <a:r>
                        <a:rPr sz="1800" spc="-20" dirty="0">
                          <a:solidFill>
                            <a:srgbClr val="595959"/>
                          </a:solidFill>
                          <a:latin typeface="Times New Roman"/>
                          <a:cs typeface="Times New Roman"/>
                        </a:rPr>
                        <a:t> </a:t>
                      </a:r>
                      <a:r>
                        <a:rPr sz="1800" dirty="0">
                          <a:solidFill>
                            <a:srgbClr val="595959"/>
                          </a:solidFill>
                          <a:latin typeface="Times New Roman"/>
                          <a:cs typeface="Times New Roman"/>
                        </a:rPr>
                        <a:t>want</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.32</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spc="-65" dirty="0">
                          <a:solidFill>
                            <a:srgbClr val="595959"/>
                          </a:solidFill>
                          <a:latin typeface="Times New Roman"/>
                          <a:cs typeface="Times New Roman"/>
                        </a:rPr>
                        <a:t>To</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spend</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59"/>
                        </a:spcBef>
                      </a:pPr>
                      <a:r>
                        <a:rPr sz="1800" dirty="0">
                          <a:solidFill>
                            <a:srgbClr val="595959"/>
                          </a:solidFill>
                          <a:latin typeface="Times New Roman"/>
                          <a:cs typeface="Times New Roman"/>
                        </a:rPr>
                        <a:t>.09</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4"/>
                  </a:ext>
                </a:extLst>
              </a:tr>
              <a:tr h="393192">
                <a:tc>
                  <a:txBody>
                    <a:bodyPr/>
                    <a:lstStyle/>
                    <a:p>
                      <a:pPr marR="551180" algn="r">
                        <a:lnSpc>
                          <a:spcPct val="100000"/>
                        </a:lnSpc>
                        <a:spcBef>
                          <a:spcPts val="360"/>
                        </a:spcBef>
                      </a:pPr>
                      <a:r>
                        <a:rPr sz="1800" dirty="0">
                          <a:solidFill>
                            <a:srgbClr val="595959"/>
                          </a:solidFill>
                          <a:latin typeface="Times New Roman"/>
                          <a:cs typeface="Times New Roman"/>
                        </a:rPr>
                        <a:t>I</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would</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dirty="0">
                          <a:solidFill>
                            <a:srgbClr val="595959"/>
                          </a:solidFill>
                          <a:latin typeface="Times New Roman"/>
                          <a:cs typeface="Times New Roman"/>
                        </a:rPr>
                        <a:t>.29</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spc="-65" dirty="0">
                          <a:solidFill>
                            <a:srgbClr val="595959"/>
                          </a:solidFill>
                          <a:latin typeface="Times New Roman"/>
                          <a:cs typeface="Times New Roman"/>
                        </a:rPr>
                        <a:t>To</a:t>
                      </a:r>
                      <a:r>
                        <a:rPr sz="1800" spc="-20" dirty="0">
                          <a:solidFill>
                            <a:srgbClr val="595959"/>
                          </a:solidFill>
                          <a:latin typeface="Times New Roman"/>
                          <a:cs typeface="Times New Roman"/>
                        </a:rPr>
                        <a:t> </a:t>
                      </a:r>
                      <a:r>
                        <a:rPr sz="1800" dirty="0">
                          <a:solidFill>
                            <a:srgbClr val="595959"/>
                          </a:solidFill>
                          <a:latin typeface="Times New Roman"/>
                          <a:cs typeface="Times New Roman"/>
                        </a:rPr>
                        <a:t>be</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60"/>
                        </a:spcBef>
                      </a:pPr>
                      <a:r>
                        <a:rPr sz="1800" dirty="0">
                          <a:solidFill>
                            <a:srgbClr val="595959"/>
                          </a:solidFill>
                          <a:latin typeface="Times New Roman"/>
                          <a:cs typeface="Times New Roman"/>
                        </a:rPr>
                        <a:t>.02</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5"/>
                  </a:ext>
                </a:extLst>
              </a:tr>
              <a:tr h="393192">
                <a:tc>
                  <a:txBody>
                    <a:bodyPr/>
                    <a:lstStyle/>
                    <a:p>
                      <a:pPr marL="605155">
                        <a:lnSpc>
                          <a:spcPct val="100000"/>
                        </a:lnSpc>
                        <a:spcBef>
                          <a:spcPts val="359"/>
                        </a:spcBef>
                      </a:pPr>
                      <a:r>
                        <a:rPr sz="1800" dirty="0">
                          <a:solidFill>
                            <a:srgbClr val="595959"/>
                          </a:solidFill>
                          <a:latin typeface="Times New Roman"/>
                          <a:cs typeface="Times New Roman"/>
                        </a:rPr>
                        <a:t>I</a:t>
                      </a:r>
                      <a:r>
                        <a:rPr sz="1800" spc="-20" dirty="0">
                          <a:solidFill>
                            <a:srgbClr val="595959"/>
                          </a:solidFill>
                          <a:latin typeface="Times New Roman"/>
                          <a:cs typeface="Times New Roman"/>
                        </a:rPr>
                        <a:t> </a:t>
                      </a:r>
                      <a:r>
                        <a:rPr sz="1800" spc="-10" dirty="0">
                          <a:solidFill>
                            <a:srgbClr val="595959"/>
                          </a:solidFill>
                          <a:latin typeface="Times New Roman"/>
                          <a:cs typeface="Times New Roman"/>
                        </a:rPr>
                        <a:t>don’t</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.08</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spc="-5" dirty="0">
                          <a:solidFill>
                            <a:srgbClr val="595959"/>
                          </a:solidFill>
                          <a:latin typeface="Times New Roman"/>
                          <a:cs typeface="Times New Roman"/>
                        </a:rPr>
                        <a:t>British</a:t>
                      </a:r>
                      <a:r>
                        <a:rPr sz="1800" spc="-20" dirty="0">
                          <a:solidFill>
                            <a:srgbClr val="595959"/>
                          </a:solidFill>
                          <a:latin typeface="Times New Roman"/>
                          <a:cs typeface="Times New Roman"/>
                        </a:rPr>
                        <a:t> </a:t>
                      </a:r>
                      <a:r>
                        <a:rPr sz="1800" dirty="0">
                          <a:solidFill>
                            <a:srgbClr val="595959"/>
                          </a:solidFill>
                          <a:latin typeface="Times New Roman"/>
                          <a:cs typeface="Times New Roman"/>
                        </a:rPr>
                        <a:t>food</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59"/>
                        </a:spcBef>
                      </a:pPr>
                      <a:r>
                        <a:rPr sz="1800" dirty="0">
                          <a:solidFill>
                            <a:srgbClr val="595959"/>
                          </a:solidFill>
                          <a:latin typeface="Times New Roman"/>
                          <a:cs typeface="Times New Roman"/>
                        </a:rPr>
                        <a:t>.60</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6"/>
                  </a:ext>
                </a:extLst>
              </a:tr>
              <a:tr h="393192">
                <a:tc>
                  <a:txBody>
                    <a:bodyPr/>
                    <a:lstStyle/>
                    <a:p>
                      <a:pPr algn="ctr">
                        <a:lnSpc>
                          <a:spcPct val="100000"/>
                        </a:lnSpc>
                        <a:spcBef>
                          <a:spcPts val="359"/>
                        </a:spcBef>
                      </a:pPr>
                      <a:r>
                        <a:rPr sz="1800" dirty="0">
                          <a:solidFill>
                            <a:srgbClr val="595959"/>
                          </a:solidFill>
                          <a:latin typeface="Times New Roman"/>
                          <a:cs typeface="Times New Roman"/>
                        </a:rPr>
                        <a:t>I</a:t>
                      </a:r>
                      <a:r>
                        <a:rPr sz="1800" spc="-20" dirty="0">
                          <a:solidFill>
                            <a:srgbClr val="595959"/>
                          </a:solidFill>
                          <a:latin typeface="Times New Roman"/>
                          <a:cs typeface="Times New Roman"/>
                        </a:rPr>
                        <a:t> </a:t>
                      </a:r>
                      <a:r>
                        <a:rPr sz="1800" dirty="0">
                          <a:solidFill>
                            <a:srgbClr val="595959"/>
                          </a:solidFill>
                          <a:latin typeface="Times New Roman"/>
                          <a:cs typeface="Times New Roman"/>
                        </a:rPr>
                        <a:t>have</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.04</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spc="-5" dirty="0">
                          <a:solidFill>
                            <a:srgbClr val="595959"/>
                          </a:solidFill>
                          <a:latin typeface="Times New Roman"/>
                          <a:cs typeface="Times New Roman"/>
                        </a:rPr>
                        <a:t>British</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restaurant</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59"/>
                        </a:spcBef>
                      </a:pPr>
                      <a:r>
                        <a:rPr sz="1800" dirty="0">
                          <a:solidFill>
                            <a:srgbClr val="595959"/>
                          </a:solidFill>
                          <a:latin typeface="Times New Roman"/>
                          <a:cs typeface="Times New Roman"/>
                        </a:rPr>
                        <a:t>.15</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7"/>
                  </a:ext>
                </a:extLst>
              </a:tr>
              <a:tr h="393192">
                <a:tc>
                  <a:txBody>
                    <a:bodyPr/>
                    <a:lstStyle/>
                    <a:p>
                      <a:pPr marR="547370" algn="r">
                        <a:lnSpc>
                          <a:spcPct val="100000"/>
                        </a:lnSpc>
                        <a:spcBef>
                          <a:spcPts val="359"/>
                        </a:spcBef>
                      </a:pPr>
                      <a:r>
                        <a:rPr sz="1800" spc="-40" dirty="0">
                          <a:solidFill>
                            <a:srgbClr val="595959"/>
                          </a:solidFill>
                          <a:latin typeface="Times New Roman"/>
                          <a:cs typeface="Times New Roman"/>
                        </a:rPr>
                        <a:t>Want</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to</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dirty="0">
                          <a:solidFill>
                            <a:srgbClr val="595959"/>
                          </a:solidFill>
                          <a:latin typeface="Times New Roman"/>
                          <a:cs typeface="Times New Roman"/>
                        </a:rPr>
                        <a:t>.65</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59"/>
                        </a:spcBef>
                      </a:pPr>
                      <a:r>
                        <a:rPr sz="1800" spc="-5" dirty="0">
                          <a:solidFill>
                            <a:srgbClr val="595959"/>
                          </a:solidFill>
                          <a:latin typeface="Times New Roman"/>
                          <a:cs typeface="Times New Roman"/>
                        </a:rPr>
                        <a:t>British</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cuisine</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59"/>
                        </a:spcBef>
                      </a:pPr>
                      <a:r>
                        <a:rPr sz="1800" dirty="0">
                          <a:solidFill>
                            <a:srgbClr val="595959"/>
                          </a:solidFill>
                          <a:latin typeface="Times New Roman"/>
                          <a:cs typeface="Times New Roman"/>
                        </a:rPr>
                        <a:t>.01</a:t>
                      </a:r>
                      <a:endParaRPr sz="1800">
                        <a:latin typeface="Times New Roman"/>
                        <a:cs typeface="Times New Roman"/>
                      </a:endParaRPr>
                    </a:p>
                  </a:txBody>
                  <a:tcPr marL="0" marR="0" marT="45719"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8"/>
                  </a:ext>
                </a:extLst>
              </a:tr>
              <a:tr h="393192">
                <a:tc>
                  <a:txBody>
                    <a:bodyPr/>
                    <a:lstStyle/>
                    <a:p>
                      <a:pPr marL="593090">
                        <a:lnSpc>
                          <a:spcPct val="100000"/>
                        </a:lnSpc>
                        <a:spcBef>
                          <a:spcPts val="360"/>
                        </a:spcBef>
                      </a:pPr>
                      <a:r>
                        <a:rPr sz="1800" spc="-40" dirty="0">
                          <a:solidFill>
                            <a:srgbClr val="595959"/>
                          </a:solidFill>
                          <a:latin typeface="Times New Roman"/>
                          <a:cs typeface="Times New Roman"/>
                        </a:rPr>
                        <a:t>Want</a:t>
                      </a:r>
                      <a:r>
                        <a:rPr sz="1800" spc="-25" dirty="0">
                          <a:solidFill>
                            <a:srgbClr val="595959"/>
                          </a:solidFill>
                          <a:latin typeface="Times New Roman"/>
                          <a:cs typeface="Times New Roman"/>
                        </a:rPr>
                        <a:t> </a:t>
                      </a:r>
                      <a:r>
                        <a:rPr sz="1800" dirty="0">
                          <a:solidFill>
                            <a:srgbClr val="595959"/>
                          </a:solidFill>
                          <a:latin typeface="Times New Roman"/>
                          <a:cs typeface="Times New Roman"/>
                        </a:rPr>
                        <a:t>a</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dirty="0">
                          <a:solidFill>
                            <a:srgbClr val="595959"/>
                          </a:solidFill>
                          <a:latin typeface="Times New Roman"/>
                          <a:cs typeface="Times New Roman"/>
                        </a:rPr>
                        <a:t>.05</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360"/>
                        </a:spcBef>
                      </a:pPr>
                      <a:r>
                        <a:rPr sz="1800" spc="-5" dirty="0">
                          <a:solidFill>
                            <a:srgbClr val="595959"/>
                          </a:solidFill>
                          <a:latin typeface="Times New Roman"/>
                          <a:cs typeface="Times New Roman"/>
                        </a:rPr>
                        <a:t>British</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lunch</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767715">
                        <a:lnSpc>
                          <a:spcPct val="100000"/>
                        </a:lnSpc>
                        <a:spcBef>
                          <a:spcPts val="360"/>
                        </a:spcBef>
                      </a:pPr>
                      <a:r>
                        <a:rPr sz="1800" dirty="0">
                          <a:solidFill>
                            <a:srgbClr val="595959"/>
                          </a:solidFill>
                          <a:latin typeface="Times New Roman"/>
                          <a:cs typeface="Times New Roman"/>
                        </a:rPr>
                        <a:t>.01</a:t>
                      </a:r>
                      <a:endParaRPr sz="1800">
                        <a:latin typeface="Times New Roman"/>
                        <a:cs typeface="Times New Roman"/>
                      </a:endParaRPr>
                    </a:p>
                  </a:txBody>
                  <a:tcPr marL="0" marR="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9"/>
                  </a:ext>
                </a:extLst>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1035303"/>
            <a:ext cx="6668134" cy="574040"/>
          </a:xfrm>
          <a:prstGeom prst="rect">
            <a:avLst/>
          </a:prstGeom>
        </p:spPr>
        <p:txBody>
          <a:bodyPr vert="horz" wrap="square" lIns="0" tIns="12700" rIns="0" bIns="0" rtlCol="0">
            <a:spAutoFit/>
          </a:bodyPr>
          <a:lstStyle/>
          <a:p>
            <a:pPr marL="12700">
              <a:lnSpc>
                <a:spcPct val="100000"/>
              </a:lnSpc>
              <a:spcBef>
                <a:spcPts val="100"/>
              </a:spcBef>
            </a:pPr>
            <a:r>
              <a:rPr sz="3600" spc="80" dirty="0"/>
              <a:t>Computing</a:t>
            </a:r>
            <a:r>
              <a:rPr sz="3600" spc="165" dirty="0"/>
              <a:t> </a:t>
            </a:r>
            <a:r>
              <a:rPr sz="3600" spc="85" dirty="0"/>
              <a:t>Sentence</a:t>
            </a:r>
            <a:r>
              <a:rPr sz="3600" spc="185" dirty="0"/>
              <a:t> </a:t>
            </a:r>
            <a:r>
              <a:rPr sz="3600" spc="90" dirty="0"/>
              <a:t>Probabilities</a:t>
            </a:r>
            <a:endParaRPr sz="360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10</a:t>
            </a:r>
            <a:endParaRPr sz="800">
              <a:latin typeface="Times New Roman"/>
              <a:cs typeface="Times New Roman"/>
            </a:endParaRPr>
          </a:p>
        </p:txBody>
      </p:sp>
      <p:sp>
        <p:nvSpPr>
          <p:cNvPr id="3" name="object 3"/>
          <p:cNvSpPr txBox="1"/>
          <p:nvPr/>
        </p:nvSpPr>
        <p:spPr>
          <a:xfrm>
            <a:off x="892555" y="2065689"/>
            <a:ext cx="7169150" cy="3683000"/>
          </a:xfrm>
          <a:prstGeom prst="rect">
            <a:avLst/>
          </a:prstGeom>
        </p:spPr>
        <p:txBody>
          <a:bodyPr vert="horz" wrap="square" lIns="0" tIns="12700" rIns="0" bIns="0" rtlCol="0">
            <a:spAutoFit/>
          </a:bodyPr>
          <a:lstStyle/>
          <a:p>
            <a:pPr marL="12700">
              <a:lnSpc>
                <a:spcPct val="100000"/>
              </a:lnSpc>
              <a:spcBef>
                <a:spcPts val="100"/>
              </a:spcBef>
            </a:pPr>
            <a:r>
              <a:rPr sz="2000" i="1" dirty="0">
                <a:solidFill>
                  <a:srgbClr val="595959"/>
                </a:solidFill>
                <a:latin typeface="Times New Roman"/>
                <a:cs typeface="Times New Roman"/>
              </a:rPr>
              <a:t>P</a:t>
            </a:r>
            <a:r>
              <a:rPr sz="2000" i="1" spc="-40" dirty="0">
                <a:solidFill>
                  <a:srgbClr val="595959"/>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dirty="0">
                <a:solidFill>
                  <a:srgbClr val="CC0000"/>
                </a:solidFill>
                <a:latin typeface="Times New Roman"/>
                <a:cs typeface="Times New Roman"/>
              </a:rPr>
              <a:t>I</a:t>
            </a:r>
            <a:r>
              <a:rPr sz="2000" spc="-5" dirty="0">
                <a:solidFill>
                  <a:srgbClr val="CC0000"/>
                </a:solidFill>
                <a:latin typeface="Times New Roman"/>
                <a:cs typeface="Times New Roman"/>
              </a:rPr>
              <a:t> </a:t>
            </a:r>
            <a:r>
              <a:rPr sz="2000" dirty="0">
                <a:solidFill>
                  <a:srgbClr val="CC0000"/>
                </a:solidFill>
                <a:latin typeface="Times New Roman"/>
                <a:cs typeface="Times New Roman"/>
              </a:rPr>
              <a:t>want</a:t>
            </a:r>
            <a:r>
              <a:rPr sz="2000" spc="-15" dirty="0">
                <a:solidFill>
                  <a:srgbClr val="CC0000"/>
                </a:solidFill>
                <a:latin typeface="Times New Roman"/>
                <a:cs typeface="Times New Roman"/>
              </a:rPr>
              <a:t> </a:t>
            </a:r>
            <a:r>
              <a:rPr sz="2000" spc="-5" dirty="0">
                <a:solidFill>
                  <a:srgbClr val="CC0000"/>
                </a:solidFill>
                <a:latin typeface="Times New Roman"/>
                <a:cs typeface="Times New Roman"/>
              </a:rPr>
              <a:t>to</a:t>
            </a:r>
            <a:r>
              <a:rPr sz="2000" dirty="0">
                <a:solidFill>
                  <a:srgbClr val="CC0000"/>
                </a:solidFill>
                <a:latin typeface="Times New Roman"/>
                <a:cs typeface="Times New Roman"/>
              </a:rPr>
              <a:t> </a:t>
            </a:r>
            <a:r>
              <a:rPr sz="2000" spc="-5" dirty="0">
                <a:solidFill>
                  <a:srgbClr val="CC0000"/>
                </a:solidFill>
                <a:latin typeface="Times New Roman"/>
                <a:cs typeface="Times New Roman"/>
              </a:rPr>
              <a:t>eat</a:t>
            </a:r>
            <a:r>
              <a:rPr sz="2000" spc="-10" dirty="0">
                <a:solidFill>
                  <a:srgbClr val="CC0000"/>
                </a:solidFill>
                <a:latin typeface="Times New Roman"/>
                <a:cs typeface="Times New Roman"/>
              </a:rPr>
              <a:t> British</a:t>
            </a:r>
            <a:r>
              <a:rPr sz="2000" spc="-5" dirty="0">
                <a:solidFill>
                  <a:srgbClr val="CC0000"/>
                </a:solidFill>
                <a:latin typeface="Times New Roman"/>
                <a:cs typeface="Times New Roman"/>
              </a:rPr>
              <a:t> food</a:t>
            </a:r>
            <a:r>
              <a:rPr sz="2000" dirty="0">
                <a:solidFill>
                  <a:srgbClr val="CC0000"/>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dirty="0">
                <a:solidFill>
                  <a:srgbClr val="595959"/>
                </a:solidFill>
                <a:latin typeface="Times New Roman"/>
                <a:cs typeface="Times New Roman"/>
              </a:rPr>
              <a:t>=</a:t>
            </a:r>
            <a:r>
              <a:rPr sz="2000" spc="-10" dirty="0">
                <a:solidFill>
                  <a:srgbClr val="595959"/>
                </a:solidFill>
                <a:latin typeface="Times New Roman"/>
                <a:cs typeface="Times New Roman"/>
              </a:rPr>
              <a:t> </a:t>
            </a:r>
            <a:r>
              <a:rPr sz="2000" i="1" dirty="0">
                <a:solidFill>
                  <a:srgbClr val="595959"/>
                </a:solidFill>
                <a:latin typeface="Times New Roman"/>
                <a:cs typeface="Times New Roman"/>
              </a:rPr>
              <a:t>P</a:t>
            </a:r>
            <a:r>
              <a:rPr sz="2000" i="1" spc="-35" dirty="0">
                <a:solidFill>
                  <a:srgbClr val="595959"/>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dirty="0">
                <a:solidFill>
                  <a:srgbClr val="CC0000"/>
                </a:solidFill>
                <a:latin typeface="Times New Roman"/>
                <a:cs typeface="Times New Roman"/>
              </a:rPr>
              <a:t>I</a:t>
            </a:r>
            <a:r>
              <a:rPr sz="2000" spc="-5" dirty="0">
                <a:solidFill>
                  <a:srgbClr val="CC0000"/>
                </a:solidFill>
                <a:latin typeface="Times New Roman"/>
                <a:cs typeface="Times New Roman"/>
              </a:rPr>
              <a:t> </a:t>
            </a:r>
            <a:r>
              <a:rPr sz="2000" dirty="0">
                <a:solidFill>
                  <a:srgbClr val="595959"/>
                </a:solidFill>
                <a:latin typeface="Times New Roman"/>
                <a:cs typeface="Times New Roman"/>
              </a:rPr>
              <a: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&lt;S&gt;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i="1" dirty="0">
                <a:solidFill>
                  <a:srgbClr val="595959"/>
                </a:solidFill>
                <a:latin typeface="Times New Roman"/>
                <a:cs typeface="Times New Roman"/>
              </a:rPr>
              <a:t>P</a:t>
            </a:r>
            <a:r>
              <a:rPr sz="2000" i="1" spc="-40" dirty="0">
                <a:solidFill>
                  <a:srgbClr val="595959"/>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dirty="0">
                <a:solidFill>
                  <a:srgbClr val="CC0000"/>
                </a:solidFill>
                <a:latin typeface="Times New Roman"/>
                <a:cs typeface="Times New Roman"/>
              </a:rPr>
              <a:t>want</a:t>
            </a:r>
            <a:r>
              <a:rPr sz="2000" spc="-10" dirty="0">
                <a:solidFill>
                  <a:srgbClr val="CC0000"/>
                </a:solidFill>
                <a:latin typeface="Times New Roman"/>
                <a:cs typeface="Times New Roman"/>
              </a:rPr>
              <a:t> </a:t>
            </a:r>
            <a:r>
              <a:rPr sz="2000" dirty="0">
                <a:solidFill>
                  <a:srgbClr val="595959"/>
                </a:solidFill>
                <a:latin typeface="Times New Roman"/>
                <a:cs typeface="Times New Roman"/>
              </a:rPr>
              <a:t>|</a:t>
            </a:r>
            <a:r>
              <a:rPr sz="2000" spc="-10" dirty="0">
                <a:solidFill>
                  <a:srgbClr val="595959"/>
                </a:solidFill>
                <a:latin typeface="Times New Roman"/>
                <a:cs typeface="Times New Roman"/>
              </a:rPr>
              <a:t> </a:t>
            </a:r>
            <a:r>
              <a:rPr sz="2000" dirty="0">
                <a:solidFill>
                  <a:srgbClr val="CC0000"/>
                </a:solidFill>
                <a:latin typeface="Times New Roman"/>
                <a:cs typeface="Times New Roman"/>
              </a:rPr>
              <a:t>I</a:t>
            </a:r>
            <a:r>
              <a:rPr sz="2000" spc="-5" dirty="0">
                <a:solidFill>
                  <a:srgbClr val="CC0000"/>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i="1" dirty="0">
                <a:solidFill>
                  <a:srgbClr val="595959"/>
                </a:solidFill>
                <a:latin typeface="Times New Roman"/>
                <a:cs typeface="Times New Roman"/>
              </a:rPr>
              <a:t>P</a:t>
            </a:r>
            <a:r>
              <a:rPr sz="2000" i="1" spc="-35" dirty="0">
                <a:solidFill>
                  <a:srgbClr val="595959"/>
                </a:solidFill>
                <a:latin typeface="Times New Roman"/>
                <a:cs typeface="Times New Roman"/>
              </a:rPr>
              <a:t> </a:t>
            </a:r>
            <a:r>
              <a:rPr sz="2000" dirty="0">
                <a:solidFill>
                  <a:srgbClr val="595959"/>
                </a:solidFill>
                <a:latin typeface="Times New Roman"/>
                <a:cs typeface="Times New Roman"/>
              </a:rPr>
              <a:t>(</a:t>
            </a:r>
            <a:r>
              <a:rPr sz="2000" spc="-10" dirty="0">
                <a:solidFill>
                  <a:srgbClr val="595959"/>
                </a:solidFill>
                <a:latin typeface="Times New Roman"/>
                <a:cs typeface="Times New Roman"/>
              </a:rPr>
              <a:t> </a:t>
            </a:r>
            <a:r>
              <a:rPr sz="2000" spc="-5" dirty="0">
                <a:solidFill>
                  <a:srgbClr val="CC0000"/>
                </a:solidFill>
                <a:latin typeface="Times New Roman"/>
                <a:cs typeface="Times New Roman"/>
              </a:rPr>
              <a:t>to</a:t>
            </a:r>
            <a:r>
              <a:rPr sz="2000" dirty="0">
                <a:solidFill>
                  <a:srgbClr val="CC0000"/>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dirty="0">
                <a:solidFill>
                  <a:srgbClr val="CC0000"/>
                </a:solidFill>
                <a:latin typeface="Times New Roman"/>
                <a:cs typeface="Times New Roman"/>
              </a:rPr>
              <a:t>want</a:t>
            </a:r>
            <a:endParaRPr sz="2000">
              <a:latin typeface="Times New Roman"/>
              <a:cs typeface="Times New Roman"/>
            </a:endParaRPr>
          </a:p>
          <a:p>
            <a:pPr marL="12700">
              <a:lnSpc>
                <a:spcPct val="100000"/>
              </a:lnSpc>
            </a:pPr>
            <a:r>
              <a:rPr sz="2000" dirty="0">
                <a:solidFill>
                  <a:srgbClr val="595959"/>
                </a:solidFill>
                <a:latin typeface="Times New Roman"/>
                <a:cs typeface="Times New Roman"/>
              </a:rPr>
              <a:t>)</a:t>
            </a:r>
            <a:r>
              <a:rPr sz="2000" spc="-10" dirty="0">
                <a:solidFill>
                  <a:srgbClr val="595959"/>
                </a:solidFill>
                <a:latin typeface="Times New Roman"/>
                <a:cs typeface="Times New Roman"/>
              </a:rPr>
              <a:t> </a:t>
            </a:r>
            <a:r>
              <a:rPr sz="2000" i="1" dirty="0">
                <a:solidFill>
                  <a:srgbClr val="595959"/>
                </a:solidFill>
                <a:latin typeface="Times New Roman"/>
                <a:cs typeface="Times New Roman"/>
              </a:rPr>
              <a:t>P</a:t>
            </a:r>
            <a:r>
              <a:rPr sz="2000" i="1" spc="-35" dirty="0">
                <a:solidFill>
                  <a:srgbClr val="595959"/>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spc="-5" dirty="0">
                <a:solidFill>
                  <a:srgbClr val="CC0000"/>
                </a:solidFill>
                <a:latin typeface="Times New Roman"/>
                <a:cs typeface="Times New Roman"/>
              </a:rPr>
              <a:t>eat</a:t>
            </a:r>
            <a:r>
              <a:rPr sz="2000" spc="-10" dirty="0">
                <a:solidFill>
                  <a:srgbClr val="CC0000"/>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spc="-5" dirty="0">
                <a:solidFill>
                  <a:srgbClr val="CC0000"/>
                </a:solidFill>
                <a:latin typeface="Times New Roman"/>
                <a:cs typeface="Times New Roman"/>
              </a:rPr>
              <a:t>to</a:t>
            </a:r>
            <a:r>
              <a:rPr sz="2000" dirty="0">
                <a:solidFill>
                  <a:srgbClr val="CC0000"/>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i="1" dirty="0">
                <a:solidFill>
                  <a:srgbClr val="595959"/>
                </a:solidFill>
                <a:latin typeface="Times New Roman"/>
                <a:cs typeface="Times New Roman"/>
              </a:rPr>
              <a:t>P</a:t>
            </a:r>
            <a:r>
              <a:rPr sz="2000" i="1" spc="-35" dirty="0">
                <a:solidFill>
                  <a:srgbClr val="595959"/>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spc="-10" dirty="0">
                <a:solidFill>
                  <a:srgbClr val="CC0000"/>
                </a:solidFill>
                <a:latin typeface="Times New Roman"/>
                <a:cs typeface="Times New Roman"/>
              </a:rPr>
              <a:t>British</a:t>
            </a:r>
            <a:r>
              <a:rPr sz="2000" spc="-5" dirty="0">
                <a:solidFill>
                  <a:srgbClr val="CC0000"/>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spc="-5" dirty="0">
                <a:solidFill>
                  <a:srgbClr val="CC0000"/>
                </a:solidFill>
                <a:latin typeface="Times New Roman"/>
                <a:cs typeface="Times New Roman"/>
              </a:rPr>
              <a:t>eat</a:t>
            </a:r>
            <a:r>
              <a:rPr sz="2000" spc="-10" dirty="0">
                <a:solidFill>
                  <a:srgbClr val="CC0000"/>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i="1" dirty="0">
                <a:solidFill>
                  <a:srgbClr val="595959"/>
                </a:solidFill>
                <a:latin typeface="Times New Roman"/>
                <a:cs typeface="Times New Roman"/>
              </a:rPr>
              <a:t>P</a:t>
            </a:r>
            <a:r>
              <a:rPr sz="2000" i="1" spc="-35" dirty="0">
                <a:solidFill>
                  <a:srgbClr val="595959"/>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spc="-5" dirty="0">
                <a:solidFill>
                  <a:srgbClr val="CC0000"/>
                </a:solidFill>
                <a:latin typeface="Times New Roman"/>
                <a:cs typeface="Times New Roman"/>
              </a:rPr>
              <a:t>food</a:t>
            </a:r>
            <a:r>
              <a:rPr sz="2000" dirty="0">
                <a:solidFill>
                  <a:srgbClr val="CC0000"/>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spc="-10" dirty="0">
                <a:solidFill>
                  <a:srgbClr val="CC0000"/>
                </a:solidFill>
                <a:latin typeface="Times New Roman"/>
                <a:cs typeface="Times New Roman"/>
              </a:rPr>
              <a:t>British</a:t>
            </a:r>
            <a:r>
              <a:rPr sz="2000" dirty="0">
                <a:solidFill>
                  <a:srgbClr val="CC0000"/>
                </a:solidFill>
                <a:latin typeface="Times New Roman"/>
                <a:cs typeface="Times New Roman"/>
              </a:rPr>
              <a:t> </a:t>
            </a:r>
            <a:r>
              <a:rPr sz="2000" dirty="0">
                <a:solidFill>
                  <a:srgbClr val="595959"/>
                </a:solidFill>
                <a:latin typeface="Times New Roman"/>
                <a:cs typeface="Times New Roman"/>
              </a:rPr>
              <a:t>)</a:t>
            </a:r>
            <a:r>
              <a:rPr sz="2000" spc="-5" dirty="0">
                <a:solidFill>
                  <a:srgbClr val="595959"/>
                </a:solidFill>
                <a:latin typeface="Times New Roman"/>
                <a:cs typeface="Times New Roman"/>
              </a:rPr>
              <a:t> </a:t>
            </a:r>
            <a:r>
              <a:rPr sz="2000" dirty="0">
                <a:solidFill>
                  <a:srgbClr val="595959"/>
                </a:solidFill>
                <a:latin typeface="Times New Roman"/>
                <a:cs typeface="Times New Roman"/>
              </a:rPr>
              <a:t>=</a:t>
            </a:r>
            <a:r>
              <a:rPr sz="2000" spc="-10" dirty="0">
                <a:solidFill>
                  <a:srgbClr val="595959"/>
                </a:solidFill>
                <a:latin typeface="Times New Roman"/>
                <a:cs typeface="Times New Roman"/>
              </a:rPr>
              <a:t> </a:t>
            </a:r>
            <a:r>
              <a:rPr sz="2000" dirty="0">
                <a:solidFill>
                  <a:srgbClr val="595959"/>
                </a:solidFill>
                <a:latin typeface="Times New Roman"/>
                <a:cs typeface="Times New Roman"/>
              </a:rPr>
              <a:t>.25 ×</a:t>
            </a:r>
            <a:r>
              <a:rPr sz="2000" spc="-5" dirty="0">
                <a:solidFill>
                  <a:srgbClr val="595959"/>
                </a:solidFill>
                <a:latin typeface="Times New Roman"/>
                <a:cs typeface="Times New Roman"/>
              </a:rPr>
              <a:t> </a:t>
            </a:r>
            <a:r>
              <a:rPr sz="2000" dirty="0">
                <a:solidFill>
                  <a:srgbClr val="595959"/>
                </a:solidFill>
                <a:latin typeface="Times New Roman"/>
                <a:cs typeface="Times New Roman"/>
              </a:rPr>
              <a:t>.32 ×</a:t>
            </a:r>
            <a:r>
              <a:rPr sz="2000" spc="-5" dirty="0">
                <a:solidFill>
                  <a:srgbClr val="595959"/>
                </a:solidFill>
                <a:latin typeface="Times New Roman"/>
                <a:cs typeface="Times New Roman"/>
              </a:rPr>
              <a:t> </a:t>
            </a:r>
            <a:r>
              <a:rPr sz="2000" dirty="0">
                <a:solidFill>
                  <a:srgbClr val="595959"/>
                </a:solidFill>
                <a:latin typeface="Times New Roman"/>
                <a:cs typeface="Times New Roman"/>
              </a:rPr>
              <a:t>.65 ×</a:t>
            </a:r>
            <a:endParaRPr sz="2000">
              <a:latin typeface="Times New Roman"/>
              <a:cs typeface="Times New Roman"/>
            </a:endParaRPr>
          </a:p>
          <a:p>
            <a:pPr marL="12700">
              <a:lnSpc>
                <a:spcPct val="100000"/>
              </a:lnSpc>
            </a:pPr>
            <a:r>
              <a:rPr sz="2000" dirty="0">
                <a:solidFill>
                  <a:srgbClr val="595959"/>
                </a:solidFill>
                <a:latin typeface="Times New Roman"/>
                <a:cs typeface="Times New Roman"/>
              </a:rPr>
              <a:t>.26</a:t>
            </a:r>
            <a:r>
              <a:rPr sz="2000" spc="-10" dirty="0">
                <a:solidFill>
                  <a:srgbClr val="595959"/>
                </a:solidFill>
                <a:latin typeface="Times New Roman"/>
                <a:cs typeface="Times New Roman"/>
              </a:rPr>
              <a:t> </a:t>
            </a:r>
            <a:r>
              <a:rPr sz="2000" dirty="0">
                <a:solidFill>
                  <a:srgbClr val="595959"/>
                </a:solidFill>
                <a:latin typeface="Times New Roman"/>
                <a:cs typeface="Times New Roman"/>
              </a:rPr>
              <a:t>×</a:t>
            </a:r>
            <a:r>
              <a:rPr sz="2000" spc="-15" dirty="0">
                <a:solidFill>
                  <a:srgbClr val="595959"/>
                </a:solidFill>
                <a:latin typeface="Times New Roman"/>
                <a:cs typeface="Times New Roman"/>
              </a:rPr>
              <a:t> </a:t>
            </a:r>
            <a:r>
              <a:rPr sz="2000" dirty="0">
                <a:solidFill>
                  <a:srgbClr val="595959"/>
                </a:solidFill>
                <a:latin typeface="Times New Roman"/>
                <a:cs typeface="Times New Roman"/>
              </a:rPr>
              <a:t>.001</a:t>
            </a:r>
            <a:r>
              <a:rPr sz="2000" spc="-10" dirty="0">
                <a:solidFill>
                  <a:srgbClr val="595959"/>
                </a:solidFill>
                <a:latin typeface="Times New Roman"/>
                <a:cs typeface="Times New Roman"/>
              </a:rPr>
              <a:t> </a:t>
            </a:r>
            <a:r>
              <a:rPr sz="2000" dirty="0">
                <a:solidFill>
                  <a:srgbClr val="595959"/>
                </a:solidFill>
                <a:latin typeface="Times New Roman"/>
                <a:cs typeface="Times New Roman"/>
              </a:rPr>
              <a:t>×</a:t>
            </a:r>
            <a:r>
              <a:rPr sz="2000" spc="-15" dirty="0">
                <a:solidFill>
                  <a:srgbClr val="595959"/>
                </a:solidFill>
                <a:latin typeface="Times New Roman"/>
                <a:cs typeface="Times New Roman"/>
              </a:rPr>
              <a:t> </a:t>
            </a:r>
            <a:r>
              <a:rPr sz="2000" dirty="0">
                <a:solidFill>
                  <a:srgbClr val="595959"/>
                </a:solidFill>
                <a:latin typeface="Times New Roman"/>
                <a:cs typeface="Times New Roman"/>
              </a:rPr>
              <a:t>.60</a:t>
            </a:r>
            <a:r>
              <a:rPr sz="2000" spc="-10" dirty="0">
                <a:solidFill>
                  <a:srgbClr val="595959"/>
                </a:solidFill>
                <a:latin typeface="Times New Roman"/>
                <a:cs typeface="Times New Roman"/>
              </a:rPr>
              <a:t> </a:t>
            </a:r>
            <a:r>
              <a:rPr sz="2000" dirty="0">
                <a:solidFill>
                  <a:srgbClr val="595959"/>
                </a:solidFill>
                <a:latin typeface="Times New Roman"/>
                <a:cs typeface="Times New Roman"/>
              </a:rPr>
              <a:t>=</a:t>
            </a:r>
            <a:r>
              <a:rPr sz="2000" spc="-15" dirty="0">
                <a:solidFill>
                  <a:srgbClr val="595959"/>
                </a:solidFill>
                <a:latin typeface="Times New Roman"/>
                <a:cs typeface="Times New Roman"/>
              </a:rPr>
              <a:t> </a:t>
            </a:r>
            <a:r>
              <a:rPr sz="2000" dirty="0">
                <a:solidFill>
                  <a:srgbClr val="595959"/>
                </a:solidFill>
                <a:latin typeface="Times New Roman"/>
                <a:cs typeface="Times New Roman"/>
              </a:rPr>
              <a:t>.000080</a:t>
            </a:r>
            <a:endParaRPr sz="2000">
              <a:latin typeface="Times New Roman"/>
              <a:cs typeface="Times New Roman"/>
            </a:endParaRPr>
          </a:p>
          <a:p>
            <a:pPr marL="12700">
              <a:lnSpc>
                <a:spcPct val="100000"/>
              </a:lnSpc>
              <a:spcBef>
                <a:spcPts val="1200"/>
              </a:spcBef>
            </a:pPr>
            <a:r>
              <a:rPr sz="2000" dirty="0">
                <a:solidFill>
                  <a:srgbClr val="595959"/>
                </a:solidFill>
                <a:latin typeface="Times New Roman"/>
                <a:cs typeface="Times New Roman"/>
              </a:rPr>
              <a:t>Vs.</a:t>
            </a:r>
            <a:endParaRPr sz="2000">
              <a:latin typeface="Times New Roman"/>
              <a:cs typeface="Times New Roman"/>
            </a:endParaRPr>
          </a:p>
          <a:p>
            <a:pPr marL="12700">
              <a:lnSpc>
                <a:spcPct val="100000"/>
              </a:lnSpc>
              <a:spcBef>
                <a:spcPts val="1200"/>
              </a:spcBef>
            </a:pPr>
            <a:r>
              <a:rPr sz="2000" i="1" dirty="0">
                <a:solidFill>
                  <a:srgbClr val="595959"/>
                </a:solidFill>
                <a:latin typeface="Times New Roman"/>
                <a:cs typeface="Times New Roman"/>
              </a:rPr>
              <a:t>P</a:t>
            </a:r>
            <a:r>
              <a:rPr sz="2000" i="1" spc="-40" dirty="0">
                <a:solidFill>
                  <a:srgbClr val="595959"/>
                </a:solidFill>
                <a:latin typeface="Times New Roman"/>
                <a:cs typeface="Times New Roman"/>
              </a:rPr>
              <a:t> </a:t>
            </a:r>
            <a:r>
              <a:rPr sz="2000" dirty="0">
                <a:solidFill>
                  <a:srgbClr val="595959"/>
                </a:solidFill>
                <a:latin typeface="Times New Roman"/>
                <a:cs typeface="Times New Roman"/>
              </a:rPr>
              <a:t>(</a:t>
            </a:r>
            <a:r>
              <a:rPr sz="2000" spc="-10" dirty="0">
                <a:solidFill>
                  <a:srgbClr val="595959"/>
                </a:solidFill>
                <a:latin typeface="Times New Roman"/>
                <a:cs typeface="Times New Roman"/>
              </a:rPr>
              <a:t> </a:t>
            </a:r>
            <a:r>
              <a:rPr sz="2000" dirty="0">
                <a:solidFill>
                  <a:srgbClr val="CC0000"/>
                </a:solidFill>
                <a:latin typeface="Times New Roman"/>
                <a:cs typeface="Times New Roman"/>
              </a:rPr>
              <a:t>I</a:t>
            </a:r>
            <a:r>
              <a:rPr sz="2000" spc="-10" dirty="0">
                <a:solidFill>
                  <a:srgbClr val="CC0000"/>
                </a:solidFill>
                <a:latin typeface="Times New Roman"/>
                <a:cs typeface="Times New Roman"/>
              </a:rPr>
              <a:t> </a:t>
            </a:r>
            <a:r>
              <a:rPr sz="2000" dirty="0">
                <a:solidFill>
                  <a:srgbClr val="CC0000"/>
                </a:solidFill>
                <a:latin typeface="Times New Roman"/>
                <a:cs typeface="Times New Roman"/>
              </a:rPr>
              <a:t>want</a:t>
            </a:r>
            <a:r>
              <a:rPr sz="2000" spc="-15" dirty="0">
                <a:solidFill>
                  <a:srgbClr val="CC0000"/>
                </a:solidFill>
                <a:latin typeface="Times New Roman"/>
                <a:cs typeface="Times New Roman"/>
              </a:rPr>
              <a:t> </a:t>
            </a:r>
            <a:r>
              <a:rPr sz="2000" spc="-5" dirty="0">
                <a:solidFill>
                  <a:srgbClr val="CC0000"/>
                </a:solidFill>
                <a:latin typeface="Times New Roman"/>
                <a:cs typeface="Times New Roman"/>
              </a:rPr>
              <a:t>to eat</a:t>
            </a:r>
            <a:r>
              <a:rPr sz="2000" spc="-15" dirty="0">
                <a:solidFill>
                  <a:srgbClr val="CC0000"/>
                </a:solidFill>
                <a:latin typeface="Times New Roman"/>
                <a:cs typeface="Times New Roman"/>
              </a:rPr>
              <a:t> </a:t>
            </a:r>
            <a:r>
              <a:rPr sz="2000" spc="-5" dirty="0">
                <a:solidFill>
                  <a:srgbClr val="CC0000"/>
                </a:solidFill>
                <a:latin typeface="Times New Roman"/>
                <a:cs typeface="Times New Roman"/>
              </a:rPr>
              <a:t>Chinese food </a:t>
            </a:r>
            <a:r>
              <a:rPr sz="2000" dirty="0">
                <a:solidFill>
                  <a:srgbClr val="595959"/>
                </a:solidFill>
                <a:latin typeface="Times New Roman"/>
                <a:cs typeface="Times New Roman"/>
              </a:rPr>
              <a:t>)</a:t>
            </a:r>
            <a:r>
              <a:rPr sz="2000" spc="-10" dirty="0">
                <a:solidFill>
                  <a:srgbClr val="595959"/>
                </a:solidFill>
                <a:latin typeface="Times New Roman"/>
                <a:cs typeface="Times New Roman"/>
              </a:rPr>
              <a:t> </a:t>
            </a:r>
            <a:r>
              <a:rPr sz="2000" dirty="0">
                <a:solidFill>
                  <a:srgbClr val="595959"/>
                </a:solidFill>
                <a:latin typeface="Times New Roman"/>
                <a:cs typeface="Times New Roman"/>
              </a:rPr>
              <a:t>=</a:t>
            </a:r>
            <a:r>
              <a:rPr sz="2000" spc="-10" dirty="0">
                <a:solidFill>
                  <a:srgbClr val="595959"/>
                </a:solidFill>
                <a:latin typeface="Times New Roman"/>
                <a:cs typeface="Times New Roman"/>
              </a:rPr>
              <a:t> </a:t>
            </a:r>
            <a:r>
              <a:rPr sz="2000" dirty="0">
                <a:solidFill>
                  <a:srgbClr val="595959"/>
                </a:solidFill>
                <a:latin typeface="Times New Roman"/>
                <a:cs typeface="Times New Roman"/>
              </a:rPr>
              <a:t>.00015</a:t>
            </a:r>
            <a:endParaRPr sz="2000">
              <a:latin typeface="Times New Roman"/>
              <a:cs typeface="Times New Roman"/>
            </a:endParaRPr>
          </a:p>
          <a:p>
            <a:pPr marL="12700">
              <a:lnSpc>
                <a:spcPct val="100000"/>
              </a:lnSpc>
              <a:spcBef>
                <a:spcPts val="1200"/>
              </a:spcBef>
            </a:pPr>
            <a:r>
              <a:rPr sz="2000" spc="-5" dirty="0">
                <a:solidFill>
                  <a:srgbClr val="595959"/>
                </a:solidFill>
                <a:latin typeface="Times New Roman"/>
                <a:cs typeface="Times New Roman"/>
              </a:rPr>
              <a:t>Probabilities</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seem</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to</a:t>
            </a:r>
            <a:r>
              <a:rPr sz="2000" dirty="0">
                <a:solidFill>
                  <a:srgbClr val="595959"/>
                </a:solidFill>
                <a:latin typeface="Times New Roman"/>
                <a:cs typeface="Times New Roman"/>
              </a:rPr>
              <a:t> </a:t>
            </a:r>
            <a:r>
              <a:rPr sz="2000" spc="-5" dirty="0">
                <a:solidFill>
                  <a:srgbClr val="595959"/>
                </a:solidFill>
                <a:latin typeface="Times New Roman"/>
                <a:cs typeface="Times New Roman"/>
              </a:rPr>
              <a:t>capture “syntactic”</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facts,</a:t>
            </a:r>
            <a:r>
              <a:rPr sz="2000" dirty="0">
                <a:solidFill>
                  <a:srgbClr val="595959"/>
                </a:solidFill>
                <a:latin typeface="Times New Roman"/>
                <a:cs typeface="Times New Roman"/>
              </a:rPr>
              <a:t> </a:t>
            </a:r>
            <a:r>
              <a:rPr sz="2000" spc="-5" dirty="0">
                <a:solidFill>
                  <a:srgbClr val="595959"/>
                </a:solidFill>
                <a:latin typeface="Times New Roman"/>
                <a:cs typeface="Times New Roman"/>
              </a:rPr>
              <a:t>“world knowledge”</a:t>
            </a:r>
            <a:endParaRPr sz="2000">
              <a:latin typeface="Times New Roman"/>
              <a:cs typeface="Times New Roman"/>
            </a:endParaRPr>
          </a:p>
          <a:p>
            <a:pPr marL="49530">
              <a:lnSpc>
                <a:spcPct val="100000"/>
              </a:lnSpc>
              <a:spcBef>
                <a:spcPts val="1200"/>
              </a:spcBef>
            </a:pPr>
            <a:r>
              <a:rPr sz="2000" spc="-15" dirty="0">
                <a:solidFill>
                  <a:srgbClr val="002060"/>
                </a:solidFill>
                <a:latin typeface="Impact"/>
                <a:cs typeface="Impact"/>
              </a:rPr>
              <a:t>­</a:t>
            </a:r>
            <a:r>
              <a:rPr sz="2000" spc="135" dirty="0">
                <a:solidFill>
                  <a:srgbClr val="002060"/>
                </a:solidFill>
                <a:latin typeface="Impact"/>
                <a:cs typeface="Impact"/>
              </a:rPr>
              <a:t> </a:t>
            </a:r>
            <a:r>
              <a:rPr sz="2000" i="1" dirty="0">
                <a:solidFill>
                  <a:srgbClr val="595959"/>
                </a:solidFill>
                <a:latin typeface="Times New Roman"/>
                <a:cs typeface="Times New Roman"/>
              </a:rPr>
              <a:t>Eat</a:t>
            </a:r>
            <a:r>
              <a:rPr sz="2000" i="1" spc="-15" dirty="0">
                <a:solidFill>
                  <a:srgbClr val="595959"/>
                </a:solidFill>
                <a:latin typeface="Times New Roman"/>
                <a:cs typeface="Times New Roman"/>
              </a:rPr>
              <a:t> </a:t>
            </a:r>
            <a:r>
              <a:rPr sz="2000" spc="-5" dirty="0">
                <a:solidFill>
                  <a:srgbClr val="595959"/>
                </a:solidFill>
                <a:latin typeface="Times New Roman"/>
                <a:cs typeface="Times New Roman"/>
              </a:rPr>
              <a:t>is</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often followed </a:t>
            </a:r>
            <a:r>
              <a:rPr sz="2000" dirty="0">
                <a:solidFill>
                  <a:srgbClr val="595959"/>
                </a:solidFill>
                <a:latin typeface="Times New Roman"/>
                <a:cs typeface="Times New Roman"/>
              </a:rPr>
              <a:t>by</a:t>
            </a:r>
            <a:r>
              <a:rPr sz="2000" spc="-10" dirty="0">
                <a:solidFill>
                  <a:srgbClr val="595959"/>
                </a:solidFill>
                <a:latin typeface="Times New Roman"/>
                <a:cs typeface="Times New Roman"/>
              </a:rPr>
              <a:t> </a:t>
            </a:r>
            <a:r>
              <a:rPr sz="2000" dirty="0">
                <a:solidFill>
                  <a:srgbClr val="595959"/>
                </a:solidFill>
                <a:latin typeface="Times New Roman"/>
                <a:cs typeface="Times New Roman"/>
              </a:rPr>
              <a:t>a</a:t>
            </a:r>
            <a:r>
              <a:rPr sz="2000" spc="-10" dirty="0">
                <a:solidFill>
                  <a:srgbClr val="595959"/>
                </a:solidFill>
                <a:latin typeface="Times New Roman"/>
                <a:cs typeface="Times New Roman"/>
              </a:rPr>
              <a:t> </a:t>
            </a:r>
            <a:r>
              <a:rPr sz="2000" dirty="0">
                <a:solidFill>
                  <a:srgbClr val="595959"/>
                </a:solidFill>
                <a:latin typeface="Times New Roman"/>
                <a:cs typeface="Times New Roman"/>
              </a:rPr>
              <a:t>noun</a:t>
            </a:r>
            <a:endParaRPr sz="2000">
              <a:latin typeface="Times New Roman"/>
              <a:cs typeface="Times New Roman"/>
            </a:endParaRPr>
          </a:p>
          <a:p>
            <a:pPr marL="49530">
              <a:lnSpc>
                <a:spcPct val="100000"/>
              </a:lnSpc>
              <a:spcBef>
                <a:spcPts val="1200"/>
              </a:spcBef>
            </a:pPr>
            <a:r>
              <a:rPr sz="2000" spc="-15" dirty="0">
                <a:solidFill>
                  <a:srgbClr val="002060"/>
                </a:solidFill>
                <a:latin typeface="Impact"/>
                <a:cs typeface="Impact"/>
              </a:rPr>
              <a:t>­</a:t>
            </a:r>
            <a:r>
              <a:rPr sz="2000" spc="140" dirty="0">
                <a:solidFill>
                  <a:srgbClr val="002060"/>
                </a:solidFill>
                <a:latin typeface="Impact"/>
                <a:cs typeface="Impact"/>
              </a:rPr>
              <a:t> </a:t>
            </a:r>
            <a:r>
              <a:rPr sz="2000" spc="-10" dirty="0">
                <a:solidFill>
                  <a:srgbClr val="595959"/>
                </a:solidFill>
                <a:latin typeface="Times New Roman"/>
                <a:cs typeface="Times New Roman"/>
              </a:rPr>
              <a:t>British</a:t>
            </a:r>
            <a:r>
              <a:rPr sz="2000" spc="-5" dirty="0">
                <a:solidFill>
                  <a:srgbClr val="595959"/>
                </a:solidFill>
                <a:latin typeface="Times New Roman"/>
                <a:cs typeface="Times New Roman"/>
              </a:rPr>
              <a:t> food</a:t>
            </a:r>
            <a:r>
              <a:rPr sz="2000" dirty="0">
                <a:solidFill>
                  <a:srgbClr val="595959"/>
                </a:solidFill>
                <a:latin typeface="Times New Roman"/>
                <a:cs typeface="Times New Roman"/>
              </a:rPr>
              <a:t> </a:t>
            </a:r>
            <a:r>
              <a:rPr sz="2000" spc="-5" dirty="0">
                <a:solidFill>
                  <a:srgbClr val="595959"/>
                </a:solidFill>
                <a:latin typeface="Times New Roman"/>
                <a:cs typeface="Times New Roman"/>
              </a:rPr>
              <a:t>is</a:t>
            </a:r>
            <a:r>
              <a:rPr sz="2000" spc="-10" dirty="0">
                <a:solidFill>
                  <a:srgbClr val="595959"/>
                </a:solidFill>
                <a:latin typeface="Times New Roman"/>
                <a:cs typeface="Times New Roman"/>
              </a:rPr>
              <a:t> </a:t>
            </a:r>
            <a:r>
              <a:rPr sz="2000" dirty="0">
                <a:solidFill>
                  <a:srgbClr val="595959"/>
                </a:solidFill>
                <a:latin typeface="Times New Roman"/>
                <a:cs typeface="Times New Roman"/>
              </a:rPr>
              <a:t>not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too popular</a:t>
            </a:r>
            <a:endParaRPr sz="2000">
              <a:latin typeface="Times New Roman"/>
              <a:cs typeface="Times New Roman"/>
            </a:endParaRPr>
          </a:p>
          <a:p>
            <a:pPr marL="12700">
              <a:lnSpc>
                <a:spcPct val="100000"/>
              </a:lnSpc>
              <a:spcBef>
                <a:spcPts val="1200"/>
              </a:spcBef>
            </a:pPr>
            <a:r>
              <a:rPr sz="2000" i="1" spc="-5" dirty="0">
                <a:solidFill>
                  <a:srgbClr val="595959"/>
                </a:solidFill>
                <a:latin typeface="Times New Roman"/>
                <a:cs typeface="Times New Roman"/>
              </a:rPr>
              <a:t>N</a:t>
            </a:r>
            <a:r>
              <a:rPr sz="2000" spc="-5" dirty="0">
                <a:solidFill>
                  <a:srgbClr val="595959"/>
                </a:solidFill>
                <a:latin typeface="Times New Roman"/>
                <a:cs typeface="Times New Roman"/>
              </a:rPr>
              <a:t>-gram</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models can</a:t>
            </a:r>
            <a:r>
              <a:rPr sz="2000" dirty="0">
                <a:solidFill>
                  <a:srgbClr val="595959"/>
                </a:solidFill>
                <a:latin typeface="Times New Roman"/>
                <a:cs typeface="Times New Roman"/>
              </a:rPr>
              <a:t> be</a:t>
            </a:r>
            <a:r>
              <a:rPr sz="2000" spc="-5" dirty="0">
                <a:solidFill>
                  <a:srgbClr val="595959"/>
                </a:solidFill>
                <a:latin typeface="Times New Roman"/>
                <a:cs typeface="Times New Roman"/>
              </a:rPr>
              <a:t> trained</a:t>
            </a:r>
            <a:r>
              <a:rPr sz="2000" dirty="0">
                <a:solidFill>
                  <a:srgbClr val="595959"/>
                </a:solidFill>
                <a:latin typeface="Times New Roman"/>
                <a:cs typeface="Times New Roman"/>
              </a:rPr>
              <a:t> by</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counting</a:t>
            </a:r>
            <a:r>
              <a:rPr sz="2000" dirty="0">
                <a:solidFill>
                  <a:srgbClr val="595959"/>
                </a:solidFill>
                <a:latin typeface="Times New Roman"/>
                <a:cs typeface="Times New Roman"/>
              </a:rPr>
              <a:t> </a:t>
            </a:r>
            <a:r>
              <a:rPr sz="2000" spc="-5" dirty="0">
                <a:solidFill>
                  <a:srgbClr val="595959"/>
                </a:solidFill>
                <a:latin typeface="Times New Roman"/>
                <a:cs typeface="Times New Roman"/>
              </a:rPr>
              <a:t>and</a:t>
            </a:r>
            <a:r>
              <a:rPr sz="2000" dirty="0">
                <a:solidFill>
                  <a:srgbClr val="595959"/>
                </a:solidFill>
                <a:latin typeface="Times New Roman"/>
                <a:cs typeface="Times New Roman"/>
              </a:rPr>
              <a:t> </a:t>
            </a:r>
            <a:r>
              <a:rPr sz="2000" spc="-10" dirty="0">
                <a:solidFill>
                  <a:srgbClr val="595959"/>
                </a:solidFill>
                <a:latin typeface="Times New Roman"/>
                <a:cs typeface="Times New Roman"/>
              </a:rPr>
              <a:t>normalization</a:t>
            </a:r>
            <a:endParaRPr sz="2000">
              <a:latin typeface="Times New Roman"/>
              <a:cs typeface="Times New Roman"/>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326514" y="5026177"/>
            <a:ext cx="4740910" cy="1300480"/>
          </a:xfrm>
          <a:prstGeom prst="rect">
            <a:avLst/>
          </a:prstGeom>
        </p:spPr>
        <p:txBody>
          <a:bodyPr vert="horz" wrap="square" lIns="0" tIns="12700" rIns="0" bIns="0" rtlCol="0">
            <a:spAutoFit/>
          </a:bodyPr>
          <a:lstStyle/>
          <a:p>
            <a:pPr marR="5080" algn="r">
              <a:lnSpc>
                <a:spcPts val="5020"/>
              </a:lnSpc>
              <a:spcBef>
                <a:spcPts val="100"/>
              </a:spcBef>
            </a:pPr>
            <a:r>
              <a:rPr sz="4200" spc="170" dirty="0">
                <a:solidFill>
                  <a:srgbClr val="EE5612"/>
                </a:solidFill>
                <a:latin typeface="Times New Roman"/>
                <a:cs typeface="Times New Roman"/>
              </a:rPr>
              <a:t>Language</a:t>
            </a:r>
            <a:r>
              <a:rPr sz="4200" spc="345" dirty="0">
                <a:solidFill>
                  <a:srgbClr val="EE5612"/>
                </a:solidFill>
                <a:latin typeface="Times New Roman"/>
                <a:cs typeface="Times New Roman"/>
              </a:rPr>
              <a:t> </a:t>
            </a:r>
            <a:r>
              <a:rPr sz="4200" spc="170" dirty="0">
                <a:solidFill>
                  <a:srgbClr val="EE5612"/>
                </a:solidFill>
                <a:latin typeface="Times New Roman"/>
                <a:cs typeface="Times New Roman"/>
              </a:rPr>
              <a:t>Modeling</a:t>
            </a:r>
            <a:endParaRPr sz="4200">
              <a:latin typeface="Times New Roman"/>
              <a:cs typeface="Times New Roman"/>
            </a:endParaRPr>
          </a:p>
          <a:p>
            <a:pPr marR="6350" algn="r">
              <a:lnSpc>
                <a:spcPts val="5020"/>
              </a:lnSpc>
            </a:pPr>
            <a:r>
              <a:rPr sz="4200" spc="170" dirty="0">
                <a:solidFill>
                  <a:srgbClr val="EE5612"/>
                </a:solidFill>
                <a:latin typeface="Times New Roman"/>
                <a:cs typeface="Times New Roman"/>
              </a:rPr>
              <a:t>Smoothing</a:t>
            </a:r>
            <a:endParaRPr sz="4200">
              <a:latin typeface="Times New Roman"/>
              <a:cs typeface="Times New Roman"/>
            </a:endParaRPr>
          </a:p>
        </p:txBody>
      </p:sp>
      <p:pic>
        <p:nvPicPr>
          <p:cNvPr id="3" name="object 3"/>
          <p:cNvPicPr/>
          <p:nvPr/>
        </p:nvPicPr>
        <p:blipFill>
          <a:blip r:embed="rId2" cstate="print"/>
          <a:stretch>
            <a:fillRect/>
          </a:stretch>
        </p:blipFill>
        <p:spPr>
          <a:xfrm>
            <a:off x="0" y="0"/>
            <a:ext cx="9144000" cy="457200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578103"/>
            <a:ext cx="5666740" cy="1490980"/>
          </a:xfrm>
          <a:prstGeom prst="rect">
            <a:avLst/>
          </a:prstGeom>
        </p:spPr>
        <p:txBody>
          <a:bodyPr vert="horz" wrap="square" lIns="0" tIns="33020" rIns="0" bIns="0" rtlCol="0">
            <a:spAutoFit/>
          </a:bodyPr>
          <a:lstStyle/>
          <a:p>
            <a:pPr marL="12700" marR="5080">
              <a:lnSpc>
                <a:spcPts val="3800"/>
              </a:lnSpc>
              <a:spcBef>
                <a:spcPts val="260"/>
              </a:spcBef>
            </a:pPr>
            <a:r>
              <a:rPr sz="3200" spc="75" dirty="0"/>
              <a:t>Using</a:t>
            </a:r>
            <a:r>
              <a:rPr sz="3200" spc="195" dirty="0"/>
              <a:t> </a:t>
            </a:r>
            <a:r>
              <a:rPr sz="3200" i="1" spc="80" dirty="0">
                <a:latin typeface="Times New Roman"/>
                <a:cs typeface="Times New Roman"/>
              </a:rPr>
              <a:t>N</a:t>
            </a:r>
            <a:r>
              <a:rPr sz="3200" spc="80" dirty="0"/>
              <a:t>-Gram</a:t>
            </a:r>
            <a:r>
              <a:rPr sz="3200" spc="195" dirty="0"/>
              <a:t> </a:t>
            </a:r>
            <a:r>
              <a:rPr sz="3200" spc="85" dirty="0"/>
              <a:t>Probabilities</a:t>
            </a:r>
            <a:r>
              <a:rPr sz="3200" spc="195" dirty="0"/>
              <a:t> </a:t>
            </a:r>
            <a:r>
              <a:rPr sz="3200" spc="45" dirty="0"/>
              <a:t>in</a:t>
            </a:r>
            <a:r>
              <a:rPr sz="3200" spc="195" dirty="0"/>
              <a:t> </a:t>
            </a:r>
            <a:r>
              <a:rPr sz="3200" dirty="0"/>
              <a:t>a </a:t>
            </a:r>
            <a:r>
              <a:rPr sz="3200" spc="-785" dirty="0"/>
              <a:t> </a:t>
            </a:r>
            <a:r>
              <a:rPr sz="3200" spc="85" dirty="0"/>
              <a:t>Language</a:t>
            </a:r>
            <a:r>
              <a:rPr sz="3200" spc="200" dirty="0"/>
              <a:t> </a:t>
            </a:r>
            <a:r>
              <a:rPr sz="3200" spc="80" dirty="0"/>
              <a:t>Model:</a:t>
            </a:r>
            <a:endParaRPr sz="3200">
              <a:latin typeface="Times New Roman"/>
              <a:cs typeface="Times New Roman"/>
            </a:endParaRPr>
          </a:p>
          <a:p>
            <a:pPr marL="12700">
              <a:lnSpc>
                <a:spcPts val="3779"/>
              </a:lnSpc>
            </a:pPr>
            <a:r>
              <a:rPr sz="3200" spc="65" dirty="0"/>
              <a:t>Why</a:t>
            </a:r>
            <a:r>
              <a:rPr sz="3200" spc="180" dirty="0"/>
              <a:t> </a:t>
            </a:r>
            <a:r>
              <a:rPr sz="3200" spc="50" dirty="0"/>
              <a:t>Do</a:t>
            </a:r>
            <a:r>
              <a:rPr sz="3200" spc="125" dirty="0"/>
              <a:t> </a:t>
            </a:r>
            <a:r>
              <a:rPr sz="3200" spc="-80" dirty="0"/>
              <a:t>We</a:t>
            </a:r>
            <a:r>
              <a:rPr sz="3200" spc="185" dirty="0"/>
              <a:t> </a:t>
            </a:r>
            <a:r>
              <a:rPr sz="3200" spc="75" dirty="0"/>
              <a:t>Need</a:t>
            </a:r>
            <a:r>
              <a:rPr sz="3200" spc="185" dirty="0"/>
              <a:t> </a:t>
            </a:r>
            <a:r>
              <a:rPr sz="3200" spc="85" dirty="0"/>
              <a:t>Smoothing?</a:t>
            </a:r>
            <a:endParaRPr sz="320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2</a:t>
            </a:r>
          </a:p>
        </p:txBody>
      </p:sp>
      <p:sp>
        <p:nvSpPr>
          <p:cNvPr id="3" name="object 3"/>
          <p:cNvSpPr txBox="1"/>
          <p:nvPr/>
        </p:nvSpPr>
        <p:spPr>
          <a:xfrm>
            <a:off x="892555" y="2398928"/>
            <a:ext cx="7156450" cy="3561079"/>
          </a:xfrm>
          <a:prstGeom prst="rect">
            <a:avLst/>
          </a:prstGeom>
        </p:spPr>
        <p:txBody>
          <a:bodyPr vert="horz" wrap="square" lIns="0" tIns="5080" rIns="0" bIns="0" rtlCol="0">
            <a:spAutoFit/>
          </a:bodyPr>
          <a:lstStyle/>
          <a:p>
            <a:pPr marL="12700" marR="527050">
              <a:lnSpc>
                <a:spcPct val="102299"/>
              </a:lnSpc>
              <a:spcBef>
                <a:spcPts val="40"/>
              </a:spcBef>
            </a:pPr>
            <a:r>
              <a:rPr sz="2200" dirty="0">
                <a:solidFill>
                  <a:srgbClr val="595959"/>
                </a:solidFill>
                <a:latin typeface="Times New Roman"/>
                <a:cs typeface="Times New Roman"/>
              </a:rPr>
              <a:t>Every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-gram</a:t>
            </a:r>
            <a:r>
              <a:rPr sz="2200" dirty="0">
                <a:solidFill>
                  <a:srgbClr val="595959"/>
                </a:solidFill>
                <a:latin typeface="Times New Roman"/>
                <a:cs typeface="Times New Roman"/>
              </a:rPr>
              <a:t> </a:t>
            </a:r>
            <a:r>
              <a:rPr sz="2200" spc="-5" dirty="0">
                <a:solidFill>
                  <a:srgbClr val="595959"/>
                </a:solidFill>
                <a:latin typeface="Times New Roman"/>
                <a:cs typeface="Times New Roman"/>
              </a:rPr>
              <a:t>training</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matrix</a:t>
            </a:r>
            <a:r>
              <a:rPr sz="2200" dirty="0">
                <a:solidFill>
                  <a:srgbClr val="595959"/>
                </a:solidFill>
                <a:latin typeface="Times New Roman"/>
                <a:cs typeface="Times New Roman"/>
              </a:rPr>
              <a:t> is</a:t>
            </a:r>
            <a:r>
              <a:rPr sz="2200" spc="-5" dirty="0">
                <a:solidFill>
                  <a:srgbClr val="595959"/>
                </a:solidFill>
                <a:latin typeface="Times New Roman"/>
                <a:cs typeface="Times New Roman"/>
              </a:rPr>
              <a:t> sparse,</a:t>
            </a:r>
            <a:r>
              <a:rPr sz="2200" dirty="0">
                <a:solidFill>
                  <a:srgbClr val="595959"/>
                </a:solidFill>
                <a:latin typeface="Times New Roman"/>
                <a:cs typeface="Times New Roman"/>
              </a:rPr>
              <a:t> </a:t>
            </a:r>
            <a:r>
              <a:rPr sz="2200" spc="-5" dirty="0">
                <a:solidFill>
                  <a:srgbClr val="595959"/>
                </a:solidFill>
                <a:latin typeface="Times New Roman"/>
                <a:cs typeface="Times New Roman"/>
              </a:rPr>
              <a:t>even</a:t>
            </a:r>
            <a:r>
              <a:rPr sz="2200" spc="5" dirty="0">
                <a:solidFill>
                  <a:srgbClr val="595959"/>
                </a:solidFill>
                <a:latin typeface="Times New Roman"/>
                <a:cs typeface="Times New Roman"/>
              </a:rPr>
              <a:t> </a:t>
            </a:r>
            <a:r>
              <a:rPr sz="2200" dirty="0">
                <a:solidFill>
                  <a:srgbClr val="595959"/>
                </a:solidFill>
                <a:latin typeface="Times New Roman"/>
                <a:cs typeface="Times New Roman"/>
              </a:rPr>
              <a:t>for </a:t>
            </a:r>
            <a:r>
              <a:rPr sz="2200" spc="-5" dirty="0">
                <a:solidFill>
                  <a:srgbClr val="595959"/>
                </a:solidFill>
                <a:latin typeface="Times New Roman"/>
                <a:cs typeface="Times New Roman"/>
              </a:rPr>
              <a:t>very</a:t>
            </a:r>
            <a:r>
              <a:rPr sz="2200" dirty="0">
                <a:solidFill>
                  <a:srgbClr val="595959"/>
                </a:solidFill>
                <a:latin typeface="Times New Roman"/>
                <a:cs typeface="Times New Roman"/>
              </a:rPr>
              <a:t> </a:t>
            </a:r>
            <a:r>
              <a:rPr sz="2200" spc="-10" dirty="0">
                <a:solidFill>
                  <a:srgbClr val="595959"/>
                </a:solidFill>
                <a:latin typeface="Times New Roman"/>
                <a:cs typeface="Times New Roman"/>
              </a:rPr>
              <a:t>large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corpora</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(remember</a:t>
            </a:r>
            <a:r>
              <a:rPr sz="2200" dirty="0">
                <a:solidFill>
                  <a:srgbClr val="595959"/>
                </a:solidFill>
                <a:latin typeface="Times New Roman"/>
                <a:cs typeface="Times New Roman"/>
              </a:rPr>
              <a:t> Zipf’s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law).</a:t>
            </a:r>
            <a:endParaRPr sz="2200">
              <a:latin typeface="Times New Roman"/>
              <a:cs typeface="Times New Roman"/>
            </a:endParaRPr>
          </a:p>
          <a:p>
            <a:pPr marL="186690" marR="476884" indent="-137160">
              <a:lnSpc>
                <a:spcPct val="100000"/>
              </a:lnSpc>
              <a:spcBef>
                <a:spcPts val="1160"/>
              </a:spcBef>
            </a:pPr>
            <a:r>
              <a:rPr sz="2000" spc="-15" dirty="0">
                <a:solidFill>
                  <a:srgbClr val="002060"/>
                </a:solidFill>
                <a:latin typeface="Impact"/>
                <a:cs typeface="Impact"/>
              </a:rPr>
              <a:t>­</a:t>
            </a:r>
            <a:r>
              <a:rPr sz="2000" spc="140" dirty="0">
                <a:solidFill>
                  <a:srgbClr val="002060"/>
                </a:solidFill>
                <a:latin typeface="Impact"/>
                <a:cs typeface="Impact"/>
              </a:rPr>
              <a:t> </a:t>
            </a:r>
            <a:r>
              <a:rPr sz="2000" spc="-5" dirty="0">
                <a:solidFill>
                  <a:srgbClr val="595959"/>
                </a:solidFill>
                <a:latin typeface="Times New Roman"/>
                <a:cs typeface="Times New Roman"/>
              </a:rPr>
              <a:t>There are </a:t>
            </a:r>
            <a:r>
              <a:rPr sz="2000" dirty="0">
                <a:solidFill>
                  <a:srgbClr val="595959"/>
                </a:solidFill>
                <a:latin typeface="Times New Roman"/>
                <a:cs typeface="Times New Roman"/>
              </a:rPr>
              <a:t>words</a:t>
            </a:r>
            <a:r>
              <a:rPr sz="2000" spc="-5" dirty="0">
                <a:solidFill>
                  <a:srgbClr val="595959"/>
                </a:solidFill>
                <a:latin typeface="Times New Roman"/>
                <a:cs typeface="Times New Roman"/>
              </a:rPr>
              <a:t> that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don’t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occur in</a:t>
            </a:r>
            <a:r>
              <a:rPr sz="2000" dirty="0">
                <a:solidFill>
                  <a:srgbClr val="595959"/>
                </a:solidFill>
                <a:latin typeface="Times New Roman"/>
                <a:cs typeface="Times New Roman"/>
              </a:rPr>
              <a:t> </a:t>
            </a:r>
            <a:r>
              <a:rPr sz="2000" spc="-5" dirty="0">
                <a:solidFill>
                  <a:srgbClr val="595959"/>
                </a:solidFill>
                <a:latin typeface="Times New Roman"/>
                <a:cs typeface="Times New Roman"/>
              </a:rPr>
              <a:t>the training</a:t>
            </a:r>
            <a:r>
              <a:rPr sz="2000" dirty="0">
                <a:solidFill>
                  <a:srgbClr val="595959"/>
                </a:solidFill>
                <a:latin typeface="Times New Roman"/>
                <a:cs typeface="Times New Roman"/>
              </a:rPr>
              <a:t> </a:t>
            </a:r>
            <a:r>
              <a:rPr sz="2000" spc="-5" dirty="0">
                <a:solidFill>
                  <a:srgbClr val="595959"/>
                </a:solidFill>
                <a:latin typeface="Times New Roman"/>
                <a:cs typeface="Times New Roman"/>
              </a:rPr>
              <a:t>corpus</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that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may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occur</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in</a:t>
            </a:r>
            <a:r>
              <a:rPr sz="2000" dirty="0">
                <a:solidFill>
                  <a:srgbClr val="595959"/>
                </a:solidFill>
                <a:latin typeface="Times New Roman"/>
                <a:cs typeface="Times New Roman"/>
              </a:rPr>
              <a:t> </a:t>
            </a:r>
            <a:r>
              <a:rPr sz="2000" spc="-5" dirty="0">
                <a:solidFill>
                  <a:srgbClr val="595959"/>
                </a:solidFill>
                <a:latin typeface="Times New Roman"/>
                <a:cs typeface="Times New Roman"/>
              </a:rPr>
              <a:t>future text.</a:t>
            </a:r>
            <a:endParaRPr sz="2000">
              <a:latin typeface="Times New Roman"/>
              <a:cs typeface="Times New Roman"/>
            </a:endParaRPr>
          </a:p>
          <a:p>
            <a:pPr marL="49530">
              <a:lnSpc>
                <a:spcPct val="100000"/>
              </a:lnSpc>
              <a:spcBef>
                <a:spcPts val="1200"/>
              </a:spcBef>
            </a:pPr>
            <a:r>
              <a:rPr sz="2000" spc="-15" dirty="0">
                <a:solidFill>
                  <a:srgbClr val="002060"/>
                </a:solidFill>
                <a:latin typeface="Impact"/>
                <a:cs typeface="Impact"/>
              </a:rPr>
              <a:t>­</a:t>
            </a:r>
            <a:r>
              <a:rPr sz="2000" spc="140" dirty="0">
                <a:solidFill>
                  <a:srgbClr val="002060"/>
                </a:solidFill>
                <a:latin typeface="Impact"/>
                <a:cs typeface="Impact"/>
              </a:rPr>
              <a:t> </a:t>
            </a:r>
            <a:r>
              <a:rPr sz="2000" spc="-5" dirty="0">
                <a:solidFill>
                  <a:srgbClr val="595959"/>
                </a:solidFill>
                <a:latin typeface="Times New Roman"/>
                <a:cs typeface="Times New Roman"/>
              </a:rPr>
              <a:t>These are</a:t>
            </a:r>
            <a:r>
              <a:rPr sz="2000" spc="-10" dirty="0">
                <a:solidFill>
                  <a:srgbClr val="595959"/>
                </a:solidFill>
                <a:latin typeface="Times New Roman"/>
                <a:cs typeface="Times New Roman"/>
              </a:rPr>
              <a:t> </a:t>
            </a:r>
            <a:r>
              <a:rPr sz="2000" dirty="0">
                <a:solidFill>
                  <a:srgbClr val="595959"/>
                </a:solidFill>
                <a:latin typeface="Times New Roman"/>
                <a:cs typeface="Times New Roman"/>
              </a:rPr>
              <a:t>known </a:t>
            </a:r>
            <a:r>
              <a:rPr sz="2000" spc="-5" dirty="0">
                <a:solidFill>
                  <a:srgbClr val="595959"/>
                </a:solidFill>
                <a:latin typeface="Times New Roman"/>
                <a:cs typeface="Times New Roman"/>
              </a:rPr>
              <a:t>as the </a:t>
            </a:r>
            <a:r>
              <a:rPr sz="2000" spc="-5" dirty="0">
                <a:solidFill>
                  <a:srgbClr val="6600E1"/>
                </a:solidFill>
                <a:latin typeface="Times New Roman"/>
                <a:cs typeface="Times New Roman"/>
              </a:rPr>
              <a:t>unseen</a:t>
            </a:r>
            <a:r>
              <a:rPr sz="2000" dirty="0">
                <a:solidFill>
                  <a:srgbClr val="6600E1"/>
                </a:solidFill>
                <a:latin typeface="Times New Roman"/>
                <a:cs typeface="Times New Roman"/>
              </a:rPr>
              <a:t> </a:t>
            </a:r>
            <a:r>
              <a:rPr sz="2000" spc="-5" dirty="0">
                <a:solidFill>
                  <a:srgbClr val="6600E1"/>
                </a:solidFill>
                <a:latin typeface="Times New Roman"/>
                <a:cs typeface="Times New Roman"/>
              </a:rPr>
              <a:t>words.</a:t>
            </a:r>
            <a:endParaRPr sz="2000">
              <a:latin typeface="Times New Roman"/>
              <a:cs typeface="Times New Roman"/>
            </a:endParaRPr>
          </a:p>
          <a:p>
            <a:pPr marL="12700" marR="5080">
              <a:lnSpc>
                <a:spcPts val="2600"/>
              </a:lnSpc>
              <a:spcBef>
                <a:spcPts val="1320"/>
              </a:spcBef>
            </a:pPr>
            <a:r>
              <a:rPr sz="2200" spc="-5" dirty="0">
                <a:solidFill>
                  <a:srgbClr val="6600E1"/>
                </a:solidFill>
                <a:latin typeface="Times New Roman"/>
                <a:cs typeface="Times New Roman"/>
              </a:rPr>
              <a:t>Whenever</a:t>
            </a:r>
            <a:r>
              <a:rPr sz="2200" dirty="0">
                <a:solidFill>
                  <a:srgbClr val="6600E1"/>
                </a:solidFill>
                <a:latin typeface="Times New Roman"/>
                <a:cs typeface="Times New Roman"/>
              </a:rPr>
              <a:t> a</a:t>
            </a:r>
            <a:r>
              <a:rPr sz="2200" spc="-5" dirty="0">
                <a:solidFill>
                  <a:srgbClr val="6600E1"/>
                </a:solidFill>
                <a:latin typeface="Times New Roman"/>
                <a:cs typeface="Times New Roman"/>
              </a:rPr>
              <a:t> probability</a:t>
            </a:r>
            <a:r>
              <a:rPr sz="2200" spc="5" dirty="0">
                <a:solidFill>
                  <a:srgbClr val="6600E1"/>
                </a:solidFill>
                <a:latin typeface="Times New Roman"/>
                <a:cs typeface="Times New Roman"/>
              </a:rPr>
              <a:t> </a:t>
            </a:r>
            <a:r>
              <a:rPr sz="2200" dirty="0">
                <a:solidFill>
                  <a:srgbClr val="6600E1"/>
                </a:solidFill>
                <a:latin typeface="Times New Roman"/>
                <a:cs typeface="Times New Roman"/>
              </a:rPr>
              <a:t>is</a:t>
            </a:r>
            <a:r>
              <a:rPr sz="2200" spc="-10" dirty="0">
                <a:solidFill>
                  <a:srgbClr val="6600E1"/>
                </a:solidFill>
                <a:latin typeface="Times New Roman"/>
                <a:cs typeface="Times New Roman"/>
              </a:rPr>
              <a:t> </a:t>
            </a:r>
            <a:r>
              <a:rPr sz="2200" dirty="0">
                <a:solidFill>
                  <a:srgbClr val="6600E1"/>
                </a:solidFill>
                <a:latin typeface="Times New Roman"/>
                <a:cs typeface="Times New Roman"/>
              </a:rPr>
              <a:t>0,</a:t>
            </a:r>
            <a:r>
              <a:rPr sz="2200" spc="5" dirty="0">
                <a:solidFill>
                  <a:srgbClr val="6600E1"/>
                </a:solidFill>
                <a:latin typeface="Times New Roman"/>
                <a:cs typeface="Times New Roman"/>
              </a:rPr>
              <a:t> </a:t>
            </a:r>
            <a:r>
              <a:rPr sz="2200" dirty="0">
                <a:solidFill>
                  <a:srgbClr val="6600E1"/>
                </a:solidFill>
                <a:latin typeface="Times New Roman"/>
                <a:cs typeface="Times New Roman"/>
              </a:rPr>
              <a:t>it </a:t>
            </a:r>
            <a:r>
              <a:rPr sz="2200" spc="-5" dirty="0">
                <a:solidFill>
                  <a:srgbClr val="6600E1"/>
                </a:solidFill>
                <a:latin typeface="Times New Roman"/>
                <a:cs typeface="Times New Roman"/>
              </a:rPr>
              <a:t>will</a:t>
            </a:r>
            <a:r>
              <a:rPr sz="2200" spc="5" dirty="0">
                <a:solidFill>
                  <a:srgbClr val="6600E1"/>
                </a:solidFill>
                <a:latin typeface="Times New Roman"/>
                <a:cs typeface="Times New Roman"/>
              </a:rPr>
              <a:t> </a:t>
            </a:r>
            <a:r>
              <a:rPr sz="2200" dirty="0">
                <a:solidFill>
                  <a:srgbClr val="6600E1"/>
                </a:solidFill>
                <a:latin typeface="Times New Roman"/>
                <a:cs typeface="Times New Roman"/>
              </a:rPr>
              <a:t>multiply the </a:t>
            </a:r>
            <a:r>
              <a:rPr sz="2200" spc="-5" dirty="0">
                <a:solidFill>
                  <a:srgbClr val="6600E1"/>
                </a:solidFill>
                <a:latin typeface="Times New Roman"/>
                <a:cs typeface="Times New Roman"/>
              </a:rPr>
              <a:t>entire sequence </a:t>
            </a:r>
            <a:r>
              <a:rPr sz="2200" spc="-535" dirty="0">
                <a:solidFill>
                  <a:srgbClr val="6600E1"/>
                </a:solidFill>
                <a:latin typeface="Times New Roman"/>
                <a:cs typeface="Times New Roman"/>
              </a:rPr>
              <a:t> </a:t>
            </a:r>
            <a:r>
              <a:rPr sz="2200" dirty="0">
                <a:solidFill>
                  <a:srgbClr val="6600E1"/>
                </a:solidFill>
                <a:latin typeface="Times New Roman"/>
                <a:cs typeface="Times New Roman"/>
              </a:rPr>
              <a:t>to</a:t>
            </a:r>
            <a:r>
              <a:rPr sz="2200" spc="-5" dirty="0">
                <a:solidFill>
                  <a:srgbClr val="6600E1"/>
                </a:solidFill>
                <a:latin typeface="Times New Roman"/>
                <a:cs typeface="Times New Roman"/>
              </a:rPr>
              <a:t> </a:t>
            </a:r>
            <a:r>
              <a:rPr sz="2200" dirty="0">
                <a:solidFill>
                  <a:srgbClr val="6600E1"/>
                </a:solidFill>
                <a:latin typeface="Times New Roman"/>
                <a:cs typeface="Times New Roman"/>
              </a:rPr>
              <a:t>be</a:t>
            </a:r>
            <a:r>
              <a:rPr sz="2200" spc="-5" dirty="0">
                <a:solidFill>
                  <a:srgbClr val="6600E1"/>
                </a:solidFill>
                <a:latin typeface="Times New Roman"/>
                <a:cs typeface="Times New Roman"/>
              </a:rPr>
              <a:t> </a:t>
            </a:r>
            <a:r>
              <a:rPr sz="2200" dirty="0">
                <a:solidFill>
                  <a:srgbClr val="6600E1"/>
                </a:solidFill>
                <a:latin typeface="Times New Roman"/>
                <a:cs typeface="Times New Roman"/>
              </a:rPr>
              <a:t>0.</a:t>
            </a:r>
            <a:endParaRPr sz="2200">
              <a:latin typeface="Times New Roman"/>
              <a:cs typeface="Times New Roman"/>
            </a:endParaRPr>
          </a:p>
          <a:p>
            <a:pPr marL="12700" marR="725170">
              <a:lnSpc>
                <a:spcPts val="2600"/>
              </a:lnSpc>
              <a:spcBef>
                <a:spcPts val="1300"/>
              </a:spcBef>
            </a:pPr>
            <a:r>
              <a:rPr sz="2200" dirty="0">
                <a:solidFill>
                  <a:srgbClr val="595959"/>
                </a:solidFill>
                <a:latin typeface="Times New Roman"/>
                <a:cs typeface="Times New Roman"/>
              </a:rPr>
              <a:t>Solution: </a:t>
            </a:r>
            <a:r>
              <a:rPr sz="2200" spc="-5" dirty="0">
                <a:solidFill>
                  <a:srgbClr val="595959"/>
                </a:solidFill>
                <a:latin typeface="Times New Roman"/>
                <a:cs typeface="Times New Roman"/>
              </a:rPr>
              <a:t>Estimate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likelihood</a:t>
            </a:r>
            <a:r>
              <a:rPr sz="2200" dirty="0">
                <a:solidFill>
                  <a:srgbClr val="595959"/>
                </a:solidFill>
                <a:latin typeface="Times New Roman"/>
                <a:cs typeface="Times New Roman"/>
              </a:rPr>
              <a:t> of</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unseen</a:t>
            </a:r>
            <a:r>
              <a:rPr sz="2200" dirty="0">
                <a:solidFill>
                  <a:srgbClr val="595959"/>
                </a:solidFill>
                <a:latin typeface="Times New Roman"/>
                <a:cs typeface="Times New Roman"/>
              </a:rPr>
              <a:t> </a:t>
            </a:r>
            <a:r>
              <a:rPr sz="2200" i="1" spc="-5" dirty="0">
                <a:solidFill>
                  <a:srgbClr val="595959"/>
                </a:solidFill>
                <a:latin typeface="Times New Roman"/>
                <a:cs typeface="Times New Roman"/>
              </a:rPr>
              <a:t>N</a:t>
            </a:r>
            <a:r>
              <a:rPr sz="2200" spc="-5" dirty="0">
                <a:solidFill>
                  <a:srgbClr val="595959"/>
                </a:solidFill>
                <a:latin typeface="Times New Roman"/>
                <a:cs typeface="Times New Roman"/>
              </a:rPr>
              <a:t>-grams,</a:t>
            </a:r>
            <a:r>
              <a:rPr sz="2200" dirty="0">
                <a:solidFill>
                  <a:srgbClr val="595959"/>
                </a:solidFill>
                <a:latin typeface="Times New Roman"/>
                <a:cs typeface="Times New Roman"/>
              </a:rPr>
              <a:t> </a:t>
            </a:r>
            <a:r>
              <a:rPr sz="2200" spc="-5" dirty="0">
                <a:solidFill>
                  <a:srgbClr val="595959"/>
                </a:solidFill>
                <a:latin typeface="Times New Roman"/>
                <a:cs typeface="Times New Roman"/>
              </a:rPr>
              <a:t>and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include </a:t>
            </a:r>
            <a:r>
              <a:rPr sz="2200" dirty="0">
                <a:solidFill>
                  <a:srgbClr val="595959"/>
                </a:solidFill>
                <a:latin typeface="Times New Roman"/>
                <a:cs typeface="Times New Roman"/>
              </a:rPr>
              <a:t>a</a:t>
            </a:r>
            <a:r>
              <a:rPr sz="2200" spc="-5" dirty="0">
                <a:solidFill>
                  <a:srgbClr val="595959"/>
                </a:solidFill>
                <a:latin typeface="Times New Roman"/>
                <a:cs typeface="Times New Roman"/>
              </a:rPr>
              <a:t> small</a:t>
            </a:r>
            <a:r>
              <a:rPr sz="2200" dirty="0">
                <a:solidFill>
                  <a:srgbClr val="595959"/>
                </a:solidFill>
                <a:latin typeface="Times New Roman"/>
                <a:cs typeface="Times New Roman"/>
              </a:rPr>
              <a:t> </a:t>
            </a:r>
            <a:r>
              <a:rPr sz="2200" spc="-5" dirty="0">
                <a:solidFill>
                  <a:srgbClr val="595959"/>
                </a:solidFill>
                <a:latin typeface="Times New Roman"/>
                <a:cs typeface="Times New Roman"/>
              </a:rPr>
              <a:t>probability</a:t>
            </a:r>
            <a:r>
              <a:rPr sz="2200" dirty="0">
                <a:solidFill>
                  <a:srgbClr val="595959"/>
                </a:solidFill>
                <a:latin typeface="Times New Roman"/>
                <a:cs typeface="Times New Roman"/>
              </a:rPr>
              <a:t> for </a:t>
            </a:r>
            <a:r>
              <a:rPr sz="2200" spc="-5" dirty="0">
                <a:solidFill>
                  <a:srgbClr val="595959"/>
                </a:solidFill>
                <a:latin typeface="Times New Roman"/>
                <a:cs typeface="Times New Roman"/>
              </a:rPr>
              <a:t>unseen</a:t>
            </a:r>
            <a:r>
              <a:rPr sz="2200" dirty="0">
                <a:solidFill>
                  <a:srgbClr val="595959"/>
                </a:solidFill>
                <a:latin typeface="Times New Roman"/>
                <a:cs typeface="Times New Roman"/>
              </a:rPr>
              <a:t> </a:t>
            </a:r>
            <a:r>
              <a:rPr sz="2200" spc="-5" dirty="0">
                <a:solidFill>
                  <a:srgbClr val="595959"/>
                </a:solidFill>
                <a:latin typeface="Times New Roman"/>
                <a:cs typeface="Times New Roman"/>
              </a:rPr>
              <a:t>words.</a:t>
            </a:r>
            <a:endParaRPr sz="2200">
              <a:latin typeface="Times New Roman"/>
              <a:cs typeface="Times New Roman"/>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spc="80" dirty="0"/>
              <a:t>Intuition</a:t>
            </a:r>
            <a:r>
              <a:rPr spc="175" dirty="0"/>
              <a:t> </a:t>
            </a:r>
            <a:r>
              <a:rPr spc="50" dirty="0"/>
              <a:t>of</a:t>
            </a:r>
            <a:r>
              <a:rPr spc="180" dirty="0"/>
              <a:t> </a:t>
            </a:r>
            <a:r>
              <a:rPr spc="95" dirty="0"/>
              <a:t>Smoothing</a:t>
            </a:r>
          </a:p>
        </p:txBody>
      </p:sp>
      <p:sp>
        <p:nvSpPr>
          <p:cNvPr id="3" name="object 3"/>
          <p:cNvSpPr txBox="1"/>
          <p:nvPr/>
        </p:nvSpPr>
        <p:spPr>
          <a:xfrm>
            <a:off x="707361" y="1411223"/>
            <a:ext cx="3558540" cy="1149985"/>
          </a:xfrm>
          <a:prstGeom prst="rect">
            <a:avLst/>
          </a:prstGeom>
        </p:spPr>
        <p:txBody>
          <a:bodyPr vert="horz" wrap="square" lIns="0" tIns="12700" rIns="0" bIns="0" rtlCol="0">
            <a:spAutoFit/>
          </a:bodyPr>
          <a:lstStyle/>
          <a:p>
            <a:pPr marL="151765">
              <a:lnSpc>
                <a:spcPct val="100000"/>
              </a:lnSpc>
              <a:spcBef>
                <a:spcPts val="100"/>
              </a:spcBef>
            </a:pPr>
            <a:r>
              <a:rPr sz="2800" spc="80" dirty="0">
                <a:solidFill>
                  <a:srgbClr val="EE5612"/>
                </a:solidFill>
                <a:latin typeface="Times New Roman"/>
                <a:cs typeface="Times New Roman"/>
              </a:rPr>
              <a:t>(From</a:t>
            </a:r>
            <a:r>
              <a:rPr sz="2800" spc="180" dirty="0">
                <a:solidFill>
                  <a:srgbClr val="EE5612"/>
                </a:solidFill>
                <a:latin typeface="Times New Roman"/>
                <a:cs typeface="Times New Roman"/>
              </a:rPr>
              <a:t> </a:t>
            </a:r>
            <a:r>
              <a:rPr sz="2800" spc="60" dirty="0">
                <a:solidFill>
                  <a:srgbClr val="EE5612"/>
                </a:solidFill>
                <a:latin typeface="Times New Roman"/>
                <a:cs typeface="Times New Roman"/>
              </a:rPr>
              <a:t>Dan</a:t>
            </a:r>
            <a:r>
              <a:rPr sz="2800" spc="185" dirty="0">
                <a:solidFill>
                  <a:srgbClr val="EE5612"/>
                </a:solidFill>
                <a:latin typeface="Times New Roman"/>
                <a:cs typeface="Times New Roman"/>
              </a:rPr>
              <a:t> </a:t>
            </a:r>
            <a:r>
              <a:rPr sz="2800" spc="75" dirty="0">
                <a:solidFill>
                  <a:srgbClr val="EE5612"/>
                </a:solidFill>
                <a:latin typeface="Times New Roman"/>
                <a:cs typeface="Times New Roman"/>
              </a:rPr>
              <a:t>Klein)</a:t>
            </a:r>
            <a:endParaRPr sz="2800">
              <a:latin typeface="Times New Roman"/>
              <a:cs typeface="Times New Roman"/>
            </a:endParaRPr>
          </a:p>
          <a:p>
            <a:pPr>
              <a:lnSpc>
                <a:spcPct val="100000"/>
              </a:lnSpc>
              <a:spcBef>
                <a:spcPts val="35"/>
              </a:spcBef>
            </a:pPr>
            <a:endParaRPr sz="2450">
              <a:latin typeface="Times New Roman"/>
              <a:cs typeface="Times New Roman"/>
            </a:endParaRPr>
          </a:p>
          <a:p>
            <a:pPr marL="12700">
              <a:lnSpc>
                <a:spcPct val="100000"/>
              </a:lnSpc>
            </a:pPr>
            <a:r>
              <a:rPr sz="2200" spc="-5" dirty="0">
                <a:solidFill>
                  <a:srgbClr val="595959"/>
                </a:solidFill>
                <a:latin typeface="Times New Roman"/>
                <a:cs typeface="Times New Roman"/>
              </a:rPr>
              <a:t>When</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we</a:t>
            </a:r>
            <a:r>
              <a:rPr sz="2200" spc="-20" dirty="0">
                <a:solidFill>
                  <a:srgbClr val="595959"/>
                </a:solidFill>
                <a:latin typeface="Times New Roman"/>
                <a:cs typeface="Times New Roman"/>
              </a:rPr>
              <a:t> </a:t>
            </a:r>
            <a:r>
              <a:rPr sz="2200" spc="-5" dirty="0">
                <a:solidFill>
                  <a:srgbClr val="595959"/>
                </a:solidFill>
                <a:latin typeface="Times New Roman"/>
                <a:cs typeface="Times New Roman"/>
              </a:rPr>
              <a:t>have</a:t>
            </a:r>
            <a:r>
              <a:rPr sz="2200" spc="-20" dirty="0">
                <a:solidFill>
                  <a:srgbClr val="595959"/>
                </a:solidFill>
                <a:latin typeface="Times New Roman"/>
                <a:cs typeface="Times New Roman"/>
              </a:rPr>
              <a:t> </a:t>
            </a:r>
            <a:r>
              <a:rPr sz="2200" spc="-5" dirty="0">
                <a:solidFill>
                  <a:srgbClr val="595959"/>
                </a:solidFill>
                <a:latin typeface="Times New Roman"/>
                <a:cs typeface="Times New Roman"/>
              </a:rPr>
              <a:t>sparse</a:t>
            </a:r>
            <a:r>
              <a:rPr sz="2200" spc="-20" dirty="0">
                <a:solidFill>
                  <a:srgbClr val="595959"/>
                </a:solidFill>
                <a:latin typeface="Times New Roman"/>
                <a:cs typeface="Times New Roman"/>
              </a:rPr>
              <a:t> </a:t>
            </a:r>
            <a:r>
              <a:rPr sz="2200" spc="-5" dirty="0">
                <a:solidFill>
                  <a:srgbClr val="595959"/>
                </a:solidFill>
                <a:latin typeface="Times New Roman"/>
                <a:cs typeface="Times New Roman"/>
              </a:rPr>
              <a:t>statistics:</a:t>
            </a:r>
            <a:endParaRPr sz="2200">
              <a:latin typeface="Times New Roman"/>
              <a:cs typeface="Times New Roman"/>
            </a:endParaRPr>
          </a:p>
        </p:txBody>
      </p:sp>
      <p:sp>
        <p:nvSpPr>
          <p:cNvPr id="4" name="object 4"/>
          <p:cNvSpPr txBox="1"/>
          <p:nvPr/>
        </p:nvSpPr>
        <p:spPr>
          <a:xfrm>
            <a:off x="1349118" y="2624580"/>
            <a:ext cx="1462405" cy="1404620"/>
          </a:xfrm>
          <a:prstGeom prst="rect">
            <a:avLst/>
          </a:prstGeom>
        </p:spPr>
        <p:txBody>
          <a:bodyPr vert="horz" wrap="square" lIns="0" tIns="6985" rIns="0" bIns="0" rtlCol="0">
            <a:spAutoFit/>
          </a:bodyPr>
          <a:lstStyle/>
          <a:p>
            <a:pPr marL="69850" marR="5080" indent="-57150">
              <a:lnSpc>
                <a:spcPct val="101899"/>
              </a:lnSpc>
              <a:spcBef>
                <a:spcPts val="55"/>
              </a:spcBef>
            </a:pP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5" dirty="0">
                <a:solidFill>
                  <a:srgbClr val="595959"/>
                </a:solidFill>
                <a:latin typeface="Times New Roman"/>
                <a:cs typeface="Times New Roman"/>
              </a:rPr>
              <a:t>|denied</a:t>
            </a:r>
            <a:r>
              <a:rPr sz="1800" spc="-45" dirty="0">
                <a:solidFill>
                  <a:srgbClr val="595959"/>
                </a:solidFill>
                <a:latin typeface="Times New Roman"/>
                <a:cs typeface="Times New Roman"/>
              </a:rPr>
              <a:t> </a:t>
            </a:r>
            <a:r>
              <a:rPr sz="1800" spc="-5" dirty="0">
                <a:solidFill>
                  <a:srgbClr val="595959"/>
                </a:solidFill>
                <a:latin typeface="Times New Roman"/>
                <a:cs typeface="Times New Roman"/>
              </a:rPr>
              <a:t>the) </a:t>
            </a:r>
            <a:r>
              <a:rPr sz="1800" spc="-434" dirty="0">
                <a:solidFill>
                  <a:srgbClr val="595959"/>
                </a:solidFill>
                <a:latin typeface="Times New Roman"/>
                <a:cs typeface="Times New Roman"/>
              </a:rPr>
              <a:t> </a:t>
            </a:r>
            <a:r>
              <a:rPr sz="1800" dirty="0">
                <a:solidFill>
                  <a:srgbClr val="595959"/>
                </a:solidFill>
                <a:latin typeface="Times New Roman"/>
                <a:cs typeface="Times New Roman"/>
              </a:rPr>
              <a:t>3</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allegations</a:t>
            </a:r>
            <a:endParaRPr sz="1800">
              <a:latin typeface="Times New Roman"/>
              <a:cs typeface="Times New Roman"/>
            </a:endParaRPr>
          </a:p>
          <a:p>
            <a:pPr marL="69850">
              <a:lnSpc>
                <a:spcPts val="2130"/>
              </a:lnSpc>
              <a:spcBef>
                <a:spcPts val="40"/>
              </a:spcBef>
            </a:pPr>
            <a:r>
              <a:rPr sz="1800" dirty="0">
                <a:solidFill>
                  <a:srgbClr val="595959"/>
                </a:solidFill>
                <a:latin typeface="Times New Roman"/>
                <a:cs typeface="Times New Roman"/>
              </a:rPr>
              <a:t>2</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reports</a:t>
            </a:r>
            <a:endParaRPr sz="1800">
              <a:latin typeface="Times New Roman"/>
              <a:cs typeface="Times New Roman"/>
            </a:endParaRPr>
          </a:p>
          <a:p>
            <a:pPr marL="69850">
              <a:lnSpc>
                <a:spcPts val="2130"/>
              </a:lnSpc>
            </a:pPr>
            <a:r>
              <a:rPr sz="1800" dirty="0">
                <a:solidFill>
                  <a:srgbClr val="595959"/>
                </a:solidFill>
                <a:latin typeface="Times New Roman"/>
                <a:cs typeface="Times New Roman"/>
              </a:rPr>
              <a:t>1</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claims</a:t>
            </a:r>
            <a:endParaRPr sz="1800">
              <a:latin typeface="Times New Roman"/>
              <a:cs typeface="Times New Roman"/>
            </a:endParaRPr>
          </a:p>
          <a:p>
            <a:pPr marL="69850">
              <a:lnSpc>
                <a:spcPct val="100000"/>
              </a:lnSpc>
              <a:spcBef>
                <a:spcPts val="40"/>
              </a:spcBef>
            </a:pPr>
            <a:r>
              <a:rPr sz="1800" dirty="0">
                <a:solidFill>
                  <a:srgbClr val="595959"/>
                </a:solidFill>
                <a:latin typeface="Times New Roman"/>
                <a:cs typeface="Times New Roman"/>
              </a:rPr>
              <a:t>1</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request</a:t>
            </a:r>
            <a:endParaRPr sz="1800">
              <a:latin typeface="Times New Roman"/>
              <a:cs typeface="Times New Roman"/>
            </a:endParaRPr>
          </a:p>
        </p:txBody>
      </p:sp>
      <p:sp>
        <p:nvSpPr>
          <p:cNvPr id="5" name="object 5"/>
          <p:cNvSpPr txBox="1"/>
          <p:nvPr/>
        </p:nvSpPr>
        <p:spPr>
          <a:xfrm>
            <a:off x="707361" y="3996180"/>
            <a:ext cx="4797425" cy="584835"/>
          </a:xfrm>
          <a:prstGeom prst="rect">
            <a:avLst/>
          </a:prstGeom>
        </p:spPr>
        <p:txBody>
          <a:bodyPr vert="horz" wrap="square" lIns="0" tIns="12700" rIns="0" bIns="0" rtlCol="0">
            <a:spAutoFit/>
          </a:bodyPr>
          <a:lstStyle/>
          <a:p>
            <a:pPr marL="711200">
              <a:lnSpc>
                <a:spcPts val="1960"/>
              </a:lnSpc>
              <a:spcBef>
                <a:spcPts val="100"/>
              </a:spcBef>
            </a:pPr>
            <a:r>
              <a:rPr sz="1800" dirty="0">
                <a:solidFill>
                  <a:srgbClr val="595959"/>
                </a:solidFill>
                <a:latin typeface="Times New Roman"/>
                <a:cs typeface="Times New Roman"/>
              </a:rPr>
              <a:t>7</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total</a:t>
            </a:r>
            <a:endParaRPr sz="1800">
              <a:latin typeface="Times New Roman"/>
              <a:cs typeface="Times New Roman"/>
            </a:endParaRPr>
          </a:p>
          <a:p>
            <a:pPr marL="12700">
              <a:lnSpc>
                <a:spcPts val="2440"/>
              </a:lnSpc>
            </a:pPr>
            <a:r>
              <a:rPr sz="2200" spc="-5" dirty="0">
                <a:solidFill>
                  <a:srgbClr val="595959"/>
                </a:solidFill>
                <a:latin typeface="Times New Roman"/>
                <a:cs typeface="Times New Roman"/>
              </a:rPr>
              <a:t>Steal</a:t>
            </a:r>
            <a:r>
              <a:rPr sz="2200" dirty="0">
                <a:solidFill>
                  <a:srgbClr val="595959"/>
                </a:solidFill>
                <a:latin typeface="Times New Roman"/>
                <a:cs typeface="Times New Roman"/>
              </a:rPr>
              <a:t> </a:t>
            </a:r>
            <a:r>
              <a:rPr sz="2200" spc="-5" dirty="0">
                <a:solidFill>
                  <a:srgbClr val="595959"/>
                </a:solidFill>
                <a:latin typeface="Times New Roman"/>
                <a:cs typeface="Times New Roman"/>
              </a:rPr>
              <a:t>probability</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mass </a:t>
            </a:r>
            <a:r>
              <a:rPr sz="2200" dirty="0">
                <a:solidFill>
                  <a:srgbClr val="595959"/>
                </a:solidFill>
                <a:latin typeface="Times New Roman"/>
                <a:cs typeface="Times New Roman"/>
              </a:rPr>
              <a:t>to</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generalize</a:t>
            </a:r>
            <a:r>
              <a:rPr sz="2200" dirty="0">
                <a:solidFill>
                  <a:srgbClr val="595959"/>
                </a:solidFill>
                <a:latin typeface="Times New Roman"/>
                <a:cs typeface="Times New Roman"/>
              </a:rPr>
              <a:t> </a:t>
            </a:r>
            <a:r>
              <a:rPr sz="2200" spc="-5" dirty="0">
                <a:solidFill>
                  <a:srgbClr val="595959"/>
                </a:solidFill>
                <a:latin typeface="Times New Roman"/>
                <a:cs typeface="Times New Roman"/>
              </a:rPr>
              <a:t>better:</a:t>
            </a:r>
            <a:endParaRPr sz="2200">
              <a:latin typeface="Times New Roman"/>
              <a:cs typeface="Times New Roman"/>
            </a:endParaRPr>
          </a:p>
        </p:txBody>
      </p:sp>
      <p:sp>
        <p:nvSpPr>
          <p:cNvPr id="6" name="object 6"/>
          <p:cNvSpPr txBox="1"/>
          <p:nvPr/>
        </p:nvSpPr>
        <p:spPr>
          <a:xfrm>
            <a:off x="1349118" y="4662495"/>
            <a:ext cx="1462405" cy="1950720"/>
          </a:xfrm>
          <a:prstGeom prst="rect">
            <a:avLst/>
          </a:prstGeom>
        </p:spPr>
        <p:txBody>
          <a:bodyPr vert="horz" wrap="square" lIns="0" tIns="12700" rIns="0" bIns="0" rtlCol="0">
            <a:spAutoFit/>
          </a:bodyPr>
          <a:lstStyle/>
          <a:p>
            <a:pPr marL="12700">
              <a:lnSpc>
                <a:spcPct val="100000"/>
              </a:lnSpc>
              <a:spcBef>
                <a:spcPts val="100"/>
              </a:spcBef>
            </a:pP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spc="-5" dirty="0">
                <a:solidFill>
                  <a:srgbClr val="595959"/>
                </a:solidFill>
                <a:latin typeface="Times New Roman"/>
                <a:cs typeface="Times New Roman"/>
              </a:rPr>
              <a:t>|denied</a:t>
            </a:r>
            <a:r>
              <a:rPr sz="1800" spc="-40" dirty="0">
                <a:solidFill>
                  <a:srgbClr val="595959"/>
                </a:solidFill>
                <a:latin typeface="Times New Roman"/>
                <a:cs typeface="Times New Roman"/>
              </a:rPr>
              <a:t> </a:t>
            </a:r>
            <a:r>
              <a:rPr sz="1800" spc="-5" dirty="0">
                <a:solidFill>
                  <a:srgbClr val="595959"/>
                </a:solidFill>
                <a:latin typeface="Times New Roman"/>
                <a:cs typeface="Times New Roman"/>
              </a:rPr>
              <a:t>the)</a:t>
            </a:r>
            <a:endParaRPr sz="1800">
              <a:latin typeface="Times New Roman"/>
              <a:cs typeface="Times New Roman"/>
            </a:endParaRPr>
          </a:p>
          <a:p>
            <a:pPr marL="69850">
              <a:lnSpc>
                <a:spcPct val="100000"/>
              </a:lnSpc>
              <a:spcBef>
                <a:spcPts val="40"/>
              </a:spcBef>
            </a:pPr>
            <a:r>
              <a:rPr sz="1800" dirty="0">
                <a:solidFill>
                  <a:srgbClr val="595959"/>
                </a:solidFill>
                <a:latin typeface="Times New Roman"/>
                <a:cs typeface="Times New Roman"/>
              </a:rPr>
              <a:t>2.5</a:t>
            </a:r>
            <a:r>
              <a:rPr sz="1800" spc="-35" dirty="0">
                <a:solidFill>
                  <a:srgbClr val="595959"/>
                </a:solidFill>
                <a:latin typeface="Times New Roman"/>
                <a:cs typeface="Times New Roman"/>
              </a:rPr>
              <a:t> </a:t>
            </a:r>
            <a:r>
              <a:rPr sz="1800" spc="-5" dirty="0">
                <a:solidFill>
                  <a:srgbClr val="595959"/>
                </a:solidFill>
                <a:latin typeface="Times New Roman"/>
                <a:cs typeface="Times New Roman"/>
              </a:rPr>
              <a:t>allegations</a:t>
            </a:r>
            <a:endParaRPr sz="1800">
              <a:latin typeface="Times New Roman"/>
              <a:cs typeface="Times New Roman"/>
            </a:endParaRPr>
          </a:p>
          <a:p>
            <a:pPr marL="69850">
              <a:lnSpc>
                <a:spcPts val="2130"/>
              </a:lnSpc>
              <a:spcBef>
                <a:spcPts val="40"/>
              </a:spcBef>
            </a:pPr>
            <a:r>
              <a:rPr sz="1800" dirty="0">
                <a:solidFill>
                  <a:srgbClr val="595959"/>
                </a:solidFill>
                <a:latin typeface="Times New Roman"/>
                <a:cs typeface="Times New Roman"/>
              </a:rPr>
              <a:t>1.5</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reports</a:t>
            </a:r>
            <a:endParaRPr sz="1800">
              <a:latin typeface="Times New Roman"/>
              <a:cs typeface="Times New Roman"/>
            </a:endParaRPr>
          </a:p>
          <a:p>
            <a:pPr marL="69850">
              <a:lnSpc>
                <a:spcPts val="2130"/>
              </a:lnSpc>
            </a:pPr>
            <a:r>
              <a:rPr sz="1800" dirty="0">
                <a:solidFill>
                  <a:srgbClr val="595959"/>
                </a:solidFill>
                <a:latin typeface="Times New Roman"/>
                <a:cs typeface="Times New Roman"/>
              </a:rPr>
              <a:t>0.5</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claims</a:t>
            </a:r>
            <a:endParaRPr sz="1800">
              <a:latin typeface="Times New Roman"/>
              <a:cs typeface="Times New Roman"/>
            </a:endParaRPr>
          </a:p>
          <a:p>
            <a:pPr marL="69850" marR="381000">
              <a:lnSpc>
                <a:spcPts val="2100"/>
              </a:lnSpc>
              <a:spcBef>
                <a:spcPts val="160"/>
              </a:spcBef>
            </a:pPr>
            <a:r>
              <a:rPr sz="1800" dirty="0">
                <a:solidFill>
                  <a:srgbClr val="595959"/>
                </a:solidFill>
                <a:latin typeface="Times New Roman"/>
                <a:cs typeface="Times New Roman"/>
              </a:rPr>
              <a:t>0.5</a:t>
            </a:r>
            <a:r>
              <a:rPr sz="1800" spc="-70" dirty="0">
                <a:solidFill>
                  <a:srgbClr val="595959"/>
                </a:solidFill>
                <a:latin typeface="Times New Roman"/>
                <a:cs typeface="Times New Roman"/>
              </a:rPr>
              <a:t> </a:t>
            </a:r>
            <a:r>
              <a:rPr sz="1800" spc="-5" dirty="0">
                <a:solidFill>
                  <a:srgbClr val="595959"/>
                </a:solidFill>
                <a:latin typeface="Times New Roman"/>
                <a:cs typeface="Times New Roman"/>
              </a:rPr>
              <a:t>request </a:t>
            </a:r>
            <a:r>
              <a:rPr sz="1800" spc="-434" dirty="0">
                <a:solidFill>
                  <a:srgbClr val="595959"/>
                </a:solidFill>
                <a:latin typeface="Times New Roman"/>
                <a:cs typeface="Times New Roman"/>
              </a:rPr>
              <a:t> </a:t>
            </a:r>
            <a:r>
              <a:rPr sz="1800" dirty="0">
                <a:solidFill>
                  <a:srgbClr val="CC0000"/>
                </a:solidFill>
                <a:latin typeface="Times New Roman"/>
                <a:cs typeface="Times New Roman"/>
              </a:rPr>
              <a:t>2</a:t>
            </a:r>
            <a:r>
              <a:rPr sz="1800" spc="-15" dirty="0">
                <a:solidFill>
                  <a:srgbClr val="CC0000"/>
                </a:solidFill>
                <a:latin typeface="Times New Roman"/>
                <a:cs typeface="Times New Roman"/>
              </a:rPr>
              <a:t> </a:t>
            </a:r>
            <a:r>
              <a:rPr sz="1800" spc="-5" dirty="0">
                <a:solidFill>
                  <a:srgbClr val="CC0000"/>
                </a:solidFill>
                <a:latin typeface="Times New Roman"/>
                <a:cs typeface="Times New Roman"/>
              </a:rPr>
              <a:t>other</a:t>
            </a:r>
            <a:endParaRPr sz="1800">
              <a:latin typeface="Times New Roman"/>
              <a:cs typeface="Times New Roman"/>
            </a:endParaRPr>
          </a:p>
          <a:p>
            <a:pPr marL="69850">
              <a:lnSpc>
                <a:spcPts val="2140"/>
              </a:lnSpc>
            </a:pPr>
            <a:r>
              <a:rPr sz="1800" dirty="0">
                <a:solidFill>
                  <a:srgbClr val="595959"/>
                </a:solidFill>
                <a:latin typeface="Times New Roman"/>
                <a:cs typeface="Times New Roman"/>
              </a:rPr>
              <a:t>7</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total</a:t>
            </a:r>
            <a:endParaRPr sz="1800">
              <a:latin typeface="Times New Roman"/>
              <a:cs typeface="Times New Roman"/>
            </a:endParaRPr>
          </a:p>
        </p:txBody>
      </p:sp>
      <p:grpSp>
        <p:nvGrpSpPr>
          <p:cNvPr id="7" name="object 7"/>
          <p:cNvGrpSpPr/>
          <p:nvPr/>
        </p:nvGrpSpPr>
        <p:grpSpPr>
          <a:xfrm>
            <a:off x="4178300" y="2565400"/>
            <a:ext cx="3975100" cy="1689100"/>
            <a:chOff x="4178300" y="2565400"/>
            <a:chExt cx="3975100" cy="1689100"/>
          </a:xfrm>
        </p:grpSpPr>
        <p:sp>
          <p:nvSpPr>
            <p:cNvPr id="8" name="object 8"/>
            <p:cNvSpPr/>
            <p:nvPr/>
          </p:nvSpPr>
          <p:spPr>
            <a:xfrm>
              <a:off x="4184650" y="2571750"/>
              <a:ext cx="3962400" cy="1676400"/>
            </a:xfrm>
            <a:custGeom>
              <a:avLst/>
              <a:gdLst/>
              <a:ahLst/>
              <a:cxnLst/>
              <a:rect l="l" t="t" r="r" b="b"/>
              <a:pathLst>
                <a:path w="3962400" h="1676400">
                  <a:moveTo>
                    <a:pt x="0" y="0"/>
                  </a:moveTo>
                  <a:lnTo>
                    <a:pt x="3962400" y="0"/>
                  </a:lnTo>
                  <a:lnTo>
                    <a:pt x="3962400" y="1676400"/>
                  </a:lnTo>
                  <a:lnTo>
                    <a:pt x="0" y="1676400"/>
                  </a:lnTo>
                  <a:lnTo>
                    <a:pt x="0" y="0"/>
                  </a:lnTo>
                  <a:close/>
                </a:path>
              </a:pathLst>
            </a:custGeom>
            <a:ln w="12700">
              <a:solidFill>
                <a:srgbClr val="7F7F7F"/>
              </a:solidFill>
            </a:ln>
          </p:spPr>
          <p:txBody>
            <a:bodyPr wrap="square" lIns="0" tIns="0" rIns="0" bIns="0" rtlCol="0"/>
            <a:lstStyle/>
            <a:p>
              <a:endParaRPr/>
            </a:p>
          </p:txBody>
        </p:sp>
        <p:sp>
          <p:nvSpPr>
            <p:cNvPr id="9" name="object 9"/>
            <p:cNvSpPr/>
            <p:nvPr/>
          </p:nvSpPr>
          <p:spPr>
            <a:xfrm>
              <a:off x="4337050" y="2724150"/>
              <a:ext cx="381000" cy="1524000"/>
            </a:xfrm>
            <a:custGeom>
              <a:avLst/>
              <a:gdLst/>
              <a:ahLst/>
              <a:cxnLst/>
              <a:rect l="l" t="t" r="r" b="b"/>
              <a:pathLst>
                <a:path w="381000" h="1524000">
                  <a:moveTo>
                    <a:pt x="381000" y="0"/>
                  </a:moveTo>
                  <a:lnTo>
                    <a:pt x="0" y="0"/>
                  </a:lnTo>
                  <a:lnTo>
                    <a:pt x="0" y="1524000"/>
                  </a:lnTo>
                  <a:lnTo>
                    <a:pt x="381000" y="1524000"/>
                  </a:lnTo>
                  <a:lnTo>
                    <a:pt x="381000" y="0"/>
                  </a:lnTo>
                  <a:close/>
                </a:path>
              </a:pathLst>
            </a:custGeom>
            <a:solidFill>
              <a:srgbClr val="1CADE4"/>
            </a:solidFill>
          </p:spPr>
          <p:txBody>
            <a:bodyPr wrap="square" lIns="0" tIns="0" rIns="0" bIns="0" rtlCol="0"/>
            <a:lstStyle/>
            <a:p>
              <a:endParaRPr/>
            </a:p>
          </p:txBody>
        </p:sp>
        <p:sp>
          <p:nvSpPr>
            <p:cNvPr id="10" name="object 10"/>
            <p:cNvSpPr/>
            <p:nvPr/>
          </p:nvSpPr>
          <p:spPr>
            <a:xfrm>
              <a:off x="4337050" y="2724149"/>
              <a:ext cx="381000" cy="1524000"/>
            </a:xfrm>
            <a:custGeom>
              <a:avLst/>
              <a:gdLst/>
              <a:ahLst/>
              <a:cxnLst/>
              <a:rect l="l" t="t" r="r" b="b"/>
              <a:pathLst>
                <a:path w="381000" h="1524000">
                  <a:moveTo>
                    <a:pt x="0" y="1524000"/>
                  </a:moveTo>
                  <a:lnTo>
                    <a:pt x="0" y="0"/>
                  </a:lnTo>
                  <a:lnTo>
                    <a:pt x="381000" y="0"/>
                  </a:lnTo>
                  <a:lnTo>
                    <a:pt x="381000" y="1524000"/>
                  </a:lnTo>
                  <a:lnTo>
                    <a:pt x="0" y="1524000"/>
                  </a:lnTo>
                  <a:close/>
                </a:path>
              </a:pathLst>
            </a:custGeom>
            <a:ln w="12700">
              <a:solidFill>
                <a:srgbClr val="000000"/>
              </a:solidFill>
            </a:ln>
          </p:spPr>
          <p:txBody>
            <a:bodyPr wrap="square" lIns="0" tIns="0" rIns="0" bIns="0" rtlCol="0"/>
            <a:lstStyle/>
            <a:p>
              <a:endParaRPr/>
            </a:p>
          </p:txBody>
        </p:sp>
      </p:grpSp>
      <p:sp>
        <p:nvSpPr>
          <p:cNvPr id="11" name="object 11"/>
          <p:cNvSpPr txBox="1"/>
          <p:nvPr/>
        </p:nvSpPr>
        <p:spPr>
          <a:xfrm>
            <a:off x="4417998" y="3051494"/>
            <a:ext cx="222885" cy="845819"/>
          </a:xfrm>
          <a:prstGeom prst="rect">
            <a:avLst/>
          </a:prstGeom>
        </p:spPr>
        <p:txBody>
          <a:bodyPr vert="vert270" wrap="square" lIns="0" tIns="0" rIns="0" bIns="0" rtlCol="0">
            <a:spAutoFit/>
          </a:bodyPr>
          <a:lstStyle/>
          <a:p>
            <a:pPr marL="12700">
              <a:lnSpc>
                <a:spcPts val="1630"/>
              </a:lnSpc>
            </a:pPr>
            <a:r>
              <a:rPr sz="1400" spc="-5" dirty="0">
                <a:solidFill>
                  <a:srgbClr val="FFFFFF"/>
                </a:solidFill>
                <a:latin typeface="Times New Roman"/>
                <a:cs typeface="Times New Roman"/>
              </a:rPr>
              <a:t>Allegations</a:t>
            </a:r>
            <a:endParaRPr sz="1400">
              <a:latin typeface="Times New Roman"/>
              <a:cs typeface="Times New Roman"/>
            </a:endParaRPr>
          </a:p>
        </p:txBody>
      </p:sp>
      <p:grpSp>
        <p:nvGrpSpPr>
          <p:cNvPr id="12" name="object 12"/>
          <p:cNvGrpSpPr/>
          <p:nvPr/>
        </p:nvGrpSpPr>
        <p:grpSpPr>
          <a:xfrm>
            <a:off x="4787900" y="3175000"/>
            <a:ext cx="393700" cy="1079500"/>
            <a:chOff x="4787900" y="3175000"/>
            <a:chExt cx="393700" cy="1079500"/>
          </a:xfrm>
        </p:grpSpPr>
        <p:sp>
          <p:nvSpPr>
            <p:cNvPr id="13" name="object 13"/>
            <p:cNvSpPr/>
            <p:nvPr/>
          </p:nvSpPr>
          <p:spPr>
            <a:xfrm>
              <a:off x="4794250" y="3181350"/>
              <a:ext cx="381000" cy="1066800"/>
            </a:xfrm>
            <a:custGeom>
              <a:avLst/>
              <a:gdLst/>
              <a:ahLst/>
              <a:cxnLst/>
              <a:rect l="l" t="t" r="r" b="b"/>
              <a:pathLst>
                <a:path w="381000" h="1066800">
                  <a:moveTo>
                    <a:pt x="381000" y="0"/>
                  </a:moveTo>
                  <a:lnTo>
                    <a:pt x="0" y="0"/>
                  </a:lnTo>
                  <a:lnTo>
                    <a:pt x="0" y="1066800"/>
                  </a:lnTo>
                  <a:lnTo>
                    <a:pt x="381000" y="1066800"/>
                  </a:lnTo>
                  <a:lnTo>
                    <a:pt x="381000" y="0"/>
                  </a:lnTo>
                  <a:close/>
                </a:path>
              </a:pathLst>
            </a:custGeom>
            <a:solidFill>
              <a:srgbClr val="1CADE4"/>
            </a:solidFill>
          </p:spPr>
          <p:txBody>
            <a:bodyPr wrap="square" lIns="0" tIns="0" rIns="0" bIns="0" rtlCol="0"/>
            <a:lstStyle/>
            <a:p>
              <a:endParaRPr/>
            </a:p>
          </p:txBody>
        </p:sp>
        <p:sp>
          <p:nvSpPr>
            <p:cNvPr id="14" name="object 14"/>
            <p:cNvSpPr/>
            <p:nvPr/>
          </p:nvSpPr>
          <p:spPr>
            <a:xfrm>
              <a:off x="4794250" y="3181350"/>
              <a:ext cx="381000" cy="1066800"/>
            </a:xfrm>
            <a:custGeom>
              <a:avLst/>
              <a:gdLst/>
              <a:ahLst/>
              <a:cxnLst/>
              <a:rect l="l" t="t" r="r" b="b"/>
              <a:pathLst>
                <a:path w="381000" h="1066800">
                  <a:moveTo>
                    <a:pt x="0" y="1066800"/>
                  </a:moveTo>
                  <a:lnTo>
                    <a:pt x="0" y="0"/>
                  </a:lnTo>
                  <a:lnTo>
                    <a:pt x="381000" y="0"/>
                  </a:lnTo>
                  <a:lnTo>
                    <a:pt x="381000" y="1066800"/>
                  </a:lnTo>
                  <a:lnTo>
                    <a:pt x="0" y="1066800"/>
                  </a:lnTo>
                  <a:close/>
                </a:path>
              </a:pathLst>
            </a:custGeom>
            <a:ln w="12700">
              <a:solidFill>
                <a:srgbClr val="000000"/>
              </a:solidFill>
            </a:ln>
          </p:spPr>
          <p:txBody>
            <a:bodyPr wrap="square" lIns="0" tIns="0" rIns="0" bIns="0" rtlCol="0"/>
            <a:lstStyle/>
            <a:p>
              <a:endParaRPr/>
            </a:p>
          </p:txBody>
        </p:sp>
      </p:grpSp>
      <p:sp>
        <p:nvSpPr>
          <p:cNvPr id="15" name="object 15"/>
          <p:cNvSpPr txBox="1"/>
          <p:nvPr/>
        </p:nvSpPr>
        <p:spPr>
          <a:xfrm>
            <a:off x="4875198" y="3413416"/>
            <a:ext cx="222885" cy="579120"/>
          </a:xfrm>
          <a:prstGeom prst="rect">
            <a:avLst/>
          </a:prstGeom>
        </p:spPr>
        <p:txBody>
          <a:bodyPr vert="vert270" wrap="square" lIns="0" tIns="0" rIns="0" bIns="0" rtlCol="0">
            <a:spAutoFit/>
          </a:bodyPr>
          <a:lstStyle/>
          <a:p>
            <a:pPr marL="12700">
              <a:lnSpc>
                <a:spcPts val="1630"/>
              </a:lnSpc>
            </a:pPr>
            <a:r>
              <a:rPr sz="1400" spc="-5" dirty="0">
                <a:solidFill>
                  <a:srgbClr val="FFFFFF"/>
                </a:solidFill>
                <a:latin typeface="Times New Roman"/>
                <a:cs typeface="Times New Roman"/>
              </a:rPr>
              <a:t>Reports</a:t>
            </a:r>
            <a:endParaRPr sz="1400">
              <a:latin typeface="Times New Roman"/>
              <a:cs typeface="Times New Roman"/>
            </a:endParaRPr>
          </a:p>
        </p:txBody>
      </p:sp>
      <p:grpSp>
        <p:nvGrpSpPr>
          <p:cNvPr id="16" name="object 16"/>
          <p:cNvGrpSpPr/>
          <p:nvPr/>
        </p:nvGrpSpPr>
        <p:grpSpPr>
          <a:xfrm>
            <a:off x="5245100" y="3632200"/>
            <a:ext cx="393700" cy="622300"/>
            <a:chOff x="5245100" y="3632200"/>
            <a:chExt cx="393700" cy="622300"/>
          </a:xfrm>
        </p:grpSpPr>
        <p:sp>
          <p:nvSpPr>
            <p:cNvPr id="17" name="object 17"/>
            <p:cNvSpPr/>
            <p:nvPr/>
          </p:nvSpPr>
          <p:spPr>
            <a:xfrm>
              <a:off x="5251450" y="3638550"/>
              <a:ext cx="381000" cy="609600"/>
            </a:xfrm>
            <a:custGeom>
              <a:avLst/>
              <a:gdLst/>
              <a:ahLst/>
              <a:cxnLst/>
              <a:rect l="l" t="t" r="r" b="b"/>
              <a:pathLst>
                <a:path w="381000" h="609600">
                  <a:moveTo>
                    <a:pt x="381000" y="0"/>
                  </a:moveTo>
                  <a:lnTo>
                    <a:pt x="0" y="0"/>
                  </a:lnTo>
                  <a:lnTo>
                    <a:pt x="0" y="609600"/>
                  </a:lnTo>
                  <a:lnTo>
                    <a:pt x="381000" y="609600"/>
                  </a:lnTo>
                  <a:lnTo>
                    <a:pt x="381000" y="0"/>
                  </a:lnTo>
                  <a:close/>
                </a:path>
              </a:pathLst>
            </a:custGeom>
            <a:solidFill>
              <a:srgbClr val="1CADE4"/>
            </a:solidFill>
          </p:spPr>
          <p:txBody>
            <a:bodyPr wrap="square" lIns="0" tIns="0" rIns="0" bIns="0" rtlCol="0"/>
            <a:lstStyle/>
            <a:p>
              <a:endParaRPr/>
            </a:p>
          </p:txBody>
        </p:sp>
        <p:sp>
          <p:nvSpPr>
            <p:cNvPr id="18" name="object 18"/>
            <p:cNvSpPr/>
            <p:nvPr/>
          </p:nvSpPr>
          <p:spPr>
            <a:xfrm>
              <a:off x="5251450" y="3638550"/>
              <a:ext cx="381000" cy="609600"/>
            </a:xfrm>
            <a:custGeom>
              <a:avLst/>
              <a:gdLst/>
              <a:ahLst/>
              <a:cxnLst/>
              <a:rect l="l" t="t" r="r" b="b"/>
              <a:pathLst>
                <a:path w="381000" h="609600">
                  <a:moveTo>
                    <a:pt x="0" y="609600"/>
                  </a:moveTo>
                  <a:lnTo>
                    <a:pt x="0" y="0"/>
                  </a:lnTo>
                  <a:lnTo>
                    <a:pt x="381000" y="0"/>
                  </a:lnTo>
                  <a:lnTo>
                    <a:pt x="381000" y="609600"/>
                  </a:lnTo>
                  <a:lnTo>
                    <a:pt x="0" y="609600"/>
                  </a:lnTo>
                  <a:close/>
                </a:path>
              </a:pathLst>
            </a:custGeom>
            <a:ln w="12700">
              <a:solidFill>
                <a:srgbClr val="000000"/>
              </a:solidFill>
            </a:ln>
          </p:spPr>
          <p:txBody>
            <a:bodyPr wrap="square" lIns="0" tIns="0" rIns="0" bIns="0" rtlCol="0"/>
            <a:lstStyle/>
            <a:p>
              <a:endParaRPr/>
            </a:p>
          </p:txBody>
        </p:sp>
      </p:grpSp>
      <p:sp>
        <p:nvSpPr>
          <p:cNvPr id="19" name="object 19"/>
          <p:cNvSpPr txBox="1"/>
          <p:nvPr/>
        </p:nvSpPr>
        <p:spPr>
          <a:xfrm>
            <a:off x="5332398" y="3666727"/>
            <a:ext cx="222885" cy="529590"/>
          </a:xfrm>
          <a:prstGeom prst="rect">
            <a:avLst/>
          </a:prstGeom>
        </p:spPr>
        <p:txBody>
          <a:bodyPr vert="vert270" wrap="square" lIns="0" tIns="0" rIns="0" bIns="0" rtlCol="0">
            <a:spAutoFit/>
          </a:bodyPr>
          <a:lstStyle/>
          <a:p>
            <a:pPr marL="12700">
              <a:lnSpc>
                <a:spcPts val="1630"/>
              </a:lnSpc>
            </a:pPr>
            <a:r>
              <a:rPr sz="1400" dirty="0">
                <a:solidFill>
                  <a:srgbClr val="FFFFFF"/>
                </a:solidFill>
                <a:latin typeface="Times New Roman"/>
                <a:cs typeface="Times New Roman"/>
              </a:rPr>
              <a:t>C</a:t>
            </a:r>
            <a:r>
              <a:rPr sz="1400" spc="-5" dirty="0">
                <a:solidFill>
                  <a:srgbClr val="FFFFFF"/>
                </a:solidFill>
                <a:latin typeface="Times New Roman"/>
                <a:cs typeface="Times New Roman"/>
              </a:rPr>
              <a:t>l</a:t>
            </a:r>
            <a:r>
              <a:rPr sz="1400" dirty="0">
                <a:solidFill>
                  <a:srgbClr val="FFFFFF"/>
                </a:solidFill>
                <a:latin typeface="Times New Roman"/>
                <a:cs typeface="Times New Roman"/>
              </a:rPr>
              <a:t>a</a:t>
            </a:r>
            <a:r>
              <a:rPr sz="1400" spc="-5" dirty="0">
                <a:solidFill>
                  <a:srgbClr val="FFFFFF"/>
                </a:solidFill>
                <a:latin typeface="Times New Roman"/>
                <a:cs typeface="Times New Roman"/>
              </a:rPr>
              <a:t>im</a:t>
            </a:r>
            <a:r>
              <a:rPr sz="1400" dirty="0">
                <a:solidFill>
                  <a:srgbClr val="FFFFFF"/>
                </a:solidFill>
                <a:latin typeface="Times New Roman"/>
                <a:cs typeface="Times New Roman"/>
              </a:rPr>
              <a:t>s</a:t>
            </a:r>
            <a:endParaRPr sz="1400">
              <a:latin typeface="Times New Roman"/>
              <a:cs typeface="Times New Roman"/>
            </a:endParaRPr>
          </a:p>
        </p:txBody>
      </p:sp>
      <p:grpSp>
        <p:nvGrpSpPr>
          <p:cNvPr id="20" name="object 20"/>
          <p:cNvGrpSpPr/>
          <p:nvPr/>
        </p:nvGrpSpPr>
        <p:grpSpPr>
          <a:xfrm>
            <a:off x="5702300" y="3632200"/>
            <a:ext cx="393700" cy="622300"/>
            <a:chOff x="5702300" y="3632200"/>
            <a:chExt cx="393700" cy="622300"/>
          </a:xfrm>
        </p:grpSpPr>
        <p:sp>
          <p:nvSpPr>
            <p:cNvPr id="21" name="object 21"/>
            <p:cNvSpPr/>
            <p:nvPr/>
          </p:nvSpPr>
          <p:spPr>
            <a:xfrm>
              <a:off x="5708650" y="3638550"/>
              <a:ext cx="381000" cy="609600"/>
            </a:xfrm>
            <a:custGeom>
              <a:avLst/>
              <a:gdLst/>
              <a:ahLst/>
              <a:cxnLst/>
              <a:rect l="l" t="t" r="r" b="b"/>
              <a:pathLst>
                <a:path w="381000" h="609600">
                  <a:moveTo>
                    <a:pt x="381000" y="0"/>
                  </a:moveTo>
                  <a:lnTo>
                    <a:pt x="0" y="0"/>
                  </a:lnTo>
                  <a:lnTo>
                    <a:pt x="0" y="609600"/>
                  </a:lnTo>
                  <a:lnTo>
                    <a:pt x="381000" y="609600"/>
                  </a:lnTo>
                  <a:lnTo>
                    <a:pt x="381000" y="0"/>
                  </a:lnTo>
                  <a:close/>
                </a:path>
              </a:pathLst>
            </a:custGeom>
            <a:solidFill>
              <a:srgbClr val="1CADE4"/>
            </a:solidFill>
          </p:spPr>
          <p:txBody>
            <a:bodyPr wrap="square" lIns="0" tIns="0" rIns="0" bIns="0" rtlCol="0"/>
            <a:lstStyle/>
            <a:p>
              <a:endParaRPr/>
            </a:p>
          </p:txBody>
        </p:sp>
        <p:sp>
          <p:nvSpPr>
            <p:cNvPr id="22" name="object 22"/>
            <p:cNvSpPr/>
            <p:nvPr/>
          </p:nvSpPr>
          <p:spPr>
            <a:xfrm>
              <a:off x="5708650" y="3638550"/>
              <a:ext cx="381000" cy="609600"/>
            </a:xfrm>
            <a:custGeom>
              <a:avLst/>
              <a:gdLst/>
              <a:ahLst/>
              <a:cxnLst/>
              <a:rect l="l" t="t" r="r" b="b"/>
              <a:pathLst>
                <a:path w="381000" h="609600">
                  <a:moveTo>
                    <a:pt x="0" y="609600"/>
                  </a:moveTo>
                  <a:lnTo>
                    <a:pt x="0" y="0"/>
                  </a:lnTo>
                  <a:lnTo>
                    <a:pt x="381000" y="0"/>
                  </a:lnTo>
                  <a:lnTo>
                    <a:pt x="381000" y="609600"/>
                  </a:lnTo>
                  <a:lnTo>
                    <a:pt x="0" y="609600"/>
                  </a:lnTo>
                  <a:close/>
                </a:path>
              </a:pathLst>
            </a:custGeom>
            <a:ln w="12700">
              <a:solidFill>
                <a:srgbClr val="000000"/>
              </a:solidFill>
            </a:ln>
          </p:spPr>
          <p:txBody>
            <a:bodyPr wrap="square" lIns="0" tIns="0" rIns="0" bIns="0" rtlCol="0"/>
            <a:lstStyle/>
            <a:p>
              <a:endParaRPr/>
            </a:p>
          </p:txBody>
        </p:sp>
      </p:grpSp>
      <p:sp>
        <p:nvSpPr>
          <p:cNvPr id="23" name="object 23"/>
          <p:cNvSpPr txBox="1"/>
          <p:nvPr/>
        </p:nvSpPr>
        <p:spPr>
          <a:xfrm>
            <a:off x="5802071" y="3672859"/>
            <a:ext cx="194310" cy="517525"/>
          </a:xfrm>
          <a:prstGeom prst="rect">
            <a:avLst/>
          </a:prstGeom>
        </p:spPr>
        <p:txBody>
          <a:bodyPr vert="vert270" wrap="square" lIns="0" tIns="0" rIns="0" bIns="0" rtlCol="0">
            <a:spAutoFit/>
          </a:bodyPr>
          <a:lstStyle/>
          <a:p>
            <a:pPr marL="12700">
              <a:lnSpc>
                <a:spcPts val="1410"/>
              </a:lnSpc>
            </a:pPr>
            <a:r>
              <a:rPr sz="1200" spc="-5" dirty="0">
                <a:solidFill>
                  <a:srgbClr val="FFFFFF"/>
                </a:solidFill>
                <a:latin typeface="Times New Roman"/>
                <a:cs typeface="Times New Roman"/>
              </a:rPr>
              <a:t>Request</a:t>
            </a:r>
            <a:endParaRPr sz="1200">
              <a:latin typeface="Times New Roman"/>
              <a:cs typeface="Times New Roman"/>
            </a:endParaRPr>
          </a:p>
        </p:txBody>
      </p:sp>
      <p:sp>
        <p:nvSpPr>
          <p:cNvPr id="24" name="object 24"/>
          <p:cNvSpPr txBox="1"/>
          <p:nvPr/>
        </p:nvSpPr>
        <p:spPr>
          <a:xfrm>
            <a:off x="6319413" y="3385970"/>
            <a:ext cx="1012825" cy="771525"/>
          </a:xfrm>
          <a:prstGeom prst="rect">
            <a:avLst/>
          </a:prstGeom>
        </p:spPr>
        <p:txBody>
          <a:bodyPr vert="vert270" wrap="square" lIns="0" tIns="0" rIns="0" bIns="0" rtlCol="0">
            <a:spAutoFit/>
          </a:bodyPr>
          <a:lstStyle/>
          <a:p>
            <a:pPr marL="20320">
              <a:lnSpc>
                <a:spcPts val="1845"/>
              </a:lnSpc>
            </a:pPr>
            <a:r>
              <a:rPr sz="1600" dirty="0">
                <a:solidFill>
                  <a:srgbClr val="595959"/>
                </a:solidFill>
                <a:latin typeface="Times New Roman"/>
                <a:cs typeface="Times New Roman"/>
              </a:rPr>
              <a:t>Attack</a:t>
            </a:r>
            <a:endParaRPr sz="1600">
              <a:latin typeface="Times New Roman"/>
              <a:cs typeface="Times New Roman"/>
            </a:endParaRPr>
          </a:p>
          <a:p>
            <a:pPr marL="12700" marR="5080">
              <a:lnSpc>
                <a:spcPct val="156300"/>
              </a:lnSpc>
            </a:pPr>
            <a:r>
              <a:rPr sz="1600" dirty="0">
                <a:solidFill>
                  <a:srgbClr val="595959"/>
                </a:solidFill>
                <a:latin typeface="Times New Roman"/>
                <a:cs typeface="Times New Roman"/>
              </a:rPr>
              <a:t>Man </a:t>
            </a:r>
            <a:r>
              <a:rPr sz="1600" spc="5" dirty="0">
                <a:solidFill>
                  <a:srgbClr val="595959"/>
                </a:solidFill>
                <a:latin typeface="Times New Roman"/>
                <a:cs typeface="Times New Roman"/>
              </a:rPr>
              <a:t> </a:t>
            </a:r>
            <a:r>
              <a:rPr sz="1600" spc="-10" dirty="0">
                <a:solidFill>
                  <a:srgbClr val="595959"/>
                </a:solidFill>
                <a:latin typeface="Times New Roman"/>
                <a:cs typeface="Times New Roman"/>
              </a:rPr>
              <a:t>O</a:t>
            </a:r>
            <a:r>
              <a:rPr sz="1600" dirty="0">
                <a:solidFill>
                  <a:srgbClr val="595959"/>
                </a:solidFill>
                <a:latin typeface="Times New Roman"/>
                <a:cs typeface="Times New Roman"/>
              </a:rPr>
              <a:t>u</a:t>
            </a:r>
            <a:r>
              <a:rPr sz="1600" spc="5" dirty="0">
                <a:solidFill>
                  <a:srgbClr val="595959"/>
                </a:solidFill>
                <a:latin typeface="Times New Roman"/>
                <a:cs typeface="Times New Roman"/>
              </a:rPr>
              <a:t>t</a:t>
            </a:r>
            <a:r>
              <a:rPr sz="1600" dirty="0">
                <a:solidFill>
                  <a:srgbClr val="595959"/>
                </a:solidFill>
                <a:latin typeface="Times New Roman"/>
                <a:cs typeface="Times New Roman"/>
              </a:rPr>
              <a:t>co</a:t>
            </a:r>
            <a:r>
              <a:rPr sz="1600" spc="5" dirty="0">
                <a:solidFill>
                  <a:srgbClr val="595959"/>
                </a:solidFill>
                <a:latin typeface="Times New Roman"/>
                <a:cs typeface="Times New Roman"/>
              </a:rPr>
              <a:t>m</a:t>
            </a:r>
            <a:r>
              <a:rPr sz="1600" dirty="0">
                <a:solidFill>
                  <a:srgbClr val="595959"/>
                </a:solidFill>
                <a:latin typeface="Times New Roman"/>
                <a:cs typeface="Times New Roman"/>
              </a:rPr>
              <a:t>e</a:t>
            </a:r>
            <a:endParaRPr sz="1600">
              <a:latin typeface="Times New Roman"/>
              <a:cs typeface="Times New Roman"/>
            </a:endParaRPr>
          </a:p>
        </p:txBody>
      </p:sp>
      <p:sp>
        <p:nvSpPr>
          <p:cNvPr id="25" name="object 25"/>
          <p:cNvSpPr txBox="1"/>
          <p:nvPr/>
        </p:nvSpPr>
        <p:spPr>
          <a:xfrm>
            <a:off x="7530458" y="3570395"/>
            <a:ext cx="431800" cy="513080"/>
          </a:xfrm>
          <a:prstGeom prst="rect">
            <a:avLst/>
          </a:prstGeom>
        </p:spPr>
        <p:txBody>
          <a:bodyPr vert="horz" wrap="square" lIns="0" tIns="12700" rIns="0" bIns="0" rtlCol="0">
            <a:spAutoFit/>
          </a:bodyPr>
          <a:lstStyle/>
          <a:p>
            <a:pPr marL="12700">
              <a:lnSpc>
                <a:spcPct val="100000"/>
              </a:lnSpc>
              <a:spcBef>
                <a:spcPts val="100"/>
              </a:spcBef>
            </a:pPr>
            <a:r>
              <a:rPr sz="3200" dirty="0">
                <a:solidFill>
                  <a:srgbClr val="595959"/>
                </a:solidFill>
                <a:latin typeface="Arial"/>
                <a:cs typeface="Arial"/>
              </a:rPr>
              <a:t>…</a:t>
            </a:r>
            <a:endParaRPr sz="3200">
              <a:latin typeface="Arial"/>
              <a:cs typeface="Arial"/>
            </a:endParaRPr>
          </a:p>
        </p:txBody>
      </p:sp>
      <p:grpSp>
        <p:nvGrpSpPr>
          <p:cNvPr id="26" name="object 26"/>
          <p:cNvGrpSpPr/>
          <p:nvPr/>
        </p:nvGrpSpPr>
        <p:grpSpPr>
          <a:xfrm>
            <a:off x="4178300" y="4673600"/>
            <a:ext cx="3975100" cy="1689100"/>
            <a:chOff x="4178300" y="4673600"/>
            <a:chExt cx="3975100" cy="1689100"/>
          </a:xfrm>
        </p:grpSpPr>
        <p:sp>
          <p:nvSpPr>
            <p:cNvPr id="27" name="object 27"/>
            <p:cNvSpPr/>
            <p:nvPr/>
          </p:nvSpPr>
          <p:spPr>
            <a:xfrm>
              <a:off x="4184650" y="4679950"/>
              <a:ext cx="3962400" cy="1676400"/>
            </a:xfrm>
            <a:custGeom>
              <a:avLst/>
              <a:gdLst/>
              <a:ahLst/>
              <a:cxnLst/>
              <a:rect l="l" t="t" r="r" b="b"/>
              <a:pathLst>
                <a:path w="3962400" h="1676400">
                  <a:moveTo>
                    <a:pt x="0" y="0"/>
                  </a:moveTo>
                  <a:lnTo>
                    <a:pt x="3962400" y="0"/>
                  </a:lnTo>
                  <a:lnTo>
                    <a:pt x="3962400" y="1676400"/>
                  </a:lnTo>
                  <a:lnTo>
                    <a:pt x="0" y="1676400"/>
                  </a:lnTo>
                  <a:lnTo>
                    <a:pt x="0" y="0"/>
                  </a:lnTo>
                  <a:close/>
                </a:path>
              </a:pathLst>
            </a:custGeom>
            <a:ln w="12700">
              <a:solidFill>
                <a:srgbClr val="7F7F7F"/>
              </a:solidFill>
            </a:ln>
          </p:spPr>
          <p:txBody>
            <a:bodyPr wrap="square" lIns="0" tIns="0" rIns="0" bIns="0" rtlCol="0"/>
            <a:lstStyle/>
            <a:p>
              <a:endParaRPr/>
            </a:p>
          </p:txBody>
        </p:sp>
        <p:sp>
          <p:nvSpPr>
            <p:cNvPr id="28" name="object 28"/>
            <p:cNvSpPr/>
            <p:nvPr/>
          </p:nvSpPr>
          <p:spPr>
            <a:xfrm>
              <a:off x="4337050" y="4832350"/>
              <a:ext cx="381000" cy="228600"/>
            </a:xfrm>
            <a:custGeom>
              <a:avLst/>
              <a:gdLst/>
              <a:ahLst/>
              <a:cxnLst/>
              <a:rect l="l" t="t" r="r" b="b"/>
              <a:pathLst>
                <a:path w="381000" h="228600">
                  <a:moveTo>
                    <a:pt x="0" y="228600"/>
                  </a:moveTo>
                  <a:lnTo>
                    <a:pt x="381000" y="228600"/>
                  </a:lnTo>
                  <a:lnTo>
                    <a:pt x="381000" y="0"/>
                  </a:lnTo>
                  <a:lnTo>
                    <a:pt x="0" y="0"/>
                  </a:lnTo>
                  <a:lnTo>
                    <a:pt x="0" y="228600"/>
                  </a:lnTo>
                  <a:close/>
                </a:path>
              </a:pathLst>
            </a:custGeom>
            <a:solidFill>
              <a:srgbClr val="1CADE4"/>
            </a:solidFill>
          </p:spPr>
          <p:txBody>
            <a:bodyPr wrap="square" lIns="0" tIns="0" rIns="0" bIns="0" rtlCol="0"/>
            <a:lstStyle/>
            <a:p>
              <a:endParaRPr/>
            </a:p>
          </p:txBody>
        </p:sp>
        <p:sp>
          <p:nvSpPr>
            <p:cNvPr id="29" name="object 29"/>
            <p:cNvSpPr/>
            <p:nvPr/>
          </p:nvSpPr>
          <p:spPr>
            <a:xfrm>
              <a:off x="4337050" y="4832349"/>
              <a:ext cx="381000" cy="1524000"/>
            </a:xfrm>
            <a:custGeom>
              <a:avLst/>
              <a:gdLst/>
              <a:ahLst/>
              <a:cxnLst/>
              <a:rect l="l" t="t" r="r" b="b"/>
              <a:pathLst>
                <a:path w="381000" h="1524000">
                  <a:moveTo>
                    <a:pt x="0" y="1524000"/>
                  </a:moveTo>
                  <a:lnTo>
                    <a:pt x="0" y="0"/>
                  </a:lnTo>
                  <a:lnTo>
                    <a:pt x="381000" y="0"/>
                  </a:lnTo>
                  <a:lnTo>
                    <a:pt x="381000" y="1524000"/>
                  </a:lnTo>
                  <a:lnTo>
                    <a:pt x="0" y="1524000"/>
                  </a:lnTo>
                  <a:close/>
                </a:path>
              </a:pathLst>
            </a:custGeom>
            <a:ln w="12700">
              <a:solidFill>
                <a:srgbClr val="000000"/>
              </a:solidFill>
            </a:ln>
          </p:spPr>
          <p:txBody>
            <a:bodyPr wrap="square" lIns="0" tIns="0" rIns="0" bIns="0" rtlCol="0"/>
            <a:lstStyle/>
            <a:p>
              <a:endParaRPr/>
            </a:p>
          </p:txBody>
        </p:sp>
      </p:grpSp>
      <p:sp>
        <p:nvSpPr>
          <p:cNvPr id="30" name="object 30"/>
          <p:cNvSpPr txBox="1"/>
          <p:nvPr/>
        </p:nvSpPr>
        <p:spPr>
          <a:xfrm>
            <a:off x="4424249" y="5196923"/>
            <a:ext cx="193675" cy="773430"/>
          </a:xfrm>
          <a:prstGeom prst="rect">
            <a:avLst/>
          </a:prstGeom>
        </p:spPr>
        <p:txBody>
          <a:bodyPr vert="horz" wrap="square" lIns="0" tIns="0" rIns="0" bIns="0" rtlCol="0">
            <a:spAutoFit/>
          </a:bodyPr>
          <a:lstStyle/>
          <a:p>
            <a:pPr>
              <a:lnSpc>
                <a:spcPts val="560"/>
              </a:lnSpc>
            </a:pPr>
            <a:r>
              <a:rPr sz="1400" spc="-235" dirty="0">
                <a:latin typeface="Arial"/>
                <a:cs typeface="Arial"/>
              </a:rPr>
              <a:t>s</a:t>
            </a:r>
            <a:endParaRPr sz="1400">
              <a:latin typeface="Arial"/>
              <a:cs typeface="Arial"/>
            </a:endParaRPr>
          </a:p>
          <a:p>
            <a:pPr>
              <a:lnSpc>
                <a:spcPts val="810"/>
              </a:lnSpc>
            </a:pPr>
            <a:r>
              <a:rPr sz="1400" spc="-125" dirty="0">
                <a:latin typeface="Arial"/>
                <a:cs typeface="Arial"/>
              </a:rPr>
              <a:t>on</a:t>
            </a:r>
            <a:endParaRPr sz="1400">
              <a:latin typeface="Arial"/>
              <a:cs typeface="Arial"/>
            </a:endParaRPr>
          </a:p>
          <a:p>
            <a:pPr>
              <a:lnSpc>
                <a:spcPts val="345"/>
              </a:lnSpc>
            </a:pPr>
            <a:r>
              <a:rPr sz="1400" spc="-5" dirty="0">
                <a:latin typeface="Arial"/>
                <a:cs typeface="Arial"/>
              </a:rPr>
              <a:t>i</a:t>
            </a:r>
            <a:endParaRPr sz="1400">
              <a:latin typeface="Arial"/>
              <a:cs typeface="Arial"/>
            </a:endParaRPr>
          </a:p>
          <a:p>
            <a:pPr>
              <a:lnSpc>
                <a:spcPct val="46100"/>
              </a:lnSpc>
              <a:spcBef>
                <a:spcPts val="250"/>
              </a:spcBef>
            </a:pPr>
            <a:r>
              <a:rPr sz="1400" spc="-10" dirty="0">
                <a:latin typeface="Arial"/>
                <a:cs typeface="Arial"/>
              </a:rPr>
              <a:t>t </a:t>
            </a:r>
            <a:r>
              <a:rPr sz="1400" spc="-5" dirty="0">
                <a:latin typeface="Arial"/>
                <a:cs typeface="Arial"/>
              </a:rPr>
              <a:t> </a:t>
            </a:r>
            <a:r>
              <a:rPr sz="1400" spc="-10" dirty="0">
                <a:latin typeface="Arial"/>
                <a:cs typeface="Arial"/>
              </a:rPr>
              <a:t>a</a:t>
            </a:r>
            <a:endParaRPr sz="1400">
              <a:latin typeface="Arial"/>
              <a:cs typeface="Arial"/>
            </a:endParaRPr>
          </a:p>
          <a:p>
            <a:pPr>
              <a:lnSpc>
                <a:spcPts val="765"/>
              </a:lnSpc>
            </a:pPr>
            <a:r>
              <a:rPr sz="1400" spc="-45" dirty="0">
                <a:latin typeface="Arial"/>
                <a:cs typeface="Arial"/>
              </a:rPr>
              <a:t>eg</a:t>
            </a:r>
            <a:endParaRPr sz="1400">
              <a:latin typeface="Arial"/>
              <a:cs typeface="Arial"/>
            </a:endParaRPr>
          </a:p>
          <a:p>
            <a:pPr>
              <a:lnSpc>
                <a:spcPts val="310"/>
              </a:lnSpc>
            </a:pPr>
            <a:r>
              <a:rPr sz="1400" spc="-5" dirty="0">
                <a:latin typeface="Arial"/>
                <a:cs typeface="Arial"/>
              </a:rPr>
              <a:t>l</a:t>
            </a:r>
            <a:endParaRPr sz="1400">
              <a:latin typeface="Arial"/>
              <a:cs typeface="Arial"/>
            </a:endParaRPr>
          </a:p>
          <a:p>
            <a:pPr>
              <a:lnSpc>
                <a:spcPts val="545"/>
              </a:lnSpc>
            </a:pPr>
            <a:r>
              <a:rPr sz="1400" spc="-5" dirty="0">
                <a:latin typeface="Arial"/>
                <a:cs typeface="Arial"/>
              </a:rPr>
              <a:t>l</a:t>
            </a:r>
            <a:endParaRPr sz="1400">
              <a:latin typeface="Arial"/>
              <a:cs typeface="Arial"/>
            </a:endParaRPr>
          </a:p>
          <a:p>
            <a:pPr>
              <a:lnSpc>
                <a:spcPts val="950"/>
              </a:lnSpc>
            </a:pPr>
            <a:r>
              <a:rPr sz="1400" spc="-10" dirty="0">
                <a:latin typeface="Arial"/>
                <a:cs typeface="Arial"/>
              </a:rPr>
              <a:t>a</a:t>
            </a:r>
            <a:endParaRPr sz="1400">
              <a:latin typeface="Arial"/>
              <a:cs typeface="Arial"/>
            </a:endParaRPr>
          </a:p>
        </p:txBody>
      </p:sp>
      <p:grpSp>
        <p:nvGrpSpPr>
          <p:cNvPr id="31" name="object 31"/>
          <p:cNvGrpSpPr/>
          <p:nvPr/>
        </p:nvGrpSpPr>
        <p:grpSpPr>
          <a:xfrm>
            <a:off x="4330700" y="5054600"/>
            <a:ext cx="1765300" cy="1308100"/>
            <a:chOff x="4330700" y="5054600"/>
            <a:chExt cx="1765300" cy="1308100"/>
          </a:xfrm>
        </p:grpSpPr>
        <p:sp>
          <p:nvSpPr>
            <p:cNvPr id="32" name="object 32"/>
            <p:cNvSpPr/>
            <p:nvPr/>
          </p:nvSpPr>
          <p:spPr>
            <a:xfrm>
              <a:off x="4794250" y="5289550"/>
              <a:ext cx="381000" cy="228600"/>
            </a:xfrm>
            <a:custGeom>
              <a:avLst/>
              <a:gdLst/>
              <a:ahLst/>
              <a:cxnLst/>
              <a:rect l="l" t="t" r="r" b="b"/>
              <a:pathLst>
                <a:path w="381000" h="228600">
                  <a:moveTo>
                    <a:pt x="0" y="228600"/>
                  </a:moveTo>
                  <a:lnTo>
                    <a:pt x="381000" y="228600"/>
                  </a:lnTo>
                  <a:lnTo>
                    <a:pt x="381000" y="0"/>
                  </a:lnTo>
                  <a:lnTo>
                    <a:pt x="0" y="0"/>
                  </a:lnTo>
                  <a:lnTo>
                    <a:pt x="0" y="228600"/>
                  </a:lnTo>
                  <a:close/>
                </a:path>
              </a:pathLst>
            </a:custGeom>
            <a:solidFill>
              <a:srgbClr val="1CADE4"/>
            </a:solidFill>
          </p:spPr>
          <p:txBody>
            <a:bodyPr wrap="square" lIns="0" tIns="0" rIns="0" bIns="0" rtlCol="0"/>
            <a:lstStyle/>
            <a:p>
              <a:endParaRPr/>
            </a:p>
          </p:txBody>
        </p:sp>
        <p:sp>
          <p:nvSpPr>
            <p:cNvPr id="33" name="object 33"/>
            <p:cNvSpPr/>
            <p:nvPr/>
          </p:nvSpPr>
          <p:spPr>
            <a:xfrm>
              <a:off x="4794250" y="5289550"/>
              <a:ext cx="381000" cy="1066800"/>
            </a:xfrm>
            <a:custGeom>
              <a:avLst/>
              <a:gdLst/>
              <a:ahLst/>
              <a:cxnLst/>
              <a:rect l="l" t="t" r="r" b="b"/>
              <a:pathLst>
                <a:path w="381000" h="1066800">
                  <a:moveTo>
                    <a:pt x="0" y="1066800"/>
                  </a:moveTo>
                  <a:lnTo>
                    <a:pt x="0" y="0"/>
                  </a:lnTo>
                  <a:lnTo>
                    <a:pt x="381000" y="0"/>
                  </a:lnTo>
                  <a:lnTo>
                    <a:pt x="381000" y="1066800"/>
                  </a:lnTo>
                  <a:lnTo>
                    <a:pt x="0" y="1066800"/>
                  </a:lnTo>
                  <a:close/>
                </a:path>
              </a:pathLst>
            </a:custGeom>
            <a:ln w="12700">
              <a:solidFill>
                <a:srgbClr val="000000"/>
              </a:solidFill>
            </a:ln>
          </p:spPr>
          <p:txBody>
            <a:bodyPr wrap="square" lIns="0" tIns="0" rIns="0" bIns="0" rtlCol="0"/>
            <a:lstStyle/>
            <a:p>
              <a:endParaRPr/>
            </a:p>
          </p:txBody>
        </p:sp>
        <p:sp>
          <p:nvSpPr>
            <p:cNvPr id="34" name="object 34"/>
            <p:cNvSpPr/>
            <p:nvPr/>
          </p:nvSpPr>
          <p:spPr>
            <a:xfrm>
              <a:off x="5251450" y="5746750"/>
              <a:ext cx="381000" cy="152400"/>
            </a:xfrm>
            <a:custGeom>
              <a:avLst/>
              <a:gdLst/>
              <a:ahLst/>
              <a:cxnLst/>
              <a:rect l="l" t="t" r="r" b="b"/>
              <a:pathLst>
                <a:path w="381000" h="152400">
                  <a:moveTo>
                    <a:pt x="0" y="152400"/>
                  </a:moveTo>
                  <a:lnTo>
                    <a:pt x="381000" y="152400"/>
                  </a:lnTo>
                  <a:lnTo>
                    <a:pt x="381000" y="0"/>
                  </a:lnTo>
                  <a:lnTo>
                    <a:pt x="0" y="0"/>
                  </a:lnTo>
                  <a:lnTo>
                    <a:pt x="0" y="152400"/>
                  </a:lnTo>
                  <a:close/>
                </a:path>
              </a:pathLst>
            </a:custGeom>
            <a:solidFill>
              <a:srgbClr val="1CADE4"/>
            </a:solidFill>
          </p:spPr>
          <p:txBody>
            <a:bodyPr wrap="square" lIns="0" tIns="0" rIns="0" bIns="0" rtlCol="0"/>
            <a:lstStyle/>
            <a:p>
              <a:endParaRPr/>
            </a:p>
          </p:txBody>
        </p:sp>
        <p:sp>
          <p:nvSpPr>
            <p:cNvPr id="35" name="object 35"/>
            <p:cNvSpPr/>
            <p:nvPr/>
          </p:nvSpPr>
          <p:spPr>
            <a:xfrm>
              <a:off x="5251450" y="5746750"/>
              <a:ext cx="381000" cy="609600"/>
            </a:xfrm>
            <a:custGeom>
              <a:avLst/>
              <a:gdLst/>
              <a:ahLst/>
              <a:cxnLst/>
              <a:rect l="l" t="t" r="r" b="b"/>
              <a:pathLst>
                <a:path w="381000" h="609600">
                  <a:moveTo>
                    <a:pt x="0" y="609600"/>
                  </a:moveTo>
                  <a:lnTo>
                    <a:pt x="0" y="0"/>
                  </a:lnTo>
                  <a:lnTo>
                    <a:pt x="381000" y="0"/>
                  </a:lnTo>
                  <a:lnTo>
                    <a:pt x="381000" y="609600"/>
                  </a:lnTo>
                  <a:lnTo>
                    <a:pt x="0" y="609600"/>
                  </a:lnTo>
                  <a:close/>
                </a:path>
              </a:pathLst>
            </a:custGeom>
            <a:ln w="12700">
              <a:solidFill>
                <a:srgbClr val="000000"/>
              </a:solidFill>
            </a:ln>
          </p:spPr>
          <p:txBody>
            <a:bodyPr wrap="square" lIns="0" tIns="0" rIns="0" bIns="0" rtlCol="0"/>
            <a:lstStyle/>
            <a:p>
              <a:endParaRPr/>
            </a:p>
          </p:txBody>
        </p:sp>
        <p:sp>
          <p:nvSpPr>
            <p:cNvPr id="36" name="object 36"/>
            <p:cNvSpPr/>
            <p:nvPr/>
          </p:nvSpPr>
          <p:spPr>
            <a:xfrm>
              <a:off x="5708650" y="5746750"/>
              <a:ext cx="381000" cy="152400"/>
            </a:xfrm>
            <a:custGeom>
              <a:avLst/>
              <a:gdLst/>
              <a:ahLst/>
              <a:cxnLst/>
              <a:rect l="l" t="t" r="r" b="b"/>
              <a:pathLst>
                <a:path w="381000" h="152400">
                  <a:moveTo>
                    <a:pt x="0" y="152400"/>
                  </a:moveTo>
                  <a:lnTo>
                    <a:pt x="381000" y="152400"/>
                  </a:lnTo>
                  <a:lnTo>
                    <a:pt x="381000" y="0"/>
                  </a:lnTo>
                  <a:lnTo>
                    <a:pt x="0" y="0"/>
                  </a:lnTo>
                  <a:lnTo>
                    <a:pt x="0" y="152400"/>
                  </a:lnTo>
                  <a:close/>
                </a:path>
              </a:pathLst>
            </a:custGeom>
            <a:solidFill>
              <a:srgbClr val="1CADE4"/>
            </a:solidFill>
          </p:spPr>
          <p:txBody>
            <a:bodyPr wrap="square" lIns="0" tIns="0" rIns="0" bIns="0" rtlCol="0"/>
            <a:lstStyle/>
            <a:p>
              <a:endParaRPr/>
            </a:p>
          </p:txBody>
        </p:sp>
        <p:sp>
          <p:nvSpPr>
            <p:cNvPr id="37" name="object 37"/>
            <p:cNvSpPr/>
            <p:nvPr/>
          </p:nvSpPr>
          <p:spPr>
            <a:xfrm>
              <a:off x="5708650" y="5746750"/>
              <a:ext cx="381000" cy="609600"/>
            </a:xfrm>
            <a:custGeom>
              <a:avLst/>
              <a:gdLst/>
              <a:ahLst/>
              <a:cxnLst/>
              <a:rect l="l" t="t" r="r" b="b"/>
              <a:pathLst>
                <a:path w="381000" h="609600">
                  <a:moveTo>
                    <a:pt x="0" y="609600"/>
                  </a:moveTo>
                  <a:lnTo>
                    <a:pt x="0" y="0"/>
                  </a:lnTo>
                  <a:lnTo>
                    <a:pt x="381000" y="0"/>
                  </a:lnTo>
                  <a:lnTo>
                    <a:pt x="381000" y="609600"/>
                  </a:lnTo>
                  <a:lnTo>
                    <a:pt x="0" y="609600"/>
                  </a:lnTo>
                  <a:close/>
                </a:path>
              </a:pathLst>
            </a:custGeom>
            <a:ln w="12700">
              <a:solidFill>
                <a:srgbClr val="000000"/>
              </a:solidFill>
            </a:ln>
          </p:spPr>
          <p:txBody>
            <a:bodyPr wrap="square" lIns="0" tIns="0" rIns="0" bIns="0" rtlCol="0"/>
            <a:lstStyle/>
            <a:p>
              <a:endParaRPr/>
            </a:p>
          </p:txBody>
        </p:sp>
        <p:sp>
          <p:nvSpPr>
            <p:cNvPr id="38" name="object 38"/>
            <p:cNvSpPr/>
            <p:nvPr/>
          </p:nvSpPr>
          <p:spPr>
            <a:xfrm>
              <a:off x="4337050" y="5060950"/>
              <a:ext cx="381000" cy="1295400"/>
            </a:xfrm>
            <a:custGeom>
              <a:avLst/>
              <a:gdLst/>
              <a:ahLst/>
              <a:cxnLst/>
              <a:rect l="l" t="t" r="r" b="b"/>
              <a:pathLst>
                <a:path w="381000" h="1295400">
                  <a:moveTo>
                    <a:pt x="381000" y="0"/>
                  </a:moveTo>
                  <a:lnTo>
                    <a:pt x="0" y="0"/>
                  </a:lnTo>
                  <a:lnTo>
                    <a:pt x="0" y="1295400"/>
                  </a:lnTo>
                  <a:lnTo>
                    <a:pt x="381000" y="1295400"/>
                  </a:lnTo>
                  <a:lnTo>
                    <a:pt x="381000" y="0"/>
                  </a:lnTo>
                  <a:close/>
                </a:path>
              </a:pathLst>
            </a:custGeom>
            <a:solidFill>
              <a:srgbClr val="FFC5C5"/>
            </a:solidFill>
          </p:spPr>
          <p:txBody>
            <a:bodyPr wrap="square" lIns="0" tIns="0" rIns="0" bIns="0" rtlCol="0"/>
            <a:lstStyle/>
            <a:p>
              <a:endParaRPr/>
            </a:p>
          </p:txBody>
        </p:sp>
        <p:sp>
          <p:nvSpPr>
            <p:cNvPr id="39" name="object 39"/>
            <p:cNvSpPr/>
            <p:nvPr/>
          </p:nvSpPr>
          <p:spPr>
            <a:xfrm>
              <a:off x="4337050" y="5060950"/>
              <a:ext cx="381000" cy="1295400"/>
            </a:xfrm>
            <a:custGeom>
              <a:avLst/>
              <a:gdLst/>
              <a:ahLst/>
              <a:cxnLst/>
              <a:rect l="l" t="t" r="r" b="b"/>
              <a:pathLst>
                <a:path w="381000" h="1295400">
                  <a:moveTo>
                    <a:pt x="0" y="1295400"/>
                  </a:moveTo>
                  <a:lnTo>
                    <a:pt x="0" y="0"/>
                  </a:lnTo>
                  <a:lnTo>
                    <a:pt x="381000" y="0"/>
                  </a:lnTo>
                  <a:lnTo>
                    <a:pt x="381000" y="1295400"/>
                  </a:lnTo>
                  <a:lnTo>
                    <a:pt x="0" y="1295400"/>
                  </a:lnTo>
                  <a:close/>
                </a:path>
              </a:pathLst>
            </a:custGeom>
            <a:ln w="12700">
              <a:solidFill>
                <a:srgbClr val="000000"/>
              </a:solidFill>
            </a:ln>
          </p:spPr>
          <p:txBody>
            <a:bodyPr wrap="square" lIns="0" tIns="0" rIns="0" bIns="0" rtlCol="0"/>
            <a:lstStyle/>
            <a:p>
              <a:endParaRPr/>
            </a:p>
          </p:txBody>
        </p:sp>
      </p:grpSp>
      <p:sp>
        <p:nvSpPr>
          <p:cNvPr id="40" name="object 40"/>
          <p:cNvSpPr txBox="1"/>
          <p:nvPr/>
        </p:nvSpPr>
        <p:spPr>
          <a:xfrm>
            <a:off x="6243214" y="5622202"/>
            <a:ext cx="663575" cy="568960"/>
          </a:xfrm>
          <a:prstGeom prst="rect">
            <a:avLst/>
          </a:prstGeom>
        </p:spPr>
        <p:txBody>
          <a:bodyPr vert="vert270" wrap="square" lIns="0" tIns="0" rIns="0" bIns="0" rtlCol="0">
            <a:spAutoFit/>
          </a:bodyPr>
          <a:lstStyle/>
          <a:p>
            <a:pPr marL="12700">
              <a:lnSpc>
                <a:spcPts val="1845"/>
              </a:lnSpc>
            </a:pPr>
            <a:r>
              <a:rPr sz="1600" spc="-10" dirty="0">
                <a:solidFill>
                  <a:srgbClr val="595959"/>
                </a:solidFill>
                <a:latin typeface="Times New Roman"/>
                <a:cs typeface="Times New Roman"/>
              </a:rPr>
              <a:t>A</a:t>
            </a:r>
            <a:r>
              <a:rPr sz="1600" spc="5" dirty="0">
                <a:solidFill>
                  <a:srgbClr val="595959"/>
                </a:solidFill>
                <a:latin typeface="Times New Roman"/>
                <a:cs typeface="Times New Roman"/>
              </a:rPr>
              <a:t>tt</a:t>
            </a:r>
            <a:r>
              <a:rPr sz="1600" dirty="0">
                <a:solidFill>
                  <a:srgbClr val="595959"/>
                </a:solidFill>
                <a:latin typeface="Times New Roman"/>
                <a:cs typeface="Times New Roman"/>
              </a:rPr>
              <a:t>ack</a:t>
            </a:r>
            <a:endParaRPr sz="1600">
              <a:latin typeface="Times New Roman"/>
              <a:cs typeface="Times New Roman"/>
            </a:endParaRPr>
          </a:p>
          <a:p>
            <a:pPr marL="12700">
              <a:lnSpc>
                <a:spcPct val="100000"/>
              </a:lnSpc>
              <a:spcBef>
                <a:spcPts val="1330"/>
              </a:spcBef>
            </a:pPr>
            <a:r>
              <a:rPr sz="1600" dirty="0">
                <a:solidFill>
                  <a:srgbClr val="595959"/>
                </a:solidFill>
                <a:latin typeface="Times New Roman"/>
                <a:cs typeface="Times New Roman"/>
              </a:rPr>
              <a:t>Man</a:t>
            </a:r>
            <a:endParaRPr sz="1600">
              <a:latin typeface="Times New Roman"/>
              <a:cs typeface="Times New Roman"/>
            </a:endParaRPr>
          </a:p>
        </p:txBody>
      </p:sp>
      <p:sp>
        <p:nvSpPr>
          <p:cNvPr id="41" name="object 41"/>
          <p:cNvSpPr txBox="1"/>
          <p:nvPr/>
        </p:nvSpPr>
        <p:spPr>
          <a:xfrm>
            <a:off x="7113163" y="5419623"/>
            <a:ext cx="250825" cy="771525"/>
          </a:xfrm>
          <a:prstGeom prst="rect">
            <a:avLst/>
          </a:prstGeom>
        </p:spPr>
        <p:txBody>
          <a:bodyPr vert="vert270" wrap="square" lIns="0" tIns="0" rIns="0" bIns="0" rtlCol="0">
            <a:spAutoFit/>
          </a:bodyPr>
          <a:lstStyle/>
          <a:p>
            <a:pPr marL="12700">
              <a:lnSpc>
                <a:spcPts val="1845"/>
              </a:lnSpc>
            </a:pPr>
            <a:r>
              <a:rPr sz="1600" spc="-10" dirty="0">
                <a:solidFill>
                  <a:srgbClr val="595959"/>
                </a:solidFill>
                <a:latin typeface="Times New Roman"/>
                <a:cs typeface="Times New Roman"/>
              </a:rPr>
              <a:t>O</a:t>
            </a:r>
            <a:r>
              <a:rPr sz="1600" dirty="0">
                <a:solidFill>
                  <a:srgbClr val="595959"/>
                </a:solidFill>
                <a:latin typeface="Times New Roman"/>
                <a:cs typeface="Times New Roman"/>
              </a:rPr>
              <a:t>u</a:t>
            </a:r>
            <a:r>
              <a:rPr sz="1600" spc="5" dirty="0">
                <a:solidFill>
                  <a:srgbClr val="595959"/>
                </a:solidFill>
                <a:latin typeface="Times New Roman"/>
                <a:cs typeface="Times New Roman"/>
              </a:rPr>
              <a:t>t</a:t>
            </a:r>
            <a:r>
              <a:rPr sz="1600" dirty="0">
                <a:solidFill>
                  <a:srgbClr val="595959"/>
                </a:solidFill>
                <a:latin typeface="Times New Roman"/>
                <a:cs typeface="Times New Roman"/>
              </a:rPr>
              <a:t>co</a:t>
            </a:r>
            <a:r>
              <a:rPr sz="1600" spc="5" dirty="0">
                <a:solidFill>
                  <a:srgbClr val="595959"/>
                </a:solidFill>
                <a:latin typeface="Times New Roman"/>
                <a:cs typeface="Times New Roman"/>
              </a:rPr>
              <a:t>m</a:t>
            </a:r>
            <a:r>
              <a:rPr sz="1600" dirty="0">
                <a:solidFill>
                  <a:srgbClr val="595959"/>
                </a:solidFill>
                <a:latin typeface="Times New Roman"/>
                <a:cs typeface="Times New Roman"/>
              </a:rPr>
              <a:t>e</a:t>
            </a:r>
            <a:endParaRPr sz="1600">
              <a:latin typeface="Times New Roman"/>
              <a:cs typeface="Times New Roman"/>
            </a:endParaRPr>
          </a:p>
        </p:txBody>
      </p:sp>
      <p:sp>
        <p:nvSpPr>
          <p:cNvPr id="42" name="object 42"/>
          <p:cNvSpPr txBox="1"/>
          <p:nvPr/>
        </p:nvSpPr>
        <p:spPr>
          <a:xfrm>
            <a:off x="7530458" y="5680250"/>
            <a:ext cx="431800" cy="513080"/>
          </a:xfrm>
          <a:prstGeom prst="rect">
            <a:avLst/>
          </a:prstGeom>
        </p:spPr>
        <p:txBody>
          <a:bodyPr vert="horz" wrap="square" lIns="0" tIns="12700" rIns="0" bIns="0" rtlCol="0">
            <a:spAutoFit/>
          </a:bodyPr>
          <a:lstStyle/>
          <a:p>
            <a:pPr marL="12700">
              <a:lnSpc>
                <a:spcPct val="100000"/>
              </a:lnSpc>
              <a:spcBef>
                <a:spcPts val="100"/>
              </a:spcBef>
            </a:pPr>
            <a:r>
              <a:rPr sz="3200" dirty="0">
                <a:solidFill>
                  <a:srgbClr val="595959"/>
                </a:solidFill>
                <a:latin typeface="Arial"/>
                <a:cs typeface="Arial"/>
              </a:rPr>
              <a:t>…</a:t>
            </a:r>
            <a:endParaRPr sz="3200">
              <a:latin typeface="Arial"/>
              <a:cs typeface="Arial"/>
            </a:endParaRPr>
          </a:p>
        </p:txBody>
      </p:sp>
      <p:sp>
        <p:nvSpPr>
          <p:cNvPr id="43" name="object 43"/>
          <p:cNvSpPr txBox="1"/>
          <p:nvPr/>
        </p:nvSpPr>
        <p:spPr>
          <a:xfrm>
            <a:off x="4417998" y="5275648"/>
            <a:ext cx="222885" cy="845819"/>
          </a:xfrm>
          <a:prstGeom prst="rect">
            <a:avLst/>
          </a:prstGeom>
        </p:spPr>
        <p:txBody>
          <a:bodyPr vert="vert270" wrap="square" lIns="0" tIns="0" rIns="0" bIns="0" rtlCol="0">
            <a:spAutoFit/>
          </a:bodyPr>
          <a:lstStyle/>
          <a:p>
            <a:pPr marL="12700">
              <a:lnSpc>
                <a:spcPts val="1630"/>
              </a:lnSpc>
            </a:pPr>
            <a:r>
              <a:rPr sz="1400" spc="-5" dirty="0">
                <a:solidFill>
                  <a:srgbClr val="595959"/>
                </a:solidFill>
                <a:latin typeface="Times New Roman"/>
                <a:cs typeface="Times New Roman"/>
              </a:rPr>
              <a:t>Allegations</a:t>
            </a:r>
            <a:endParaRPr sz="1400">
              <a:latin typeface="Times New Roman"/>
              <a:cs typeface="Times New Roman"/>
            </a:endParaRPr>
          </a:p>
        </p:txBody>
      </p:sp>
      <p:grpSp>
        <p:nvGrpSpPr>
          <p:cNvPr id="44" name="object 44"/>
          <p:cNvGrpSpPr/>
          <p:nvPr/>
        </p:nvGrpSpPr>
        <p:grpSpPr>
          <a:xfrm>
            <a:off x="4787900" y="5511800"/>
            <a:ext cx="393700" cy="850900"/>
            <a:chOff x="4787900" y="5511800"/>
            <a:chExt cx="393700" cy="850900"/>
          </a:xfrm>
        </p:grpSpPr>
        <p:sp>
          <p:nvSpPr>
            <p:cNvPr id="45" name="object 45"/>
            <p:cNvSpPr/>
            <p:nvPr/>
          </p:nvSpPr>
          <p:spPr>
            <a:xfrm>
              <a:off x="4794250" y="5518150"/>
              <a:ext cx="381000" cy="838200"/>
            </a:xfrm>
            <a:custGeom>
              <a:avLst/>
              <a:gdLst/>
              <a:ahLst/>
              <a:cxnLst/>
              <a:rect l="l" t="t" r="r" b="b"/>
              <a:pathLst>
                <a:path w="381000" h="838200">
                  <a:moveTo>
                    <a:pt x="381000" y="0"/>
                  </a:moveTo>
                  <a:lnTo>
                    <a:pt x="0" y="0"/>
                  </a:lnTo>
                  <a:lnTo>
                    <a:pt x="0" y="838200"/>
                  </a:lnTo>
                  <a:lnTo>
                    <a:pt x="381000" y="838200"/>
                  </a:lnTo>
                  <a:lnTo>
                    <a:pt x="381000" y="0"/>
                  </a:lnTo>
                  <a:close/>
                </a:path>
              </a:pathLst>
            </a:custGeom>
            <a:solidFill>
              <a:srgbClr val="FFC5C5"/>
            </a:solidFill>
          </p:spPr>
          <p:txBody>
            <a:bodyPr wrap="square" lIns="0" tIns="0" rIns="0" bIns="0" rtlCol="0"/>
            <a:lstStyle/>
            <a:p>
              <a:endParaRPr/>
            </a:p>
          </p:txBody>
        </p:sp>
        <p:sp>
          <p:nvSpPr>
            <p:cNvPr id="46" name="object 46"/>
            <p:cNvSpPr/>
            <p:nvPr/>
          </p:nvSpPr>
          <p:spPr>
            <a:xfrm>
              <a:off x="4794250" y="5518150"/>
              <a:ext cx="381000" cy="838200"/>
            </a:xfrm>
            <a:custGeom>
              <a:avLst/>
              <a:gdLst/>
              <a:ahLst/>
              <a:cxnLst/>
              <a:rect l="l" t="t" r="r" b="b"/>
              <a:pathLst>
                <a:path w="381000" h="838200">
                  <a:moveTo>
                    <a:pt x="0" y="838200"/>
                  </a:moveTo>
                  <a:lnTo>
                    <a:pt x="0" y="0"/>
                  </a:lnTo>
                  <a:lnTo>
                    <a:pt x="381000" y="0"/>
                  </a:lnTo>
                  <a:lnTo>
                    <a:pt x="381000" y="838200"/>
                  </a:lnTo>
                  <a:lnTo>
                    <a:pt x="0" y="838200"/>
                  </a:lnTo>
                  <a:close/>
                </a:path>
              </a:pathLst>
            </a:custGeom>
            <a:ln w="12700">
              <a:solidFill>
                <a:srgbClr val="000000"/>
              </a:solidFill>
            </a:ln>
          </p:spPr>
          <p:txBody>
            <a:bodyPr wrap="square" lIns="0" tIns="0" rIns="0" bIns="0" rtlCol="0"/>
            <a:lstStyle/>
            <a:p>
              <a:endParaRPr/>
            </a:p>
          </p:txBody>
        </p:sp>
      </p:grpSp>
      <p:sp>
        <p:nvSpPr>
          <p:cNvPr id="47" name="object 47"/>
          <p:cNvSpPr txBox="1"/>
          <p:nvPr/>
        </p:nvSpPr>
        <p:spPr>
          <a:xfrm>
            <a:off x="4875198" y="5637569"/>
            <a:ext cx="222885" cy="579120"/>
          </a:xfrm>
          <a:prstGeom prst="rect">
            <a:avLst/>
          </a:prstGeom>
        </p:spPr>
        <p:txBody>
          <a:bodyPr vert="vert270" wrap="square" lIns="0" tIns="0" rIns="0" bIns="0" rtlCol="0">
            <a:spAutoFit/>
          </a:bodyPr>
          <a:lstStyle/>
          <a:p>
            <a:pPr marL="12700">
              <a:lnSpc>
                <a:spcPts val="1630"/>
              </a:lnSpc>
            </a:pPr>
            <a:r>
              <a:rPr sz="1400" spc="-5" dirty="0">
                <a:solidFill>
                  <a:srgbClr val="595959"/>
                </a:solidFill>
                <a:latin typeface="Times New Roman"/>
                <a:cs typeface="Times New Roman"/>
              </a:rPr>
              <a:t>Reports</a:t>
            </a:r>
            <a:endParaRPr sz="1400">
              <a:latin typeface="Times New Roman"/>
              <a:cs typeface="Times New Roman"/>
            </a:endParaRPr>
          </a:p>
        </p:txBody>
      </p:sp>
      <p:grpSp>
        <p:nvGrpSpPr>
          <p:cNvPr id="48" name="object 48"/>
          <p:cNvGrpSpPr/>
          <p:nvPr/>
        </p:nvGrpSpPr>
        <p:grpSpPr>
          <a:xfrm>
            <a:off x="5245100" y="5892800"/>
            <a:ext cx="393700" cy="469900"/>
            <a:chOff x="5245100" y="5892800"/>
            <a:chExt cx="393700" cy="469900"/>
          </a:xfrm>
        </p:grpSpPr>
        <p:sp>
          <p:nvSpPr>
            <p:cNvPr id="49" name="object 49"/>
            <p:cNvSpPr/>
            <p:nvPr/>
          </p:nvSpPr>
          <p:spPr>
            <a:xfrm>
              <a:off x="5251450" y="5899150"/>
              <a:ext cx="381000" cy="457200"/>
            </a:xfrm>
            <a:custGeom>
              <a:avLst/>
              <a:gdLst/>
              <a:ahLst/>
              <a:cxnLst/>
              <a:rect l="l" t="t" r="r" b="b"/>
              <a:pathLst>
                <a:path w="381000" h="457200">
                  <a:moveTo>
                    <a:pt x="381000" y="0"/>
                  </a:moveTo>
                  <a:lnTo>
                    <a:pt x="0" y="0"/>
                  </a:lnTo>
                  <a:lnTo>
                    <a:pt x="0" y="457200"/>
                  </a:lnTo>
                  <a:lnTo>
                    <a:pt x="381000" y="457200"/>
                  </a:lnTo>
                  <a:lnTo>
                    <a:pt x="381000" y="0"/>
                  </a:lnTo>
                  <a:close/>
                </a:path>
              </a:pathLst>
            </a:custGeom>
            <a:solidFill>
              <a:srgbClr val="FFC5C5"/>
            </a:solidFill>
          </p:spPr>
          <p:txBody>
            <a:bodyPr wrap="square" lIns="0" tIns="0" rIns="0" bIns="0" rtlCol="0"/>
            <a:lstStyle/>
            <a:p>
              <a:endParaRPr/>
            </a:p>
          </p:txBody>
        </p:sp>
        <p:sp>
          <p:nvSpPr>
            <p:cNvPr id="50" name="object 50"/>
            <p:cNvSpPr/>
            <p:nvPr/>
          </p:nvSpPr>
          <p:spPr>
            <a:xfrm>
              <a:off x="5251450" y="5899150"/>
              <a:ext cx="381000" cy="457200"/>
            </a:xfrm>
            <a:custGeom>
              <a:avLst/>
              <a:gdLst/>
              <a:ahLst/>
              <a:cxnLst/>
              <a:rect l="l" t="t" r="r" b="b"/>
              <a:pathLst>
                <a:path w="381000" h="457200">
                  <a:moveTo>
                    <a:pt x="0" y="457200"/>
                  </a:moveTo>
                  <a:lnTo>
                    <a:pt x="0" y="0"/>
                  </a:lnTo>
                  <a:lnTo>
                    <a:pt x="381000" y="0"/>
                  </a:lnTo>
                  <a:lnTo>
                    <a:pt x="381000" y="457200"/>
                  </a:lnTo>
                  <a:lnTo>
                    <a:pt x="0" y="457200"/>
                  </a:lnTo>
                  <a:close/>
                </a:path>
              </a:pathLst>
            </a:custGeom>
            <a:ln w="12700">
              <a:solidFill>
                <a:srgbClr val="000000"/>
              </a:solidFill>
            </a:ln>
          </p:spPr>
          <p:txBody>
            <a:bodyPr wrap="square" lIns="0" tIns="0" rIns="0" bIns="0" rtlCol="0"/>
            <a:lstStyle/>
            <a:p>
              <a:endParaRPr/>
            </a:p>
          </p:txBody>
        </p:sp>
      </p:grpSp>
      <p:sp>
        <p:nvSpPr>
          <p:cNvPr id="51" name="object 51"/>
          <p:cNvSpPr txBox="1"/>
          <p:nvPr/>
        </p:nvSpPr>
        <p:spPr>
          <a:xfrm>
            <a:off x="5344871" y="5887012"/>
            <a:ext cx="194310" cy="459740"/>
          </a:xfrm>
          <a:prstGeom prst="rect">
            <a:avLst/>
          </a:prstGeom>
        </p:spPr>
        <p:txBody>
          <a:bodyPr vert="vert270" wrap="square" lIns="0" tIns="0" rIns="0" bIns="0" rtlCol="0">
            <a:spAutoFit/>
          </a:bodyPr>
          <a:lstStyle/>
          <a:p>
            <a:pPr marL="12700">
              <a:lnSpc>
                <a:spcPts val="1410"/>
              </a:lnSpc>
            </a:pPr>
            <a:r>
              <a:rPr sz="1200" spc="-5" dirty="0">
                <a:solidFill>
                  <a:srgbClr val="595959"/>
                </a:solidFill>
                <a:latin typeface="Times New Roman"/>
                <a:cs typeface="Times New Roman"/>
              </a:rPr>
              <a:t>Claims</a:t>
            </a:r>
            <a:endParaRPr sz="1200">
              <a:latin typeface="Times New Roman"/>
              <a:cs typeface="Times New Roman"/>
            </a:endParaRPr>
          </a:p>
        </p:txBody>
      </p:sp>
      <p:grpSp>
        <p:nvGrpSpPr>
          <p:cNvPr id="52" name="object 52"/>
          <p:cNvGrpSpPr/>
          <p:nvPr/>
        </p:nvGrpSpPr>
        <p:grpSpPr>
          <a:xfrm>
            <a:off x="5702300" y="5892800"/>
            <a:ext cx="393700" cy="469900"/>
            <a:chOff x="5702300" y="5892800"/>
            <a:chExt cx="393700" cy="469900"/>
          </a:xfrm>
        </p:grpSpPr>
        <p:sp>
          <p:nvSpPr>
            <p:cNvPr id="53" name="object 53"/>
            <p:cNvSpPr/>
            <p:nvPr/>
          </p:nvSpPr>
          <p:spPr>
            <a:xfrm>
              <a:off x="5708650" y="5899150"/>
              <a:ext cx="381000" cy="457200"/>
            </a:xfrm>
            <a:custGeom>
              <a:avLst/>
              <a:gdLst/>
              <a:ahLst/>
              <a:cxnLst/>
              <a:rect l="l" t="t" r="r" b="b"/>
              <a:pathLst>
                <a:path w="381000" h="457200">
                  <a:moveTo>
                    <a:pt x="381000" y="0"/>
                  </a:moveTo>
                  <a:lnTo>
                    <a:pt x="0" y="0"/>
                  </a:lnTo>
                  <a:lnTo>
                    <a:pt x="0" y="457200"/>
                  </a:lnTo>
                  <a:lnTo>
                    <a:pt x="381000" y="457200"/>
                  </a:lnTo>
                  <a:lnTo>
                    <a:pt x="381000" y="0"/>
                  </a:lnTo>
                  <a:close/>
                </a:path>
              </a:pathLst>
            </a:custGeom>
            <a:solidFill>
              <a:srgbClr val="FFC5C5"/>
            </a:solidFill>
          </p:spPr>
          <p:txBody>
            <a:bodyPr wrap="square" lIns="0" tIns="0" rIns="0" bIns="0" rtlCol="0"/>
            <a:lstStyle/>
            <a:p>
              <a:endParaRPr/>
            </a:p>
          </p:txBody>
        </p:sp>
        <p:sp>
          <p:nvSpPr>
            <p:cNvPr id="54" name="object 54"/>
            <p:cNvSpPr/>
            <p:nvPr/>
          </p:nvSpPr>
          <p:spPr>
            <a:xfrm>
              <a:off x="5708650" y="5899150"/>
              <a:ext cx="381000" cy="457200"/>
            </a:xfrm>
            <a:custGeom>
              <a:avLst/>
              <a:gdLst/>
              <a:ahLst/>
              <a:cxnLst/>
              <a:rect l="l" t="t" r="r" b="b"/>
              <a:pathLst>
                <a:path w="381000" h="457200">
                  <a:moveTo>
                    <a:pt x="0" y="457200"/>
                  </a:moveTo>
                  <a:lnTo>
                    <a:pt x="0" y="0"/>
                  </a:lnTo>
                  <a:lnTo>
                    <a:pt x="381000" y="0"/>
                  </a:lnTo>
                  <a:lnTo>
                    <a:pt x="381000" y="457200"/>
                  </a:lnTo>
                  <a:lnTo>
                    <a:pt x="0" y="457200"/>
                  </a:lnTo>
                  <a:close/>
                </a:path>
              </a:pathLst>
            </a:custGeom>
            <a:ln w="12700">
              <a:solidFill>
                <a:srgbClr val="000000"/>
              </a:solidFill>
            </a:ln>
          </p:spPr>
          <p:txBody>
            <a:bodyPr wrap="square" lIns="0" tIns="0" rIns="0" bIns="0" rtlCol="0"/>
            <a:lstStyle/>
            <a:p>
              <a:endParaRPr/>
            </a:p>
          </p:txBody>
        </p:sp>
      </p:grpSp>
      <p:sp>
        <p:nvSpPr>
          <p:cNvPr id="55" name="object 55"/>
          <p:cNvSpPr txBox="1"/>
          <p:nvPr/>
        </p:nvSpPr>
        <p:spPr>
          <a:xfrm>
            <a:off x="5814547" y="5899302"/>
            <a:ext cx="166370" cy="435609"/>
          </a:xfrm>
          <a:prstGeom prst="rect">
            <a:avLst/>
          </a:prstGeom>
        </p:spPr>
        <p:txBody>
          <a:bodyPr vert="vert270" wrap="square" lIns="0" tIns="0" rIns="0" bIns="0" rtlCol="0">
            <a:spAutoFit/>
          </a:bodyPr>
          <a:lstStyle/>
          <a:p>
            <a:pPr marL="12700">
              <a:lnSpc>
                <a:spcPts val="1190"/>
              </a:lnSpc>
            </a:pPr>
            <a:r>
              <a:rPr sz="1000" spc="-5" dirty="0">
                <a:solidFill>
                  <a:srgbClr val="595959"/>
                </a:solidFill>
                <a:latin typeface="Times New Roman"/>
                <a:cs typeface="Times New Roman"/>
              </a:rPr>
              <a:t>R</a:t>
            </a:r>
            <a:r>
              <a:rPr sz="1000" spc="5" dirty="0">
                <a:solidFill>
                  <a:srgbClr val="595959"/>
                </a:solidFill>
                <a:latin typeface="Times New Roman"/>
                <a:cs typeface="Times New Roman"/>
              </a:rPr>
              <a:t>e</a:t>
            </a:r>
            <a:r>
              <a:rPr sz="1000" dirty="0">
                <a:solidFill>
                  <a:srgbClr val="595959"/>
                </a:solidFill>
                <a:latin typeface="Times New Roman"/>
                <a:cs typeface="Times New Roman"/>
              </a:rPr>
              <a:t>qu</a:t>
            </a:r>
            <a:r>
              <a:rPr sz="1000" spc="5" dirty="0">
                <a:solidFill>
                  <a:srgbClr val="595959"/>
                </a:solidFill>
                <a:latin typeface="Times New Roman"/>
                <a:cs typeface="Times New Roman"/>
              </a:rPr>
              <a:t>e</a:t>
            </a:r>
            <a:r>
              <a:rPr sz="1000" spc="-5" dirty="0">
                <a:solidFill>
                  <a:srgbClr val="595959"/>
                </a:solidFill>
                <a:latin typeface="Times New Roman"/>
                <a:cs typeface="Times New Roman"/>
              </a:rPr>
              <a:t>s</a:t>
            </a:r>
            <a:r>
              <a:rPr sz="1000" dirty="0">
                <a:solidFill>
                  <a:srgbClr val="595959"/>
                </a:solidFill>
                <a:latin typeface="Times New Roman"/>
                <a:cs typeface="Times New Roman"/>
              </a:rPr>
              <a:t>t</a:t>
            </a:r>
            <a:endParaRPr sz="1000">
              <a:latin typeface="Times New Roman"/>
              <a:cs typeface="Times New Roman"/>
            </a:endParaRPr>
          </a:p>
        </p:txBody>
      </p:sp>
      <p:grpSp>
        <p:nvGrpSpPr>
          <p:cNvPr id="56" name="object 56"/>
          <p:cNvGrpSpPr/>
          <p:nvPr/>
        </p:nvGrpSpPr>
        <p:grpSpPr>
          <a:xfrm>
            <a:off x="6159500" y="6273800"/>
            <a:ext cx="1308100" cy="88900"/>
            <a:chOff x="6159500" y="6273800"/>
            <a:chExt cx="1308100" cy="88900"/>
          </a:xfrm>
        </p:grpSpPr>
        <p:sp>
          <p:nvSpPr>
            <p:cNvPr id="57" name="object 57"/>
            <p:cNvSpPr/>
            <p:nvPr/>
          </p:nvSpPr>
          <p:spPr>
            <a:xfrm>
              <a:off x="6165850" y="6280150"/>
              <a:ext cx="381000" cy="76200"/>
            </a:xfrm>
            <a:custGeom>
              <a:avLst/>
              <a:gdLst/>
              <a:ahLst/>
              <a:cxnLst/>
              <a:rect l="l" t="t" r="r" b="b"/>
              <a:pathLst>
                <a:path w="381000" h="76200">
                  <a:moveTo>
                    <a:pt x="381000" y="0"/>
                  </a:moveTo>
                  <a:lnTo>
                    <a:pt x="0" y="0"/>
                  </a:lnTo>
                  <a:lnTo>
                    <a:pt x="0" y="76200"/>
                  </a:lnTo>
                  <a:lnTo>
                    <a:pt x="381000" y="76200"/>
                  </a:lnTo>
                  <a:lnTo>
                    <a:pt x="381000" y="0"/>
                  </a:lnTo>
                  <a:close/>
                </a:path>
              </a:pathLst>
            </a:custGeom>
            <a:solidFill>
              <a:srgbClr val="FFC5C5"/>
            </a:solidFill>
          </p:spPr>
          <p:txBody>
            <a:bodyPr wrap="square" lIns="0" tIns="0" rIns="0" bIns="0" rtlCol="0"/>
            <a:lstStyle/>
            <a:p>
              <a:endParaRPr/>
            </a:p>
          </p:txBody>
        </p:sp>
        <p:sp>
          <p:nvSpPr>
            <p:cNvPr id="58" name="object 58"/>
            <p:cNvSpPr/>
            <p:nvPr/>
          </p:nvSpPr>
          <p:spPr>
            <a:xfrm>
              <a:off x="6165850" y="6280150"/>
              <a:ext cx="381000" cy="76200"/>
            </a:xfrm>
            <a:custGeom>
              <a:avLst/>
              <a:gdLst/>
              <a:ahLst/>
              <a:cxnLst/>
              <a:rect l="l" t="t" r="r" b="b"/>
              <a:pathLst>
                <a:path w="381000" h="76200">
                  <a:moveTo>
                    <a:pt x="0" y="76200"/>
                  </a:moveTo>
                  <a:lnTo>
                    <a:pt x="0" y="0"/>
                  </a:lnTo>
                  <a:lnTo>
                    <a:pt x="381000" y="0"/>
                  </a:lnTo>
                  <a:lnTo>
                    <a:pt x="381000" y="76200"/>
                  </a:lnTo>
                  <a:lnTo>
                    <a:pt x="0" y="76200"/>
                  </a:lnTo>
                  <a:close/>
                </a:path>
              </a:pathLst>
            </a:custGeom>
            <a:ln w="12700">
              <a:solidFill>
                <a:srgbClr val="000000"/>
              </a:solidFill>
            </a:ln>
          </p:spPr>
          <p:txBody>
            <a:bodyPr wrap="square" lIns="0" tIns="0" rIns="0" bIns="0" rtlCol="0"/>
            <a:lstStyle/>
            <a:p>
              <a:endParaRPr/>
            </a:p>
          </p:txBody>
        </p:sp>
        <p:sp>
          <p:nvSpPr>
            <p:cNvPr id="59" name="object 59"/>
            <p:cNvSpPr/>
            <p:nvPr/>
          </p:nvSpPr>
          <p:spPr>
            <a:xfrm>
              <a:off x="6623050" y="6280150"/>
              <a:ext cx="381000" cy="76200"/>
            </a:xfrm>
            <a:custGeom>
              <a:avLst/>
              <a:gdLst/>
              <a:ahLst/>
              <a:cxnLst/>
              <a:rect l="l" t="t" r="r" b="b"/>
              <a:pathLst>
                <a:path w="381000" h="76200">
                  <a:moveTo>
                    <a:pt x="381000" y="0"/>
                  </a:moveTo>
                  <a:lnTo>
                    <a:pt x="0" y="0"/>
                  </a:lnTo>
                  <a:lnTo>
                    <a:pt x="0" y="76200"/>
                  </a:lnTo>
                  <a:lnTo>
                    <a:pt x="381000" y="76200"/>
                  </a:lnTo>
                  <a:lnTo>
                    <a:pt x="381000" y="0"/>
                  </a:lnTo>
                  <a:close/>
                </a:path>
              </a:pathLst>
            </a:custGeom>
            <a:solidFill>
              <a:srgbClr val="FFC5C5"/>
            </a:solidFill>
          </p:spPr>
          <p:txBody>
            <a:bodyPr wrap="square" lIns="0" tIns="0" rIns="0" bIns="0" rtlCol="0"/>
            <a:lstStyle/>
            <a:p>
              <a:endParaRPr/>
            </a:p>
          </p:txBody>
        </p:sp>
        <p:sp>
          <p:nvSpPr>
            <p:cNvPr id="60" name="object 60"/>
            <p:cNvSpPr/>
            <p:nvPr/>
          </p:nvSpPr>
          <p:spPr>
            <a:xfrm>
              <a:off x="6623050" y="6280150"/>
              <a:ext cx="381000" cy="76200"/>
            </a:xfrm>
            <a:custGeom>
              <a:avLst/>
              <a:gdLst/>
              <a:ahLst/>
              <a:cxnLst/>
              <a:rect l="l" t="t" r="r" b="b"/>
              <a:pathLst>
                <a:path w="381000" h="76200">
                  <a:moveTo>
                    <a:pt x="0" y="76200"/>
                  </a:moveTo>
                  <a:lnTo>
                    <a:pt x="0" y="0"/>
                  </a:lnTo>
                  <a:lnTo>
                    <a:pt x="381000" y="0"/>
                  </a:lnTo>
                  <a:lnTo>
                    <a:pt x="381000" y="76200"/>
                  </a:lnTo>
                  <a:lnTo>
                    <a:pt x="0" y="76200"/>
                  </a:lnTo>
                  <a:close/>
                </a:path>
              </a:pathLst>
            </a:custGeom>
            <a:ln w="12700">
              <a:solidFill>
                <a:srgbClr val="000000"/>
              </a:solidFill>
            </a:ln>
          </p:spPr>
          <p:txBody>
            <a:bodyPr wrap="square" lIns="0" tIns="0" rIns="0" bIns="0" rtlCol="0"/>
            <a:lstStyle/>
            <a:p>
              <a:endParaRPr/>
            </a:p>
          </p:txBody>
        </p:sp>
        <p:sp>
          <p:nvSpPr>
            <p:cNvPr id="61" name="object 61"/>
            <p:cNvSpPr/>
            <p:nvPr/>
          </p:nvSpPr>
          <p:spPr>
            <a:xfrm>
              <a:off x="7080250" y="6280150"/>
              <a:ext cx="381000" cy="76200"/>
            </a:xfrm>
            <a:custGeom>
              <a:avLst/>
              <a:gdLst/>
              <a:ahLst/>
              <a:cxnLst/>
              <a:rect l="l" t="t" r="r" b="b"/>
              <a:pathLst>
                <a:path w="381000" h="76200">
                  <a:moveTo>
                    <a:pt x="381000" y="0"/>
                  </a:moveTo>
                  <a:lnTo>
                    <a:pt x="0" y="0"/>
                  </a:lnTo>
                  <a:lnTo>
                    <a:pt x="0" y="76200"/>
                  </a:lnTo>
                  <a:lnTo>
                    <a:pt x="381000" y="76200"/>
                  </a:lnTo>
                  <a:lnTo>
                    <a:pt x="381000" y="0"/>
                  </a:lnTo>
                  <a:close/>
                </a:path>
              </a:pathLst>
            </a:custGeom>
            <a:solidFill>
              <a:srgbClr val="FFC5C5"/>
            </a:solidFill>
          </p:spPr>
          <p:txBody>
            <a:bodyPr wrap="square" lIns="0" tIns="0" rIns="0" bIns="0" rtlCol="0"/>
            <a:lstStyle/>
            <a:p>
              <a:endParaRPr/>
            </a:p>
          </p:txBody>
        </p:sp>
        <p:sp>
          <p:nvSpPr>
            <p:cNvPr id="62" name="object 62"/>
            <p:cNvSpPr/>
            <p:nvPr/>
          </p:nvSpPr>
          <p:spPr>
            <a:xfrm>
              <a:off x="7080250" y="6280150"/>
              <a:ext cx="381000" cy="76200"/>
            </a:xfrm>
            <a:custGeom>
              <a:avLst/>
              <a:gdLst/>
              <a:ahLst/>
              <a:cxnLst/>
              <a:rect l="l" t="t" r="r" b="b"/>
              <a:pathLst>
                <a:path w="381000" h="76200">
                  <a:moveTo>
                    <a:pt x="0" y="76200"/>
                  </a:moveTo>
                  <a:lnTo>
                    <a:pt x="0" y="0"/>
                  </a:lnTo>
                  <a:lnTo>
                    <a:pt x="381000" y="0"/>
                  </a:lnTo>
                  <a:lnTo>
                    <a:pt x="381000" y="76200"/>
                  </a:lnTo>
                  <a:lnTo>
                    <a:pt x="0" y="76200"/>
                  </a:lnTo>
                  <a:close/>
                </a:path>
              </a:pathLst>
            </a:custGeom>
            <a:ln w="12700">
              <a:solidFill>
                <a:srgbClr val="000000"/>
              </a:solidFill>
            </a:ln>
          </p:spPr>
          <p:txBody>
            <a:bodyPr wrap="square" lIns="0" tIns="0" rIns="0" bIns="0" rtlCol="0"/>
            <a:lstStyle/>
            <a:p>
              <a:endParaRPr/>
            </a:p>
          </p:txBody>
        </p:sp>
      </p:grpSp>
      <p:sp>
        <p:nvSpPr>
          <p:cNvPr id="63" name="object 63"/>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64" name="object 64"/>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669544"/>
            <a:ext cx="4991735" cy="1300480"/>
          </a:xfrm>
          <a:prstGeom prst="rect">
            <a:avLst/>
          </a:prstGeom>
        </p:spPr>
        <p:txBody>
          <a:bodyPr vert="horz" wrap="square" lIns="0" tIns="12700" rIns="0" bIns="0" rtlCol="0">
            <a:spAutoFit/>
          </a:bodyPr>
          <a:lstStyle/>
          <a:p>
            <a:pPr marL="12700">
              <a:lnSpc>
                <a:spcPts val="5020"/>
              </a:lnSpc>
              <a:spcBef>
                <a:spcPts val="100"/>
              </a:spcBef>
            </a:pPr>
            <a:r>
              <a:rPr spc="70" dirty="0"/>
              <a:t>What</a:t>
            </a:r>
            <a:r>
              <a:rPr spc="180" dirty="0"/>
              <a:t> </a:t>
            </a:r>
            <a:r>
              <a:rPr spc="50" dirty="0"/>
              <a:t>Is</a:t>
            </a:r>
            <a:r>
              <a:rPr spc="185" dirty="0"/>
              <a:t> </a:t>
            </a:r>
            <a:r>
              <a:rPr spc="80" dirty="0"/>
              <a:t>Corpus</a:t>
            </a:r>
          </a:p>
          <a:p>
            <a:pPr marL="12700">
              <a:lnSpc>
                <a:spcPts val="5020"/>
              </a:lnSpc>
            </a:pPr>
            <a:r>
              <a:rPr spc="90" dirty="0"/>
              <a:t>Statistics/Linguistics?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dirty="0"/>
              <a:t>5</a:t>
            </a:fld>
            <a:endParaRPr dirty="0"/>
          </a:p>
        </p:txBody>
      </p:sp>
      <p:sp>
        <p:nvSpPr>
          <p:cNvPr id="3" name="object 3"/>
          <p:cNvSpPr txBox="1"/>
          <p:nvPr/>
        </p:nvSpPr>
        <p:spPr>
          <a:xfrm>
            <a:off x="892555" y="2306318"/>
            <a:ext cx="7139940" cy="4224020"/>
          </a:xfrm>
          <a:prstGeom prst="rect">
            <a:avLst/>
          </a:prstGeom>
        </p:spPr>
        <p:txBody>
          <a:bodyPr vert="horz" wrap="square" lIns="0" tIns="5080" rIns="0" bIns="0" rtlCol="0">
            <a:spAutoFit/>
          </a:bodyPr>
          <a:lstStyle/>
          <a:p>
            <a:pPr marL="12700" marR="227329">
              <a:lnSpc>
                <a:spcPct val="102299"/>
              </a:lnSpc>
              <a:spcBef>
                <a:spcPts val="40"/>
              </a:spcBef>
            </a:pPr>
            <a:r>
              <a:rPr sz="2200" dirty="0">
                <a:solidFill>
                  <a:srgbClr val="595959"/>
                </a:solidFill>
                <a:latin typeface="Times New Roman"/>
                <a:cs typeface="Times New Roman"/>
              </a:rPr>
              <a:t>A </a:t>
            </a:r>
            <a:r>
              <a:rPr sz="2200" spc="-5" dirty="0">
                <a:solidFill>
                  <a:srgbClr val="595959"/>
                </a:solidFill>
                <a:latin typeface="Times New Roman"/>
                <a:cs typeface="Times New Roman"/>
              </a:rPr>
              <a:t>methodology </a:t>
            </a:r>
            <a:r>
              <a:rPr sz="2200" dirty="0">
                <a:solidFill>
                  <a:srgbClr val="595959"/>
                </a:solidFill>
                <a:latin typeface="Times New Roman"/>
                <a:cs typeface="Times New Roman"/>
              </a:rPr>
              <a:t>to </a:t>
            </a:r>
            <a:r>
              <a:rPr sz="2200" spc="-5" dirty="0">
                <a:solidFill>
                  <a:srgbClr val="595959"/>
                </a:solidFill>
                <a:latin typeface="Times New Roman"/>
                <a:cs typeface="Times New Roman"/>
              </a:rPr>
              <a:t>process text and </a:t>
            </a:r>
            <a:r>
              <a:rPr sz="2200" dirty="0">
                <a:solidFill>
                  <a:srgbClr val="595959"/>
                </a:solidFill>
                <a:latin typeface="Times New Roman"/>
                <a:cs typeface="Times New Roman"/>
              </a:rPr>
              <a:t>provide </a:t>
            </a:r>
            <a:r>
              <a:rPr sz="2200" spc="-5" dirty="0">
                <a:solidFill>
                  <a:srgbClr val="595959"/>
                </a:solidFill>
                <a:latin typeface="Times New Roman"/>
                <a:cs typeface="Times New Roman"/>
              </a:rPr>
              <a:t>information about </a:t>
            </a:r>
            <a:r>
              <a:rPr sz="2200" spc="-535" dirty="0">
                <a:solidFill>
                  <a:srgbClr val="595959"/>
                </a:solidFill>
                <a:latin typeface="Times New Roman"/>
                <a:cs typeface="Times New Roman"/>
              </a:rPr>
              <a:t> </a:t>
            </a:r>
            <a:r>
              <a:rPr sz="2200" dirty="0">
                <a:solidFill>
                  <a:srgbClr val="595959"/>
                </a:solidFill>
                <a:latin typeface="Times New Roman"/>
                <a:cs typeface="Times New Roman"/>
              </a:rPr>
              <a:t>the</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text</a:t>
            </a:r>
            <a:endParaRPr sz="2200">
              <a:latin typeface="Times New Roman"/>
              <a:cs typeface="Times New Roman"/>
            </a:endParaRPr>
          </a:p>
          <a:p>
            <a:pPr marL="12700">
              <a:lnSpc>
                <a:spcPct val="100000"/>
              </a:lnSpc>
              <a:spcBef>
                <a:spcPts val="560"/>
              </a:spcBef>
            </a:pPr>
            <a:r>
              <a:rPr sz="2200" dirty="0">
                <a:solidFill>
                  <a:srgbClr val="595959"/>
                </a:solidFill>
                <a:latin typeface="Times New Roman"/>
                <a:cs typeface="Times New Roman"/>
              </a:rPr>
              <a:t>The</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corpus</a:t>
            </a:r>
            <a:r>
              <a:rPr sz="2200" spc="-10" dirty="0">
                <a:solidFill>
                  <a:srgbClr val="595959"/>
                </a:solidFill>
                <a:latin typeface="Times New Roman"/>
                <a:cs typeface="Times New Roman"/>
              </a:rPr>
              <a:t> </a:t>
            </a:r>
            <a:r>
              <a:rPr sz="2200" dirty="0">
                <a:solidFill>
                  <a:srgbClr val="595959"/>
                </a:solidFill>
                <a:latin typeface="Times New Roman"/>
                <a:cs typeface="Times New Roman"/>
              </a:rPr>
              <a:t>is</a:t>
            </a:r>
            <a:r>
              <a:rPr sz="2200" spc="-15" dirty="0">
                <a:solidFill>
                  <a:srgbClr val="595959"/>
                </a:solidFill>
                <a:latin typeface="Times New Roman"/>
                <a:cs typeface="Times New Roman"/>
              </a:rPr>
              <a:t> </a:t>
            </a:r>
            <a:r>
              <a:rPr sz="2200" dirty="0">
                <a:solidFill>
                  <a:srgbClr val="595959"/>
                </a:solidFill>
                <a:latin typeface="Times New Roman"/>
                <a:cs typeface="Times New Roman"/>
              </a:rPr>
              <a:t>a</a:t>
            </a:r>
            <a:r>
              <a:rPr sz="2200" spc="-5" dirty="0">
                <a:solidFill>
                  <a:srgbClr val="595959"/>
                </a:solidFill>
                <a:latin typeface="Times New Roman"/>
                <a:cs typeface="Times New Roman"/>
              </a:rPr>
              <a:t> collection</a:t>
            </a:r>
            <a:r>
              <a:rPr sz="2200" dirty="0">
                <a:solidFill>
                  <a:srgbClr val="595959"/>
                </a:solidFill>
                <a:latin typeface="Times New Roman"/>
                <a:cs typeface="Times New Roman"/>
              </a:rPr>
              <a:t> of</a:t>
            </a:r>
            <a:r>
              <a:rPr sz="2200" spc="-5" dirty="0">
                <a:solidFill>
                  <a:srgbClr val="595959"/>
                </a:solidFill>
                <a:latin typeface="Times New Roman"/>
                <a:cs typeface="Times New Roman"/>
              </a:rPr>
              <a:t> text</a:t>
            </a:r>
            <a:endParaRPr sz="2200">
              <a:latin typeface="Times New Roman"/>
              <a:cs typeface="Times New Roman"/>
            </a:endParaRPr>
          </a:p>
          <a:p>
            <a:pPr marL="186690" marR="5080" indent="-137160">
              <a:lnSpc>
                <a:spcPts val="2100"/>
              </a:lnSpc>
              <a:spcBef>
                <a:spcPts val="780"/>
              </a:spcBef>
            </a:pPr>
            <a:r>
              <a:rPr sz="1800" spc="-10" dirty="0">
                <a:solidFill>
                  <a:srgbClr val="002060"/>
                </a:solidFill>
                <a:latin typeface="Impact"/>
                <a:cs typeface="Impact"/>
              </a:rPr>
              <a:t>­</a:t>
            </a:r>
            <a:r>
              <a:rPr sz="1800" spc="250" dirty="0">
                <a:solidFill>
                  <a:srgbClr val="002060"/>
                </a:solidFill>
                <a:latin typeface="Impact"/>
                <a:cs typeface="Impact"/>
              </a:rPr>
              <a:t> </a:t>
            </a:r>
            <a:r>
              <a:rPr sz="1800" spc="-5" dirty="0">
                <a:solidFill>
                  <a:srgbClr val="595959"/>
                </a:solidFill>
                <a:latin typeface="Times New Roman"/>
                <a:cs typeface="Times New Roman"/>
              </a:rPr>
              <a:t>Utilizes</a:t>
            </a:r>
            <a:r>
              <a:rPr sz="1800" spc="5" dirty="0">
                <a:solidFill>
                  <a:srgbClr val="595959"/>
                </a:solidFill>
                <a:latin typeface="Times New Roman"/>
                <a:cs typeface="Times New Roman"/>
              </a:rPr>
              <a:t> </a:t>
            </a:r>
            <a:r>
              <a:rPr sz="1800" dirty="0">
                <a:solidFill>
                  <a:srgbClr val="595959"/>
                </a:solidFill>
                <a:latin typeface="Times New Roman"/>
                <a:cs typeface="Times New Roman"/>
              </a:rPr>
              <a:t>a</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representative</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sample</a:t>
            </a:r>
            <a:r>
              <a:rPr sz="1800" spc="5" dirty="0">
                <a:solidFill>
                  <a:srgbClr val="595959"/>
                </a:solidFill>
                <a:latin typeface="Times New Roman"/>
                <a:cs typeface="Times New Roman"/>
              </a:rPr>
              <a:t> </a:t>
            </a:r>
            <a:r>
              <a:rPr sz="1800" dirty="0">
                <a:solidFill>
                  <a:srgbClr val="595959"/>
                </a:solidFill>
                <a:latin typeface="Times New Roman"/>
                <a:cs typeface="Times New Roman"/>
              </a:rPr>
              <a:t>of</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machine-readable</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text</a:t>
            </a:r>
            <a:r>
              <a:rPr sz="1800" dirty="0">
                <a:solidFill>
                  <a:srgbClr val="595959"/>
                </a:solidFill>
                <a:latin typeface="Times New Roman"/>
                <a:cs typeface="Times New Roman"/>
              </a:rPr>
              <a:t> of</a:t>
            </a:r>
            <a:r>
              <a:rPr sz="1800" spc="10" dirty="0">
                <a:solidFill>
                  <a:srgbClr val="595959"/>
                </a:solidFill>
                <a:latin typeface="Times New Roman"/>
                <a:cs typeface="Times New Roman"/>
              </a:rPr>
              <a:t> </a:t>
            </a:r>
            <a:r>
              <a:rPr sz="1800" dirty="0">
                <a:solidFill>
                  <a:srgbClr val="595959"/>
                </a:solidFill>
                <a:latin typeface="Times New Roman"/>
                <a:cs typeface="Times New Roman"/>
              </a:rPr>
              <a:t>a</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language</a:t>
            </a:r>
            <a:r>
              <a:rPr sz="1800" spc="10" dirty="0">
                <a:solidFill>
                  <a:srgbClr val="595959"/>
                </a:solidFill>
                <a:latin typeface="Times New Roman"/>
                <a:cs typeface="Times New Roman"/>
              </a:rPr>
              <a:t> </a:t>
            </a:r>
            <a:r>
              <a:rPr sz="1800" dirty="0">
                <a:solidFill>
                  <a:srgbClr val="595959"/>
                </a:solidFill>
                <a:latin typeface="Times New Roman"/>
                <a:cs typeface="Times New Roman"/>
              </a:rPr>
              <a:t>or</a:t>
            </a:r>
            <a:r>
              <a:rPr sz="1800" spc="10" dirty="0">
                <a:solidFill>
                  <a:srgbClr val="595959"/>
                </a:solidFill>
                <a:latin typeface="Times New Roman"/>
                <a:cs typeface="Times New Roman"/>
              </a:rPr>
              <a:t> </a:t>
            </a:r>
            <a:r>
              <a:rPr sz="1800" dirty="0">
                <a:solidFill>
                  <a:srgbClr val="595959"/>
                </a:solidFill>
                <a:latin typeface="Times New Roman"/>
                <a:cs typeface="Times New Roman"/>
              </a:rPr>
              <a:t>a </a:t>
            </a:r>
            <a:r>
              <a:rPr sz="1800" spc="-434" dirty="0">
                <a:solidFill>
                  <a:srgbClr val="595959"/>
                </a:solidFill>
                <a:latin typeface="Times New Roman"/>
                <a:cs typeface="Times New Roman"/>
              </a:rPr>
              <a:t> </a:t>
            </a:r>
            <a:r>
              <a:rPr sz="1800" spc="-5" dirty="0">
                <a:solidFill>
                  <a:srgbClr val="595959"/>
                </a:solidFill>
                <a:latin typeface="Times New Roman"/>
                <a:cs typeface="Times New Roman"/>
              </a:rPr>
              <a:t>particular</a:t>
            </a:r>
            <a:r>
              <a:rPr sz="1800" dirty="0">
                <a:solidFill>
                  <a:srgbClr val="595959"/>
                </a:solidFill>
                <a:latin typeface="Times New Roman"/>
                <a:cs typeface="Times New Roman"/>
              </a:rPr>
              <a:t> </a:t>
            </a:r>
            <a:r>
              <a:rPr sz="1800" spc="-5" dirty="0">
                <a:solidFill>
                  <a:srgbClr val="595959"/>
                </a:solidFill>
                <a:latin typeface="Times New Roman"/>
                <a:cs typeface="Times New Roman"/>
              </a:rPr>
              <a:t>variety</a:t>
            </a:r>
            <a:r>
              <a:rPr sz="1800" dirty="0">
                <a:solidFill>
                  <a:srgbClr val="595959"/>
                </a:solidFill>
                <a:latin typeface="Times New Roman"/>
                <a:cs typeface="Times New Roman"/>
              </a:rPr>
              <a:t> of </a:t>
            </a:r>
            <a:r>
              <a:rPr sz="1800" spc="-5" dirty="0">
                <a:solidFill>
                  <a:srgbClr val="595959"/>
                </a:solidFill>
                <a:latin typeface="Times New Roman"/>
                <a:cs typeface="Times New Roman"/>
              </a:rPr>
              <a:t>text </a:t>
            </a:r>
            <a:r>
              <a:rPr sz="1800" dirty="0">
                <a:solidFill>
                  <a:srgbClr val="595959"/>
                </a:solidFill>
                <a:latin typeface="Times New Roman"/>
                <a:cs typeface="Times New Roman"/>
              </a:rPr>
              <a:t>or </a:t>
            </a:r>
            <a:r>
              <a:rPr sz="1800" spc="-5" dirty="0">
                <a:solidFill>
                  <a:srgbClr val="595959"/>
                </a:solidFill>
                <a:latin typeface="Times New Roman"/>
                <a:cs typeface="Times New Roman"/>
              </a:rPr>
              <a:t>language</a:t>
            </a:r>
            <a:endParaRPr sz="1800">
              <a:latin typeface="Times New Roman"/>
              <a:cs typeface="Times New Roman"/>
            </a:endParaRPr>
          </a:p>
          <a:p>
            <a:pPr marL="12700">
              <a:lnSpc>
                <a:spcPct val="100000"/>
              </a:lnSpc>
              <a:spcBef>
                <a:spcPts val="580"/>
              </a:spcBef>
            </a:pPr>
            <a:r>
              <a:rPr sz="2200" spc="-5" dirty="0">
                <a:solidFill>
                  <a:srgbClr val="595959"/>
                </a:solidFill>
                <a:latin typeface="Times New Roman"/>
                <a:cs typeface="Times New Roman"/>
              </a:rPr>
              <a:t>Statistical</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analysis</a:t>
            </a:r>
            <a:endParaRPr sz="2200">
              <a:latin typeface="Times New Roman"/>
              <a:cs typeface="Times New Roman"/>
            </a:endParaRPr>
          </a:p>
          <a:p>
            <a:pPr marL="49530">
              <a:lnSpc>
                <a:spcPct val="100000"/>
              </a:lnSpc>
              <a:spcBef>
                <a:spcPts val="560"/>
              </a:spcBef>
            </a:pPr>
            <a:r>
              <a:rPr sz="1800" spc="-10" dirty="0">
                <a:solidFill>
                  <a:srgbClr val="002060"/>
                </a:solidFill>
                <a:latin typeface="Impact"/>
                <a:cs typeface="Impact"/>
              </a:rPr>
              <a:t>­</a:t>
            </a:r>
            <a:r>
              <a:rPr sz="1800" spc="245" dirty="0">
                <a:solidFill>
                  <a:srgbClr val="002060"/>
                </a:solidFill>
                <a:latin typeface="Impact"/>
                <a:cs typeface="Impact"/>
              </a:rPr>
              <a:t> </a:t>
            </a:r>
            <a:r>
              <a:rPr sz="1800" spc="-40" dirty="0">
                <a:solidFill>
                  <a:srgbClr val="595959"/>
                </a:solidFill>
                <a:latin typeface="Times New Roman"/>
                <a:cs typeface="Times New Roman"/>
              </a:rPr>
              <a:t>Word</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frequencies,</a:t>
            </a:r>
            <a:r>
              <a:rPr sz="1800" spc="5" dirty="0">
                <a:solidFill>
                  <a:srgbClr val="595959"/>
                </a:solidFill>
                <a:latin typeface="Times New Roman"/>
                <a:cs typeface="Times New Roman"/>
              </a:rPr>
              <a:t> </a:t>
            </a:r>
            <a:r>
              <a:rPr sz="1800" dirty="0">
                <a:solidFill>
                  <a:srgbClr val="595959"/>
                </a:solidFill>
                <a:latin typeface="Times New Roman"/>
                <a:cs typeface="Times New Roman"/>
              </a:rPr>
              <a:t>referred</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to</a:t>
            </a:r>
            <a:r>
              <a:rPr sz="1800" spc="5" dirty="0">
                <a:solidFill>
                  <a:srgbClr val="595959"/>
                </a:solidFill>
                <a:latin typeface="Times New Roman"/>
                <a:cs typeface="Times New Roman"/>
              </a:rPr>
              <a:t> </a:t>
            </a:r>
            <a:r>
              <a:rPr sz="1800" dirty="0">
                <a:solidFill>
                  <a:srgbClr val="595959"/>
                </a:solidFill>
                <a:latin typeface="Times New Roman"/>
                <a:cs typeface="Times New Roman"/>
              </a:rPr>
              <a:t>as </a:t>
            </a:r>
            <a:r>
              <a:rPr sz="1800" spc="-5" dirty="0">
                <a:solidFill>
                  <a:srgbClr val="595959"/>
                </a:solidFill>
                <a:latin typeface="Times New Roman"/>
                <a:cs typeface="Times New Roman"/>
              </a:rPr>
              <a:t>unigram frequencies</a:t>
            </a:r>
            <a:endParaRPr sz="1800">
              <a:latin typeface="Times New Roman"/>
              <a:cs typeface="Times New Roman"/>
            </a:endParaRPr>
          </a:p>
          <a:p>
            <a:pPr marL="49530">
              <a:lnSpc>
                <a:spcPct val="100000"/>
              </a:lnSpc>
              <a:spcBef>
                <a:spcPts val="640"/>
              </a:spcBef>
            </a:pPr>
            <a:r>
              <a:rPr sz="1800" spc="-10" dirty="0">
                <a:solidFill>
                  <a:srgbClr val="002060"/>
                </a:solidFill>
                <a:latin typeface="Impact"/>
                <a:cs typeface="Impact"/>
              </a:rPr>
              <a:t>­</a:t>
            </a:r>
            <a:r>
              <a:rPr sz="1800" spc="245" dirty="0">
                <a:solidFill>
                  <a:srgbClr val="002060"/>
                </a:solidFill>
                <a:latin typeface="Impact"/>
                <a:cs typeface="Impact"/>
              </a:rPr>
              <a:t> </a:t>
            </a:r>
            <a:r>
              <a:rPr sz="1800" spc="-5" dirty="0">
                <a:solidFill>
                  <a:srgbClr val="595959"/>
                </a:solidFill>
                <a:latin typeface="Times New Roman"/>
                <a:cs typeface="Times New Roman"/>
              </a:rPr>
              <a:t>Collocations </a:t>
            </a:r>
            <a:r>
              <a:rPr sz="1800" dirty="0">
                <a:solidFill>
                  <a:srgbClr val="595959"/>
                </a:solidFill>
                <a:latin typeface="Times New Roman"/>
                <a:cs typeface="Times New Roman"/>
              </a:rPr>
              <a:t>of</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words: bigrams,</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trigrams,</a:t>
            </a:r>
            <a:r>
              <a:rPr sz="1800" dirty="0">
                <a:solidFill>
                  <a:srgbClr val="595959"/>
                </a:solidFill>
                <a:latin typeface="Times New Roman"/>
                <a:cs typeface="Times New Roman"/>
              </a:rPr>
              <a:t> </a:t>
            </a:r>
            <a:r>
              <a:rPr sz="1800" spc="-5" dirty="0">
                <a:solidFill>
                  <a:srgbClr val="595959"/>
                </a:solidFill>
                <a:latin typeface="Times New Roman"/>
                <a:cs typeface="Times New Roman"/>
              </a:rPr>
              <a:t>etc.</a:t>
            </a:r>
            <a:endParaRPr sz="1800">
              <a:latin typeface="Times New Roman"/>
              <a:cs typeface="Times New Roman"/>
            </a:endParaRPr>
          </a:p>
          <a:p>
            <a:pPr marL="12700" marR="635635">
              <a:lnSpc>
                <a:spcPct val="102299"/>
              </a:lnSpc>
              <a:spcBef>
                <a:spcPts val="475"/>
              </a:spcBef>
            </a:pPr>
            <a:r>
              <a:rPr sz="2200" spc="-5" dirty="0">
                <a:solidFill>
                  <a:srgbClr val="595959"/>
                </a:solidFill>
                <a:latin typeface="Times New Roman"/>
                <a:cs typeface="Times New Roman"/>
              </a:rPr>
              <a:t>Often</a:t>
            </a:r>
            <a:r>
              <a:rPr sz="2200" dirty="0">
                <a:solidFill>
                  <a:srgbClr val="595959"/>
                </a:solidFill>
                <a:latin typeface="Times New Roman"/>
                <a:cs typeface="Times New Roman"/>
              </a:rPr>
              <a:t> </a:t>
            </a:r>
            <a:r>
              <a:rPr sz="2200" spc="-5" dirty="0">
                <a:solidFill>
                  <a:srgbClr val="595959"/>
                </a:solidFill>
                <a:latin typeface="Times New Roman"/>
                <a:cs typeface="Times New Roman"/>
              </a:rPr>
              <a:t>used</a:t>
            </a:r>
            <a:r>
              <a:rPr sz="2200" spc="5" dirty="0">
                <a:solidFill>
                  <a:srgbClr val="595959"/>
                </a:solidFill>
                <a:latin typeface="Times New Roman"/>
                <a:cs typeface="Times New Roman"/>
              </a:rPr>
              <a:t> </a:t>
            </a:r>
            <a:r>
              <a:rPr sz="2200" dirty="0">
                <a:solidFill>
                  <a:srgbClr val="595959"/>
                </a:solidFill>
                <a:latin typeface="Times New Roman"/>
                <a:cs typeface="Times New Roman"/>
              </a:rPr>
              <a:t>in</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“digital</a:t>
            </a:r>
            <a:r>
              <a:rPr sz="2200" dirty="0">
                <a:solidFill>
                  <a:srgbClr val="595959"/>
                </a:solidFill>
                <a:latin typeface="Times New Roman"/>
                <a:cs typeface="Times New Roman"/>
              </a:rPr>
              <a:t> </a:t>
            </a:r>
            <a:r>
              <a:rPr sz="2200" spc="-5" dirty="0">
                <a:solidFill>
                  <a:srgbClr val="595959"/>
                </a:solidFill>
                <a:latin typeface="Times New Roman"/>
                <a:cs typeface="Times New Roman"/>
              </a:rPr>
              <a:t>humanities”</a:t>
            </a:r>
            <a:r>
              <a:rPr sz="2200" dirty="0">
                <a:solidFill>
                  <a:srgbClr val="595959"/>
                </a:solidFill>
                <a:latin typeface="Times New Roman"/>
                <a:cs typeface="Times New Roman"/>
              </a:rPr>
              <a:t> </a:t>
            </a:r>
            <a:r>
              <a:rPr sz="2200" spc="-5" dirty="0">
                <a:solidFill>
                  <a:srgbClr val="595959"/>
                </a:solidFill>
                <a:latin typeface="Times New Roman"/>
                <a:cs typeface="Times New Roman"/>
              </a:rPr>
              <a:t>as ways </a:t>
            </a:r>
            <a:r>
              <a:rPr sz="2200" dirty="0">
                <a:solidFill>
                  <a:srgbClr val="595959"/>
                </a:solidFill>
                <a:latin typeface="Times New Roman"/>
                <a:cs typeface="Times New Roman"/>
              </a:rPr>
              <a:t>to </a:t>
            </a:r>
            <a:r>
              <a:rPr sz="2200" spc="-5" dirty="0">
                <a:solidFill>
                  <a:srgbClr val="595959"/>
                </a:solidFill>
                <a:latin typeface="Times New Roman"/>
                <a:cs typeface="Times New Roman"/>
              </a:rPr>
              <a:t>characterize </a:t>
            </a:r>
            <a:r>
              <a:rPr sz="2200" spc="-535" dirty="0">
                <a:solidFill>
                  <a:srgbClr val="595959"/>
                </a:solidFill>
                <a:latin typeface="Times New Roman"/>
                <a:cs typeface="Times New Roman"/>
              </a:rPr>
              <a:t> </a:t>
            </a:r>
            <a:r>
              <a:rPr sz="2200" spc="-5" dirty="0">
                <a:solidFill>
                  <a:srgbClr val="595959"/>
                </a:solidFill>
                <a:latin typeface="Times New Roman"/>
                <a:cs typeface="Times New Roman"/>
              </a:rPr>
              <a:t>properties</a:t>
            </a:r>
            <a:r>
              <a:rPr sz="2200" spc="-15" dirty="0">
                <a:solidFill>
                  <a:srgbClr val="595959"/>
                </a:solidFill>
                <a:latin typeface="Times New Roman"/>
                <a:cs typeface="Times New Roman"/>
              </a:rPr>
              <a:t> </a:t>
            </a:r>
            <a:r>
              <a:rPr sz="2200" dirty="0">
                <a:solidFill>
                  <a:srgbClr val="595959"/>
                </a:solidFill>
                <a:latin typeface="Times New Roman"/>
                <a:cs typeface="Times New Roman"/>
              </a:rPr>
              <a:t>of </a:t>
            </a:r>
            <a:r>
              <a:rPr sz="2200" spc="-5" dirty="0">
                <a:solidFill>
                  <a:srgbClr val="595959"/>
                </a:solidFill>
                <a:latin typeface="Times New Roman"/>
                <a:cs typeface="Times New Roman"/>
              </a:rPr>
              <a:t>corpora</a:t>
            </a:r>
            <a:endParaRPr sz="2200">
              <a:latin typeface="Times New Roman"/>
              <a:cs typeface="Times New Roman"/>
            </a:endParaRPr>
          </a:p>
          <a:p>
            <a:pPr marL="186690" marR="1096645" indent="-137160">
              <a:lnSpc>
                <a:spcPct val="101899"/>
              </a:lnSpc>
              <a:spcBef>
                <a:spcPts val="520"/>
              </a:spcBef>
            </a:pPr>
            <a:r>
              <a:rPr sz="1800" spc="-10" dirty="0">
                <a:solidFill>
                  <a:srgbClr val="002060"/>
                </a:solidFill>
                <a:latin typeface="Impact"/>
                <a:cs typeface="Impact"/>
              </a:rPr>
              <a:t>­</a:t>
            </a:r>
            <a:r>
              <a:rPr sz="1800" spc="-5" dirty="0">
                <a:solidFill>
                  <a:srgbClr val="002060"/>
                </a:solidFill>
                <a:latin typeface="Impact"/>
                <a:cs typeface="Impact"/>
              </a:rPr>
              <a:t> </a:t>
            </a:r>
            <a:r>
              <a:rPr sz="1800" dirty="0">
                <a:solidFill>
                  <a:srgbClr val="595959"/>
                </a:solidFill>
                <a:latin typeface="Times New Roman"/>
                <a:cs typeface="Times New Roman"/>
              </a:rPr>
              <a:t>Where </a:t>
            </a:r>
            <a:r>
              <a:rPr sz="1800" spc="-5" dirty="0">
                <a:solidFill>
                  <a:srgbClr val="595959"/>
                </a:solidFill>
                <a:latin typeface="Times New Roman"/>
                <a:cs typeface="Times New Roman"/>
              </a:rPr>
              <a:t>the “properties” </a:t>
            </a:r>
            <a:r>
              <a:rPr sz="1800" dirty="0">
                <a:solidFill>
                  <a:srgbClr val="595959"/>
                </a:solidFill>
                <a:latin typeface="Times New Roman"/>
                <a:cs typeface="Times New Roman"/>
              </a:rPr>
              <a:t>of </a:t>
            </a:r>
            <a:r>
              <a:rPr sz="1800" spc="-5" dirty="0">
                <a:solidFill>
                  <a:srgbClr val="595959"/>
                </a:solidFill>
                <a:latin typeface="Times New Roman"/>
                <a:cs typeface="Times New Roman"/>
              </a:rPr>
              <a:t>interest may </a:t>
            </a:r>
            <a:r>
              <a:rPr sz="1800" dirty="0">
                <a:solidFill>
                  <a:srgbClr val="595959"/>
                </a:solidFill>
                <a:latin typeface="Times New Roman"/>
                <a:cs typeface="Times New Roman"/>
              </a:rPr>
              <a:t>govern </a:t>
            </a:r>
            <a:r>
              <a:rPr sz="1800" spc="-5" dirty="0">
                <a:solidFill>
                  <a:srgbClr val="595959"/>
                </a:solidFill>
                <a:latin typeface="Times New Roman"/>
                <a:cs typeface="Times New Roman"/>
              </a:rPr>
              <a:t>choices </a:t>
            </a:r>
            <a:r>
              <a:rPr sz="1800" dirty="0">
                <a:solidFill>
                  <a:srgbClr val="595959"/>
                </a:solidFill>
                <a:latin typeface="Times New Roman"/>
                <a:cs typeface="Times New Roman"/>
              </a:rPr>
              <a:t>of words </a:t>
            </a:r>
            <a:r>
              <a:rPr sz="1800" spc="-434" dirty="0">
                <a:solidFill>
                  <a:srgbClr val="595959"/>
                </a:solidFill>
                <a:latin typeface="Times New Roman"/>
                <a:cs typeface="Times New Roman"/>
              </a:rPr>
              <a:t> </a:t>
            </a:r>
            <a:r>
              <a:rPr sz="1800" spc="-5" dirty="0">
                <a:solidFill>
                  <a:srgbClr val="595959"/>
                </a:solidFill>
                <a:latin typeface="Times New Roman"/>
                <a:cs typeface="Times New Roman"/>
              </a:rPr>
              <a:t>to highlight</a:t>
            </a:r>
            <a:endParaRPr sz="1800">
              <a:latin typeface="Times New Roman"/>
              <a:cs typeface="Times New Roman"/>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2465705" cy="665480"/>
          </a:xfrm>
          <a:prstGeom prst="rect">
            <a:avLst/>
          </a:prstGeom>
        </p:spPr>
        <p:txBody>
          <a:bodyPr vert="horz" wrap="square" lIns="0" tIns="12700" rIns="0" bIns="0" rtlCol="0">
            <a:spAutoFit/>
          </a:bodyPr>
          <a:lstStyle/>
          <a:p>
            <a:pPr marL="12700">
              <a:lnSpc>
                <a:spcPct val="100000"/>
              </a:lnSpc>
              <a:spcBef>
                <a:spcPts val="100"/>
              </a:spcBef>
            </a:pPr>
            <a:r>
              <a:rPr spc="80" dirty="0"/>
              <a:t>Smoothing</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4</a:t>
            </a:r>
          </a:p>
        </p:txBody>
      </p:sp>
      <p:sp>
        <p:nvSpPr>
          <p:cNvPr id="3" name="object 3"/>
          <p:cNvSpPr txBox="1"/>
          <p:nvPr/>
        </p:nvSpPr>
        <p:spPr>
          <a:xfrm>
            <a:off x="760803" y="1758608"/>
            <a:ext cx="7159625" cy="4568190"/>
          </a:xfrm>
          <a:prstGeom prst="rect">
            <a:avLst/>
          </a:prstGeom>
        </p:spPr>
        <p:txBody>
          <a:bodyPr vert="horz" wrap="square" lIns="0" tIns="97155" rIns="0" bIns="0" rtlCol="0">
            <a:spAutoFit/>
          </a:bodyPr>
          <a:lstStyle/>
          <a:p>
            <a:pPr marL="25400">
              <a:lnSpc>
                <a:spcPct val="100000"/>
              </a:lnSpc>
              <a:spcBef>
                <a:spcPts val="765"/>
              </a:spcBef>
            </a:pPr>
            <a:r>
              <a:rPr sz="2000" dirty="0">
                <a:solidFill>
                  <a:srgbClr val="595959"/>
                </a:solidFill>
                <a:latin typeface="Times New Roman"/>
                <a:cs typeface="Times New Roman"/>
              </a:rPr>
              <a:t>Add-one</a:t>
            </a:r>
            <a:r>
              <a:rPr sz="2000" spc="-25" dirty="0">
                <a:solidFill>
                  <a:srgbClr val="595959"/>
                </a:solidFill>
                <a:latin typeface="Times New Roman"/>
                <a:cs typeface="Times New Roman"/>
              </a:rPr>
              <a:t> </a:t>
            </a:r>
            <a:r>
              <a:rPr sz="2000" spc="-5" dirty="0">
                <a:solidFill>
                  <a:srgbClr val="595959"/>
                </a:solidFill>
                <a:latin typeface="Times New Roman"/>
                <a:cs typeface="Times New Roman"/>
              </a:rPr>
              <a:t>smoothing</a:t>
            </a:r>
            <a:endParaRPr sz="2000">
              <a:latin typeface="Times New Roman"/>
              <a:cs typeface="Times New Roman"/>
            </a:endParaRPr>
          </a:p>
          <a:p>
            <a:pPr marL="62230">
              <a:lnSpc>
                <a:spcPct val="100000"/>
              </a:lnSpc>
              <a:spcBef>
                <a:spcPts val="600"/>
              </a:spcBef>
            </a:pPr>
            <a:r>
              <a:rPr sz="1800" spc="-10" dirty="0">
                <a:solidFill>
                  <a:srgbClr val="002060"/>
                </a:solidFill>
                <a:latin typeface="Impact"/>
                <a:cs typeface="Impact"/>
              </a:rPr>
              <a:t>­</a:t>
            </a:r>
            <a:r>
              <a:rPr sz="1800" spc="245" dirty="0">
                <a:solidFill>
                  <a:srgbClr val="002060"/>
                </a:solidFill>
                <a:latin typeface="Impact"/>
                <a:cs typeface="Impact"/>
              </a:rPr>
              <a:t> </a:t>
            </a:r>
            <a:r>
              <a:rPr sz="1800" spc="-5" dirty="0">
                <a:solidFill>
                  <a:srgbClr val="595959"/>
                </a:solidFill>
                <a:latin typeface="Times New Roman"/>
                <a:cs typeface="Times New Roman"/>
              </a:rPr>
              <a:t>Given:</a:t>
            </a:r>
            <a:r>
              <a:rPr sz="1800" dirty="0">
                <a:solidFill>
                  <a:srgbClr val="595959"/>
                </a:solidFill>
                <a:latin typeface="Times New Roman"/>
                <a:cs typeface="Times New Roman"/>
              </a:rPr>
              <a:t> </a:t>
            </a: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7" baseline="-13888" dirty="0">
                <a:solidFill>
                  <a:srgbClr val="595959"/>
                </a:solidFill>
                <a:latin typeface="Times New Roman"/>
                <a:cs typeface="Times New Roman"/>
              </a:rPr>
              <a:t>–1</a:t>
            </a:r>
            <a:r>
              <a:rPr sz="1800" spc="-5"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 </a:t>
            </a:r>
            <a:r>
              <a:rPr sz="1800" i="1" spc="-5" dirty="0">
                <a:solidFill>
                  <a:srgbClr val="595959"/>
                </a:solidFill>
                <a:latin typeface="Times New Roman"/>
                <a:cs typeface="Times New Roman"/>
              </a:rPr>
              <a:t>C</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7" baseline="-13888" dirty="0">
                <a:solidFill>
                  <a:srgbClr val="595959"/>
                </a:solidFill>
                <a:latin typeface="Times New Roman"/>
                <a:cs typeface="Times New Roman"/>
              </a:rPr>
              <a:t>–1</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C</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7" baseline="-13888" dirty="0">
                <a:solidFill>
                  <a:srgbClr val="595959"/>
                </a:solidFill>
                <a:latin typeface="Times New Roman"/>
                <a:cs typeface="Times New Roman"/>
              </a:rPr>
              <a:t>–1</a:t>
            </a:r>
            <a:r>
              <a:rPr sz="1800" spc="-5" dirty="0">
                <a:solidFill>
                  <a:srgbClr val="595959"/>
                </a:solidFill>
                <a:latin typeface="Times New Roman"/>
                <a:cs typeface="Times New Roman"/>
              </a:rPr>
              <a:t>)</a:t>
            </a:r>
            <a:endParaRPr sz="1800">
              <a:latin typeface="Times New Roman"/>
              <a:cs typeface="Times New Roman"/>
            </a:endParaRPr>
          </a:p>
          <a:p>
            <a:pPr marL="62230">
              <a:lnSpc>
                <a:spcPct val="100000"/>
              </a:lnSpc>
              <a:spcBef>
                <a:spcPts val="640"/>
              </a:spcBef>
            </a:pPr>
            <a:r>
              <a:rPr sz="1800" spc="-10" dirty="0">
                <a:solidFill>
                  <a:srgbClr val="002060"/>
                </a:solidFill>
                <a:latin typeface="Impact"/>
                <a:cs typeface="Impact"/>
              </a:rPr>
              <a:t>­</a:t>
            </a:r>
            <a:r>
              <a:rPr sz="1800" spc="245" dirty="0">
                <a:solidFill>
                  <a:srgbClr val="002060"/>
                </a:solidFill>
                <a:latin typeface="Impact"/>
                <a:cs typeface="Impact"/>
              </a:rPr>
              <a:t> </a:t>
            </a:r>
            <a:r>
              <a:rPr sz="1800" dirty="0">
                <a:solidFill>
                  <a:srgbClr val="595959"/>
                </a:solidFill>
                <a:latin typeface="Times New Roman"/>
                <a:cs typeface="Times New Roman"/>
              </a:rPr>
              <a:t>Add 1</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to</a:t>
            </a:r>
            <a:r>
              <a:rPr sz="1800" dirty="0">
                <a:solidFill>
                  <a:srgbClr val="595959"/>
                </a:solidFill>
                <a:latin typeface="Times New Roman"/>
                <a:cs typeface="Times New Roman"/>
              </a:rPr>
              <a:t> each</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count:</a:t>
            </a:r>
            <a:r>
              <a:rPr sz="1800" dirty="0">
                <a:solidFill>
                  <a:srgbClr val="595959"/>
                </a:solidFill>
                <a:latin typeface="Times New Roman"/>
                <a:cs typeface="Times New Roman"/>
              </a:rPr>
              <a:t> </a:t>
            </a:r>
            <a:r>
              <a:rPr sz="1800" i="1" spc="-5" dirty="0">
                <a:solidFill>
                  <a:srgbClr val="595959"/>
                </a:solidFill>
                <a:latin typeface="Times New Roman"/>
                <a:cs typeface="Times New Roman"/>
              </a:rPr>
              <a:t>P</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7" baseline="-13888" dirty="0">
                <a:solidFill>
                  <a:srgbClr val="595959"/>
                </a:solidFill>
                <a:latin typeface="Times New Roman"/>
                <a:cs typeface="Times New Roman"/>
              </a:rPr>
              <a:t>–1</a:t>
            </a:r>
            <a:r>
              <a:rPr sz="1800" spc="-5"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 </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C</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7" baseline="-13888" dirty="0">
                <a:solidFill>
                  <a:srgbClr val="595959"/>
                </a:solidFill>
                <a:latin typeface="Times New Roman"/>
                <a:cs typeface="Times New Roman"/>
              </a:rPr>
              <a:t>–1</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5" dirty="0">
                <a:solidFill>
                  <a:srgbClr val="595959"/>
                </a:solidFill>
                <a:latin typeface="Times New Roman"/>
                <a:cs typeface="Times New Roman"/>
              </a:rPr>
              <a:t>)</a:t>
            </a:r>
            <a:r>
              <a:rPr sz="1800" dirty="0">
                <a:solidFill>
                  <a:srgbClr val="595959"/>
                </a:solidFill>
                <a:latin typeface="Times New Roman"/>
                <a:cs typeface="Times New Roman"/>
              </a:rPr>
              <a:t> + </a:t>
            </a:r>
            <a:r>
              <a:rPr sz="1800" spc="-5" dirty="0">
                <a:solidFill>
                  <a:srgbClr val="595959"/>
                </a:solidFill>
                <a:latin typeface="Times New Roman"/>
                <a:cs typeface="Times New Roman"/>
              </a:rPr>
              <a:t>1]/[</a:t>
            </a:r>
            <a:r>
              <a:rPr sz="1800" i="1" spc="-5" dirty="0">
                <a:solidFill>
                  <a:srgbClr val="595959"/>
                </a:solidFill>
                <a:latin typeface="Times New Roman"/>
                <a:cs typeface="Times New Roman"/>
              </a:rPr>
              <a:t>C</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w</a:t>
            </a:r>
            <a:r>
              <a:rPr sz="1800" i="1" spc="-7" baseline="-13888" dirty="0">
                <a:solidFill>
                  <a:srgbClr val="595959"/>
                </a:solidFill>
                <a:latin typeface="Times New Roman"/>
                <a:cs typeface="Times New Roman"/>
              </a:rPr>
              <a:t>n</a:t>
            </a:r>
            <a:r>
              <a:rPr sz="1800" spc="-7" baseline="-13888" dirty="0">
                <a:solidFill>
                  <a:srgbClr val="595959"/>
                </a:solidFill>
                <a:latin typeface="Times New Roman"/>
                <a:cs typeface="Times New Roman"/>
              </a:rPr>
              <a:t>–1</a:t>
            </a:r>
            <a:r>
              <a:rPr sz="1800" spc="-5" dirty="0">
                <a:solidFill>
                  <a:srgbClr val="595959"/>
                </a:solidFill>
                <a:latin typeface="Times New Roman"/>
                <a:cs typeface="Times New Roman"/>
              </a:rPr>
              <a:t>)</a:t>
            </a:r>
            <a:r>
              <a:rPr sz="1800" dirty="0">
                <a:solidFill>
                  <a:srgbClr val="595959"/>
                </a:solidFill>
                <a:latin typeface="Times New Roman"/>
                <a:cs typeface="Times New Roman"/>
              </a:rPr>
              <a:t> + </a:t>
            </a:r>
            <a:r>
              <a:rPr sz="1800" i="1" dirty="0">
                <a:solidFill>
                  <a:srgbClr val="595959"/>
                </a:solidFill>
                <a:latin typeface="Times New Roman"/>
                <a:cs typeface="Times New Roman"/>
              </a:rPr>
              <a:t>V</a:t>
            </a:r>
            <a:r>
              <a:rPr sz="1800" dirty="0">
                <a:solidFill>
                  <a:srgbClr val="595959"/>
                </a:solidFill>
                <a:latin typeface="Times New Roman"/>
                <a:cs typeface="Times New Roman"/>
              </a:rPr>
              <a:t>]</a:t>
            </a:r>
            <a:endParaRPr sz="1800">
              <a:latin typeface="Times New Roman"/>
              <a:cs typeface="Times New Roman"/>
            </a:endParaRPr>
          </a:p>
          <a:p>
            <a:pPr marL="25400">
              <a:lnSpc>
                <a:spcPct val="100000"/>
              </a:lnSpc>
              <a:spcBef>
                <a:spcPts val="640"/>
              </a:spcBef>
            </a:pPr>
            <a:r>
              <a:rPr sz="2000" spc="-10" dirty="0">
                <a:solidFill>
                  <a:srgbClr val="595959"/>
                </a:solidFill>
                <a:latin typeface="Times New Roman"/>
                <a:cs typeface="Times New Roman"/>
              </a:rPr>
              <a:t>Back-off</a:t>
            </a:r>
            <a:r>
              <a:rPr sz="2000" spc="-5" dirty="0">
                <a:solidFill>
                  <a:srgbClr val="595959"/>
                </a:solidFill>
                <a:latin typeface="Times New Roman"/>
                <a:cs typeface="Times New Roman"/>
              </a:rPr>
              <a:t> smoothing</a:t>
            </a:r>
            <a:r>
              <a:rPr sz="2000" dirty="0">
                <a:solidFill>
                  <a:srgbClr val="595959"/>
                </a:solidFill>
                <a:latin typeface="Times New Roman"/>
                <a:cs typeface="Times New Roman"/>
              </a:rPr>
              <a:t> </a:t>
            </a:r>
            <a:r>
              <a:rPr sz="2000" spc="-5" dirty="0">
                <a:solidFill>
                  <a:srgbClr val="595959"/>
                </a:solidFill>
                <a:latin typeface="Times New Roman"/>
                <a:cs typeface="Times New Roman"/>
              </a:rPr>
              <a:t>for </a:t>
            </a:r>
            <a:r>
              <a:rPr sz="2000" spc="-10" dirty="0">
                <a:solidFill>
                  <a:srgbClr val="595959"/>
                </a:solidFill>
                <a:latin typeface="Times New Roman"/>
                <a:cs typeface="Times New Roman"/>
              </a:rPr>
              <a:t>higher-order</a:t>
            </a:r>
            <a:r>
              <a:rPr sz="2000" spc="-5" dirty="0">
                <a:solidFill>
                  <a:srgbClr val="595959"/>
                </a:solidFill>
                <a:latin typeface="Times New Roman"/>
                <a:cs typeface="Times New Roman"/>
              </a:rPr>
              <a:t> </a:t>
            </a:r>
            <a:r>
              <a:rPr sz="2000" i="1" spc="-5" dirty="0">
                <a:solidFill>
                  <a:srgbClr val="595959"/>
                </a:solidFill>
                <a:latin typeface="Times New Roman"/>
                <a:cs typeface="Times New Roman"/>
              </a:rPr>
              <a:t>N</a:t>
            </a:r>
            <a:r>
              <a:rPr sz="2000" spc="-5" dirty="0">
                <a:solidFill>
                  <a:srgbClr val="595959"/>
                </a:solidFill>
                <a:latin typeface="Times New Roman"/>
                <a:cs typeface="Times New Roman"/>
              </a:rPr>
              <a:t>-grams</a:t>
            </a:r>
            <a:endParaRPr sz="2000">
              <a:latin typeface="Times New Roman"/>
              <a:cs typeface="Times New Roman"/>
            </a:endParaRPr>
          </a:p>
          <a:p>
            <a:pPr marL="62230">
              <a:lnSpc>
                <a:spcPct val="100000"/>
              </a:lnSpc>
              <a:spcBef>
                <a:spcPts val="600"/>
              </a:spcBef>
            </a:pPr>
            <a:r>
              <a:rPr sz="1800" spc="-10" dirty="0">
                <a:solidFill>
                  <a:srgbClr val="002060"/>
                </a:solidFill>
                <a:latin typeface="Impact"/>
                <a:cs typeface="Impact"/>
              </a:rPr>
              <a:t>­</a:t>
            </a:r>
            <a:r>
              <a:rPr sz="1800" spc="225" dirty="0">
                <a:solidFill>
                  <a:srgbClr val="002060"/>
                </a:solidFill>
                <a:latin typeface="Impact"/>
                <a:cs typeface="Impact"/>
              </a:rPr>
              <a:t> </a:t>
            </a:r>
            <a:r>
              <a:rPr sz="1800" spc="-5" dirty="0">
                <a:solidFill>
                  <a:srgbClr val="595959"/>
                </a:solidFill>
                <a:latin typeface="Times New Roman"/>
                <a:cs typeface="Times New Roman"/>
              </a:rPr>
              <a:t>Notice</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that:</a:t>
            </a:r>
            <a:endParaRPr sz="1800">
              <a:latin typeface="Times New Roman"/>
              <a:cs typeface="Times New Roman"/>
            </a:endParaRPr>
          </a:p>
          <a:p>
            <a:pPr marL="244475">
              <a:lnSpc>
                <a:spcPct val="100000"/>
              </a:lnSpc>
              <a:spcBef>
                <a:spcPts val="540"/>
              </a:spcBef>
            </a:pPr>
            <a:r>
              <a:rPr sz="1800" spc="-10" dirty="0">
                <a:solidFill>
                  <a:srgbClr val="002060"/>
                </a:solidFill>
                <a:latin typeface="Impact"/>
                <a:cs typeface="Impact"/>
              </a:rPr>
              <a:t>­</a:t>
            </a:r>
            <a:r>
              <a:rPr sz="1800" spc="240" dirty="0">
                <a:solidFill>
                  <a:srgbClr val="002060"/>
                </a:solidFill>
                <a:latin typeface="Impact"/>
                <a:cs typeface="Impact"/>
              </a:rPr>
              <a:t> </a:t>
            </a:r>
            <a:r>
              <a:rPr sz="1800" i="1" spc="-5" dirty="0">
                <a:solidFill>
                  <a:srgbClr val="595959"/>
                </a:solidFill>
                <a:latin typeface="Times New Roman"/>
                <a:cs typeface="Times New Roman"/>
              </a:rPr>
              <a:t>N</a:t>
            </a:r>
            <a:r>
              <a:rPr sz="1800" spc="-5" dirty="0">
                <a:solidFill>
                  <a:srgbClr val="595959"/>
                </a:solidFill>
                <a:latin typeface="Times New Roman"/>
                <a:cs typeface="Times New Roman"/>
              </a:rPr>
              <a:t>-grams</a:t>
            </a:r>
            <a:r>
              <a:rPr sz="1800" dirty="0">
                <a:solidFill>
                  <a:srgbClr val="595959"/>
                </a:solidFill>
                <a:latin typeface="Times New Roman"/>
                <a:cs typeface="Times New Roman"/>
              </a:rPr>
              <a:t> are </a:t>
            </a:r>
            <a:r>
              <a:rPr sz="1800" spc="-5" dirty="0">
                <a:solidFill>
                  <a:srgbClr val="595959"/>
                </a:solidFill>
                <a:latin typeface="Times New Roman"/>
                <a:cs typeface="Times New Roman"/>
              </a:rPr>
              <a:t>more</a:t>
            </a:r>
            <a:r>
              <a:rPr sz="1800" dirty="0">
                <a:solidFill>
                  <a:srgbClr val="595959"/>
                </a:solidFill>
                <a:latin typeface="Times New Roman"/>
                <a:cs typeface="Times New Roman"/>
              </a:rPr>
              <a:t> </a:t>
            </a:r>
            <a:r>
              <a:rPr sz="1800" spc="-5" dirty="0">
                <a:solidFill>
                  <a:srgbClr val="595959"/>
                </a:solidFill>
                <a:latin typeface="Times New Roman"/>
                <a:cs typeface="Times New Roman"/>
              </a:rPr>
              <a:t>precise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than</a:t>
            </a:r>
            <a:r>
              <a:rPr sz="1800" dirty="0">
                <a:solidFill>
                  <a:srgbClr val="595959"/>
                </a:solidFill>
                <a:latin typeface="Times New Roman"/>
                <a:cs typeface="Times New Roman"/>
              </a:rPr>
              <a:t> </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N</a:t>
            </a:r>
            <a:r>
              <a:rPr sz="1800" spc="-5" dirty="0">
                <a:solidFill>
                  <a:srgbClr val="595959"/>
                </a:solidFill>
                <a:latin typeface="Times New Roman"/>
                <a:cs typeface="Times New Roman"/>
              </a:rPr>
              <a:t>–1)</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grams</a:t>
            </a:r>
            <a:endParaRPr sz="1800">
              <a:latin typeface="Times New Roman"/>
              <a:cs typeface="Times New Roman"/>
            </a:endParaRPr>
          </a:p>
          <a:p>
            <a:pPr marL="244475">
              <a:lnSpc>
                <a:spcPct val="100000"/>
              </a:lnSpc>
              <a:spcBef>
                <a:spcPts val="640"/>
              </a:spcBef>
            </a:pPr>
            <a:r>
              <a:rPr sz="1800" spc="-10" dirty="0">
                <a:solidFill>
                  <a:srgbClr val="002060"/>
                </a:solidFill>
                <a:latin typeface="Impact"/>
                <a:cs typeface="Impact"/>
              </a:rPr>
              <a:t>­</a:t>
            </a:r>
            <a:r>
              <a:rPr sz="1800" spc="245" dirty="0">
                <a:solidFill>
                  <a:srgbClr val="002060"/>
                </a:solidFill>
                <a:latin typeface="Impact"/>
                <a:cs typeface="Impact"/>
              </a:rPr>
              <a:t> </a:t>
            </a:r>
            <a:r>
              <a:rPr sz="1800" spc="-5" dirty="0">
                <a:solidFill>
                  <a:srgbClr val="595959"/>
                </a:solidFill>
                <a:latin typeface="Times New Roman"/>
                <a:cs typeface="Times New Roman"/>
              </a:rPr>
              <a:t>But also,</a:t>
            </a:r>
            <a:r>
              <a:rPr sz="1800" spc="5" dirty="0">
                <a:solidFill>
                  <a:srgbClr val="595959"/>
                </a:solidFill>
                <a:latin typeface="Times New Roman"/>
                <a:cs typeface="Times New Roman"/>
              </a:rPr>
              <a:t> </a:t>
            </a:r>
            <a:r>
              <a:rPr sz="1800" i="1" spc="-5" dirty="0">
                <a:solidFill>
                  <a:srgbClr val="595959"/>
                </a:solidFill>
                <a:latin typeface="Times New Roman"/>
                <a:cs typeface="Times New Roman"/>
              </a:rPr>
              <a:t>N</a:t>
            </a:r>
            <a:r>
              <a:rPr sz="1800" spc="-5" dirty="0">
                <a:solidFill>
                  <a:srgbClr val="595959"/>
                </a:solidFill>
                <a:latin typeface="Times New Roman"/>
                <a:cs typeface="Times New Roman"/>
              </a:rPr>
              <a:t>-grams </a:t>
            </a:r>
            <a:r>
              <a:rPr sz="1800" dirty="0">
                <a:solidFill>
                  <a:srgbClr val="595959"/>
                </a:solidFill>
                <a:latin typeface="Times New Roman"/>
                <a:cs typeface="Times New Roman"/>
              </a:rPr>
              <a:t>are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sparser</a:t>
            </a:r>
            <a:r>
              <a:rPr sz="1800" dirty="0">
                <a:solidFill>
                  <a:srgbClr val="595959"/>
                </a:solidFill>
                <a:latin typeface="Times New Roman"/>
                <a:cs typeface="Times New Roman"/>
              </a:rPr>
              <a:t> </a:t>
            </a:r>
            <a:r>
              <a:rPr sz="1800" spc="-5" dirty="0">
                <a:solidFill>
                  <a:srgbClr val="595959"/>
                </a:solidFill>
                <a:latin typeface="Times New Roman"/>
                <a:cs typeface="Times New Roman"/>
              </a:rPr>
              <a:t>than</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N</a:t>
            </a:r>
            <a:r>
              <a:rPr sz="1800" spc="-5" dirty="0">
                <a:solidFill>
                  <a:srgbClr val="595959"/>
                </a:solidFill>
                <a:latin typeface="Times New Roman"/>
                <a:cs typeface="Times New Roman"/>
              </a:rPr>
              <a:t>–1)</a:t>
            </a:r>
            <a:r>
              <a:rPr sz="1800" dirty="0">
                <a:solidFill>
                  <a:srgbClr val="595959"/>
                </a:solidFill>
                <a:latin typeface="Times New Roman"/>
                <a:cs typeface="Times New Roman"/>
              </a:rPr>
              <a:t> </a:t>
            </a:r>
            <a:r>
              <a:rPr sz="1800" spc="-5" dirty="0">
                <a:solidFill>
                  <a:srgbClr val="595959"/>
                </a:solidFill>
                <a:latin typeface="Times New Roman"/>
                <a:cs typeface="Times New Roman"/>
              </a:rPr>
              <a:t>grams</a:t>
            </a:r>
            <a:endParaRPr sz="1800">
              <a:latin typeface="Times New Roman"/>
              <a:cs typeface="Times New Roman"/>
            </a:endParaRPr>
          </a:p>
          <a:p>
            <a:pPr marL="62230">
              <a:lnSpc>
                <a:spcPct val="100000"/>
              </a:lnSpc>
              <a:spcBef>
                <a:spcPts val="540"/>
              </a:spcBef>
            </a:pPr>
            <a:r>
              <a:rPr sz="1800" spc="-10" dirty="0">
                <a:solidFill>
                  <a:srgbClr val="002060"/>
                </a:solidFill>
                <a:latin typeface="Impact"/>
                <a:cs typeface="Impact"/>
              </a:rPr>
              <a:t>­</a:t>
            </a:r>
            <a:r>
              <a:rPr sz="1800" spc="229" dirty="0">
                <a:solidFill>
                  <a:srgbClr val="002060"/>
                </a:solidFill>
                <a:latin typeface="Impact"/>
                <a:cs typeface="Impact"/>
              </a:rPr>
              <a:t> </a:t>
            </a:r>
            <a:r>
              <a:rPr sz="1800" dirty="0">
                <a:solidFill>
                  <a:srgbClr val="595959"/>
                </a:solidFill>
                <a:latin typeface="Times New Roman"/>
                <a:cs typeface="Times New Roman"/>
              </a:rPr>
              <a:t>How</a:t>
            </a:r>
            <a:r>
              <a:rPr sz="1800" spc="-5" dirty="0">
                <a:solidFill>
                  <a:srgbClr val="595959"/>
                </a:solidFill>
                <a:latin typeface="Times New Roman"/>
                <a:cs typeface="Times New Roman"/>
              </a:rPr>
              <a:t> to combine things?</a:t>
            </a:r>
            <a:endParaRPr sz="1800">
              <a:latin typeface="Times New Roman"/>
              <a:cs typeface="Times New Roman"/>
            </a:endParaRPr>
          </a:p>
          <a:p>
            <a:pPr marL="244475">
              <a:lnSpc>
                <a:spcPct val="100000"/>
              </a:lnSpc>
              <a:spcBef>
                <a:spcPts val="640"/>
              </a:spcBef>
            </a:pPr>
            <a:r>
              <a:rPr sz="1800" spc="-10" dirty="0">
                <a:solidFill>
                  <a:srgbClr val="002060"/>
                </a:solidFill>
                <a:latin typeface="Impact"/>
                <a:cs typeface="Impact"/>
              </a:rPr>
              <a:t>­</a:t>
            </a:r>
            <a:r>
              <a:rPr sz="1800" spc="245" dirty="0">
                <a:solidFill>
                  <a:srgbClr val="002060"/>
                </a:solidFill>
                <a:latin typeface="Impact"/>
                <a:cs typeface="Impact"/>
              </a:rPr>
              <a:t> </a:t>
            </a:r>
            <a:r>
              <a:rPr sz="1800" spc="-5" dirty="0">
                <a:solidFill>
                  <a:srgbClr val="595959"/>
                </a:solidFill>
                <a:latin typeface="Times New Roman"/>
                <a:cs typeface="Times New Roman"/>
              </a:rPr>
              <a:t>Attempt </a:t>
            </a:r>
            <a:r>
              <a:rPr sz="1800" i="1" spc="-5" dirty="0">
                <a:solidFill>
                  <a:srgbClr val="595959"/>
                </a:solidFill>
                <a:latin typeface="Times New Roman"/>
                <a:cs typeface="Times New Roman"/>
              </a:rPr>
              <a:t>N</a:t>
            </a:r>
            <a:r>
              <a:rPr sz="1800" spc="-5" dirty="0">
                <a:solidFill>
                  <a:srgbClr val="595959"/>
                </a:solidFill>
                <a:latin typeface="Times New Roman"/>
                <a:cs typeface="Times New Roman"/>
              </a:rPr>
              <a:t>-grams</a:t>
            </a:r>
            <a:r>
              <a:rPr sz="1800" dirty="0">
                <a:solidFill>
                  <a:srgbClr val="595959"/>
                </a:solidFill>
                <a:latin typeface="Times New Roman"/>
                <a:cs typeface="Times New Roman"/>
              </a:rPr>
              <a:t> and back</a:t>
            </a:r>
            <a:r>
              <a:rPr sz="1800" spc="5" dirty="0">
                <a:solidFill>
                  <a:srgbClr val="595959"/>
                </a:solidFill>
                <a:latin typeface="Times New Roman"/>
                <a:cs typeface="Times New Roman"/>
              </a:rPr>
              <a:t> </a:t>
            </a:r>
            <a:r>
              <a:rPr sz="1800" spc="-15" dirty="0">
                <a:solidFill>
                  <a:srgbClr val="595959"/>
                </a:solidFill>
                <a:latin typeface="Times New Roman"/>
                <a:cs typeface="Times New Roman"/>
              </a:rPr>
              <a:t>off</a:t>
            </a:r>
            <a:r>
              <a:rPr sz="1800" dirty="0">
                <a:solidFill>
                  <a:srgbClr val="595959"/>
                </a:solidFill>
                <a:latin typeface="Times New Roman"/>
                <a:cs typeface="Times New Roman"/>
              </a:rPr>
              <a:t> </a:t>
            </a:r>
            <a:r>
              <a:rPr sz="1800" spc="-5" dirty="0">
                <a:solidFill>
                  <a:srgbClr val="595959"/>
                </a:solidFill>
                <a:latin typeface="Times New Roman"/>
                <a:cs typeface="Times New Roman"/>
              </a:rPr>
              <a:t>to</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N</a:t>
            </a:r>
            <a:r>
              <a:rPr sz="1800" spc="-5" dirty="0">
                <a:solidFill>
                  <a:srgbClr val="595959"/>
                </a:solidFill>
                <a:latin typeface="Times New Roman"/>
                <a:cs typeface="Times New Roman"/>
              </a:rPr>
              <a:t>–1)</a:t>
            </a:r>
            <a:r>
              <a:rPr sz="1800" dirty="0">
                <a:solidFill>
                  <a:srgbClr val="595959"/>
                </a:solidFill>
                <a:latin typeface="Times New Roman"/>
                <a:cs typeface="Times New Roman"/>
              </a:rPr>
              <a:t> </a:t>
            </a:r>
            <a:r>
              <a:rPr sz="1800" spc="-5" dirty="0">
                <a:solidFill>
                  <a:srgbClr val="595959"/>
                </a:solidFill>
                <a:latin typeface="Times New Roman"/>
                <a:cs typeface="Times New Roman"/>
              </a:rPr>
              <a:t>if</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counts </a:t>
            </a:r>
            <a:r>
              <a:rPr sz="1800" dirty="0">
                <a:solidFill>
                  <a:srgbClr val="595959"/>
                </a:solidFill>
                <a:latin typeface="Times New Roman"/>
                <a:cs typeface="Times New Roman"/>
              </a:rPr>
              <a:t>are</a:t>
            </a:r>
            <a:r>
              <a:rPr sz="1800" spc="5" dirty="0">
                <a:solidFill>
                  <a:srgbClr val="595959"/>
                </a:solidFill>
                <a:latin typeface="Times New Roman"/>
                <a:cs typeface="Times New Roman"/>
              </a:rPr>
              <a:t> </a:t>
            </a:r>
            <a:r>
              <a:rPr sz="1800" dirty="0">
                <a:solidFill>
                  <a:srgbClr val="595959"/>
                </a:solidFill>
                <a:latin typeface="Times New Roman"/>
                <a:cs typeface="Times New Roman"/>
              </a:rPr>
              <a:t>not</a:t>
            </a:r>
            <a:r>
              <a:rPr sz="1800" spc="-5" dirty="0">
                <a:solidFill>
                  <a:srgbClr val="595959"/>
                </a:solidFill>
                <a:latin typeface="Times New Roman"/>
                <a:cs typeface="Times New Roman"/>
              </a:rPr>
              <a:t> available</a:t>
            </a:r>
            <a:endParaRPr sz="1800">
              <a:latin typeface="Times New Roman"/>
              <a:cs typeface="Times New Roman"/>
            </a:endParaRPr>
          </a:p>
          <a:p>
            <a:pPr marL="381635" marR="175895" indent="-137160">
              <a:lnSpc>
                <a:spcPts val="2100"/>
              </a:lnSpc>
              <a:spcBef>
                <a:spcPts val="760"/>
              </a:spcBef>
            </a:pPr>
            <a:r>
              <a:rPr sz="1800" spc="-10" dirty="0">
                <a:solidFill>
                  <a:srgbClr val="002060"/>
                </a:solidFill>
                <a:latin typeface="Impact"/>
                <a:cs typeface="Impact"/>
              </a:rPr>
              <a:t>­</a:t>
            </a:r>
            <a:r>
              <a:rPr sz="1800" spc="245" dirty="0">
                <a:solidFill>
                  <a:srgbClr val="002060"/>
                </a:solidFill>
                <a:latin typeface="Impact"/>
                <a:cs typeface="Impact"/>
              </a:rPr>
              <a:t> </a:t>
            </a:r>
            <a:r>
              <a:rPr sz="1800" spc="-5" dirty="0">
                <a:solidFill>
                  <a:srgbClr val="595959"/>
                </a:solidFill>
                <a:latin typeface="Times New Roman"/>
                <a:cs typeface="Times New Roman"/>
              </a:rPr>
              <a:t>Example:</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attempt</a:t>
            </a:r>
            <a:r>
              <a:rPr sz="1800" dirty="0">
                <a:solidFill>
                  <a:srgbClr val="595959"/>
                </a:solidFill>
                <a:latin typeface="Times New Roman"/>
                <a:cs typeface="Times New Roman"/>
              </a:rPr>
              <a:t> </a:t>
            </a:r>
            <a:r>
              <a:rPr sz="1800" spc="-5" dirty="0">
                <a:solidFill>
                  <a:srgbClr val="595959"/>
                </a:solidFill>
                <a:latin typeface="Times New Roman"/>
                <a:cs typeface="Times New Roman"/>
              </a:rPr>
              <a:t>prediction</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using</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4-grams,</a:t>
            </a:r>
            <a:r>
              <a:rPr sz="1800" spc="10" dirty="0">
                <a:solidFill>
                  <a:srgbClr val="595959"/>
                </a:solidFill>
                <a:latin typeface="Times New Roman"/>
                <a:cs typeface="Times New Roman"/>
              </a:rPr>
              <a:t> </a:t>
            </a:r>
            <a:r>
              <a:rPr sz="1800" dirty="0">
                <a:solidFill>
                  <a:srgbClr val="595959"/>
                </a:solidFill>
                <a:latin typeface="Times New Roman"/>
                <a:cs typeface="Times New Roman"/>
              </a:rPr>
              <a:t>and</a:t>
            </a:r>
            <a:r>
              <a:rPr sz="1800" spc="5" dirty="0">
                <a:solidFill>
                  <a:srgbClr val="595959"/>
                </a:solidFill>
                <a:latin typeface="Times New Roman"/>
                <a:cs typeface="Times New Roman"/>
              </a:rPr>
              <a:t> </a:t>
            </a:r>
            <a:r>
              <a:rPr sz="1800" dirty="0">
                <a:solidFill>
                  <a:srgbClr val="595959"/>
                </a:solidFill>
                <a:latin typeface="Times New Roman"/>
                <a:cs typeface="Times New Roman"/>
              </a:rPr>
              <a:t>back</a:t>
            </a:r>
            <a:r>
              <a:rPr sz="1800" spc="5" dirty="0">
                <a:solidFill>
                  <a:srgbClr val="595959"/>
                </a:solidFill>
                <a:latin typeface="Times New Roman"/>
                <a:cs typeface="Times New Roman"/>
              </a:rPr>
              <a:t> </a:t>
            </a:r>
            <a:r>
              <a:rPr sz="1800" spc="-15" dirty="0">
                <a:solidFill>
                  <a:srgbClr val="595959"/>
                </a:solidFill>
                <a:latin typeface="Times New Roman"/>
                <a:cs typeface="Times New Roman"/>
              </a:rPr>
              <a:t>off</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to</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trigrams</a:t>
            </a:r>
            <a:r>
              <a:rPr sz="1800" spc="5" dirty="0">
                <a:solidFill>
                  <a:srgbClr val="595959"/>
                </a:solidFill>
                <a:latin typeface="Times New Roman"/>
                <a:cs typeface="Times New Roman"/>
              </a:rPr>
              <a:t> </a:t>
            </a:r>
            <a:r>
              <a:rPr sz="1800" dirty="0">
                <a:solidFill>
                  <a:srgbClr val="595959"/>
                </a:solidFill>
                <a:latin typeface="Times New Roman"/>
                <a:cs typeface="Times New Roman"/>
              </a:rPr>
              <a:t>(or </a:t>
            </a:r>
            <a:r>
              <a:rPr sz="1800" spc="-434" dirty="0">
                <a:solidFill>
                  <a:srgbClr val="595959"/>
                </a:solidFill>
                <a:latin typeface="Times New Roman"/>
                <a:cs typeface="Times New Roman"/>
              </a:rPr>
              <a:t> </a:t>
            </a:r>
            <a:r>
              <a:rPr sz="1800" spc="-5" dirty="0">
                <a:solidFill>
                  <a:srgbClr val="595959"/>
                </a:solidFill>
                <a:latin typeface="Times New Roman"/>
                <a:cs typeface="Times New Roman"/>
              </a:rPr>
              <a:t>bigrams,</a:t>
            </a:r>
            <a:r>
              <a:rPr sz="1800" dirty="0">
                <a:solidFill>
                  <a:srgbClr val="595959"/>
                </a:solidFill>
                <a:latin typeface="Times New Roman"/>
                <a:cs typeface="Times New Roman"/>
              </a:rPr>
              <a:t> or </a:t>
            </a:r>
            <a:r>
              <a:rPr sz="1800" spc="-5" dirty="0">
                <a:solidFill>
                  <a:srgbClr val="595959"/>
                </a:solidFill>
                <a:latin typeface="Times New Roman"/>
                <a:cs typeface="Times New Roman"/>
              </a:rPr>
              <a:t>unigrams)</a:t>
            </a:r>
            <a:r>
              <a:rPr sz="1800" dirty="0">
                <a:solidFill>
                  <a:srgbClr val="595959"/>
                </a:solidFill>
                <a:latin typeface="Times New Roman"/>
                <a:cs typeface="Times New Roman"/>
              </a:rPr>
              <a:t> </a:t>
            </a:r>
            <a:r>
              <a:rPr sz="1800" spc="-5" dirty="0">
                <a:solidFill>
                  <a:srgbClr val="595959"/>
                </a:solidFill>
                <a:latin typeface="Times New Roman"/>
                <a:cs typeface="Times New Roman"/>
              </a:rPr>
              <a:t>if</a:t>
            </a:r>
            <a:r>
              <a:rPr sz="1800" dirty="0">
                <a:solidFill>
                  <a:srgbClr val="595959"/>
                </a:solidFill>
                <a:latin typeface="Times New Roman"/>
                <a:cs typeface="Times New Roman"/>
              </a:rPr>
              <a:t> </a:t>
            </a:r>
            <a:r>
              <a:rPr sz="1800" spc="-5" dirty="0">
                <a:solidFill>
                  <a:srgbClr val="595959"/>
                </a:solidFill>
                <a:latin typeface="Times New Roman"/>
                <a:cs typeface="Times New Roman"/>
              </a:rPr>
              <a:t>counts </a:t>
            </a:r>
            <a:r>
              <a:rPr sz="1800" dirty="0">
                <a:solidFill>
                  <a:srgbClr val="595959"/>
                </a:solidFill>
                <a:latin typeface="Times New Roman"/>
                <a:cs typeface="Times New Roman"/>
              </a:rPr>
              <a:t>are not</a:t>
            </a:r>
            <a:r>
              <a:rPr sz="1800" spc="-5" dirty="0">
                <a:solidFill>
                  <a:srgbClr val="595959"/>
                </a:solidFill>
                <a:latin typeface="Times New Roman"/>
                <a:cs typeface="Times New Roman"/>
              </a:rPr>
              <a:t> available</a:t>
            </a:r>
            <a:endParaRPr sz="1800">
              <a:latin typeface="Times New Roman"/>
              <a:cs typeface="Times New Roman"/>
            </a:endParaRPr>
          </a:p>
          <a:p>
            <a:pPr marL="25400" marR="17780">
              <a:lnSpc>
                <a:spcPct val="100000"/>
              </a:lnSpc>
              <a:spcBef>
                <a:spcPts val="580"/>
              </a:spcBef>
            </a:pPr>
            <a:r>
              <a:rPr sz="2000" spc="-5" dirty="0">
                <a:solidFill>
                  <a:srgbClr val="595959"/>
                </a:solidFill>
                <a:latin typeface="Times New Roman"/>
                <a:cs typeface="Times New Roman"/>
              </a:rPr>
              <a:t>More </a:t>
            </a:r>
            <a:r>
              <a:rPr sz="2000" spc="-10" dirty="0">
                <a:solidFill>
                  <a:srgbClr val="595959"/>
                </a:solidFill>
                <a:latin typeface="Times New Roman"/>
                <a:cs typeface="Times New Roman"/>
              </a:rPr>
              <a:t>complicated </a:t>
            </a:r>
            <a:r>
              <a:rPr sz="2000" spc="-5" dirty="0">
                <a:solidFill>
                  <a:srgbClr val="595959"/>
                </a:solidFill>
                <a:latin typeface="Times New Roman"/>
                <a:cs typeface="Times New Roman"/>
              </a:rPr>
              <a:t>techniques exist: in practice, </a:t>
            </a:r>
            <a:r>
              <a:rPr sz="2000" dirty="0">
                <a:solidFill>
                  <a:srgbClr val="595959"/>
                </a:solidFill>
                <a:latin typeface="Times New Roman"/>
                <a:cs typeface="Times New Roman"/>
              </a:rPr>
              <a:t>NLP </a:t>
            </a:r>
            <a:r>
              <a:rPr sz="2000" spc="-5" dirty="0">
                <a:solidFill>
                  <a:srgbClr val="595959"/>
                </a:solidFill>
                <a:latin typeface="Times New Roman"/>
                <a:cs typeface="Times New Roman"/>
              </a:rPr>
              <a:t>language models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use</a:t>
            </a:r>
            <a:r>
              <a:rPr sz="2000" spc="-10" dirty="0">
                <a:solidFill>
                  <a:srgbClr val="595959"/>
                </a:solidFill>
                <a:latin typeface="Times New Roman"/>
                <a:cs typeface="Times New Roman"/>
              </a:rPr>
              <a:t> Knesser-Ney</a:t>
            </a:r>
            <a:r>
              <a:rPr sz="2000" dirty="0">
                <a:solidFill>
                  <a:srgbClr val="595959"/>
                </a:solidFill>
                <a:latin typeface="Times New Roman"/>
                <a:cs typeface="Times New Roman"/>
              </a:rPr>
              <a:t> </a:t>
            </a:r>
            <a:r>
              <a:rPr sz="2000" spc="-5" dirty="0">
                <a:solidFill>
                  <a:srgbClr val="595959"/>
                </a:solidFill>
                <a:latin typeface="Times New Roman"/>
                <a:cs typeface="Times New Roman"/>
              </a:rPr>
              <a:t>smoothing</a:t>
            </a:r>
            <a:endParaRPr sz="2000">
              <a:latin typeface="Times New Roman"/>
              <a:cs typeface="Times New Roman"/>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6339205" cy="665480"/>
          </a:xfrm>
          <a:prstGeom prst="rect">
            <a:avLst/>
          </a:prstGeom>
        </p:spPr>
        <p:txBody>
          <a:bodyPr vert="horz" wrap="square" lIns="0" tIns="12700" rIns="0" bIns="0" rtlCol="0">
            <a:spAutoFit/>
          </a:bodyPr>
          <a:lstStyle/>
          <a:p>
            <a:pPr marL="12700">
              <a:lnSpc>
                <a:spcPct val="100000"/>
              </a:lnSpc>
              <a:spcBef>
                <a:spcPts val="100"/>
              </a:spcBef>
            </a:pPr>
            <a:r>
              <a:rPr spc="90" dirty="0"/>
              <a:t>Language-Modeling</a:t>
            </a:r>
            <a:r>
              <a:rPr spc="50" dirty="0"/>
              <a:t> </a:t>
            </a:r>
            <a:r>
              <a:rPr spc="40" dirty="0"/>
              <a:t>Toolkit</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5</a:t>
            </a:r>
          </a:p>
        </p:txBody>
      </p:sp>
      <p:sp>
        <p:nvSpPr>
          <p:cNvPr id="3" name="object 3"/>
          <p:cNvSpPr txBox="1"/>
          <p:nvPr/>
        </p:nvSpPr>
        <p:spPr>
          <a:xfrm>
            <a:off x="892555" y="2306320"/>
            <a:ext cx="6924675" cy="2992120"/>
          </a:xfrm>
          <a:prstGeom prst="rect">
            <a:avLst/>
          </a:prstGeom>
        </p:spPr>
        <p:txBody>
          <a:bodyPr vert="horz" wrap="square" lIns="0" tIns="10160" rIns="0" bIns="0" rtlCol="0">
            <a:spAutoFit/>
          </a:bodyPr>
          <a:lstStyle/>
          <a:p>
            <a:pPr marL="12700" marR="5080">
              <a:lnSpc>
                <a:spcPct val="100699"/>
              </a:lnSpc>
              <a:spcBef>
                <a:spcPts val="80"/>
              </a:spcBef>
            </a:pPr>
            <a:r>
              <a:rPr sz="2400" spc="-5" dirty="0">
                <a:solidFill>
                  <a:srgbClr val="595959"/>
                </a:solidFill>
                <a:latin typeface="Times New Roman"/>
                <a:cs typeface="Times New Roman"/>
              </a:rPr>
              <a:t>Language-modeling</a:t>
            </a:r>
            <a:r>
              <a:rPr sz="2400" dirty="0">
                <a:solidFill>
                  <a:srgbClr val="595959"/>
                </a:solidFill>
                <a:latin typeface="Times New Roman"/>
                <a:cs typeface="Times New Roman"/>
              </a:rPr>
              <a:t> </a:t>
            </a:r>
            <a:r>
              <a:rPr sz="2400" spc="-5" dirty="0">
                <a:solidFill>
                  <a:srgbClr val="595959"/>
                </a:solidFill>
                <a:latin typeface="Times New Roman"/>
                <a:cs typeface="Times New Roman"/>
              </a:rPr>
              <a:t>tools</a:t>
            </a:r>
            <a:r>
              <a:rPr sz="2400" spc="5" dirty="0">
                <a:solidFill>
                  <a:srgbClr val="595959"/>
                </a:solidFill>
                <a:latin typeface="Times New Roman"/>
                <a:cs typeface="Times New Roman"/>
              </a:rPr>
              <a:t> </a:t>
            </a:r>
            <a:r>
              <a:rPr sz="2400" spc="-5" dirty="0">
                <a:solidFill>
                  <a:srgbClr val="595959"/>
                </a:solidFill>
                <a:latin typeface="Times New Roman"/>
                <a:cs typeface="Times New Roman"/>
              </a:rPr>
              <a:t>help</a:t>
            </a:r>
            <a:r>
              <a:rPr sz="2400" dirty="0">
                <a:solidFill>
                  <a:srgbClr val="595959"/>
                </a:solidFill>
                <a:latin typeface="Times New Roman"/>
                <a:cs typeface="Times New Roman"/>
              </a:rPr>
              <a:t> you </a:t>
            </a:r>
            <a:r>
              <a:rPr sz="2400" spc="-5" dirty="0">
                <a:solidFill>
                  <a:srgbClr val="595959"/>
                </a:solidFill>
                <a:latin typeface="Times New Roman"/>
                <a:cs typeface="Times New Roman"/>
              </a:rPr>
              <a:t>define</a:t>
            </a:r>
            <a:r>
              <a:rPr sz="2400" dirty="0">
                <a:solidFill>
                  <a:srgbClr val="595959"/>
                </a:solidFill>
                <a:latin typeface="Times New Roman"/>
                <a:cs typeface="Times New Roman"/>
              </a:rPr>
              <a:t> your </a:t>
            </a:r>
            <a:r>
              <a:rPr sz="2400" spc="-5" dirty="0">
                <a:solidFill>
                  <a:srgbClr val="595959"/>
                </a:solidFill>
                <a:latin typeface="Times New Roman"/>
                <a:cs typeface="Times New Roman"/>
              </a:rPr>
              <a:t>language </a:t>
            </a:r>
            <a:r>
              <a:rPr sz="2400" spc="-585" dirty="0">
                <a:solidFill>
                  <a:srgbClr val="595959"/>
                </a:solidFill>
                <a:latin typeface="Times New Roman"/>
                <a:cs typeface="Times New Roman"/>
              </a:rPr>
              <a:t> </a:t>
            </a:r>
            <a:r>
              <a:rPr sz="2400" spc="-5" dirty="0">
                <a:solidFill>
                  <a:srgbClr val="595959"/>
                </a:solidFill>
                <a:latin typeface="Times New Roman"/>
                <a:cs typeface="Times New Roman"/>
              </a:rPr>
              <a:t>models </a:t>
            </a:r>
            <a:r>
              <a:rPr sz="2400" dirty="0">
                <a:solidFill>
                  <a:srgbClr val="595959"/>
                </a:solidFill>
                <a:latin typeface="Times New Roman"/>
                <a:cs typeface="Times New Roman"/>
              </a:rPr>
              <a:t>by </a:t>
            </a:r>
            <a:r>
              <a:rPr sz="2400" spc="-5" dirty="0">
                <a:solidFill>
                  <a:srgbClr val="595959"/>
                </a:solidFill>
                <a:latin typeface="Times New Roman"/>
                <a:cs typeface="Times New Roman"/>
              </a:rPr>
              <a:t>making</a:t>
            </a:r>
            <a:r>
              <a:rPr sz="2400" dirty="0">
                <a:solidFill>
                  <a:srgbClr val="595959"/>
                </a:solidFill>
                <a:latin typeface="Times New Roman"/>
                <a:cs typeface="Times New Roman"/>
              </a:rPr>
              <a:t> </a:t>
            </a:r>
            <a:r>
              <a:rPr sz="2400" spc="-5" dirty="0">
                <a:solidFill>
                  <a:srgbClr val="595959"/>
                </a:solidFill>
                <a:latin typeface="Times New Roman"/>
                <a:cs typeface="Times New Roman"/>
              </a:rPr>
              <a:t>those tables</a:t>
            </a:r>
            <a:r>
              <a:rPr sz="2400" dirty="0">
                <a:solidFill>
                  <a:srgbClr val="595959"/>
                </a:solidFill>
                <a:latin typeface="Times New Roman"/>
                <a:cs typeface="Times New Roman"/>
              </a:rPr>
              <a:t> </a:t>
            </a:r>
            <a:r>
              <a:rPr sz="2400" spc="-5" dirty="0">
                <a:solidFill>
                  <a:srgbClr val="595959"/>
                </a:solidFill>
                <a:latin typeface="Times New Roman"/>
                <a:cs typeface="Times New Roman"/>
              </a:rPr>
              <a:t>and</a:t>
            </a:r>
            <a:r>
              <a:rPr sz="2400" dirty="0">
                <a:solidFill>
                  <a:srgbClr val="595959"/>
                </a:solidFill>
                <a:latin typeface="Times New Roman"/>
                <a:cs typeface="Times New Roman"/>
              </a:rPr>
              <a:t> </a:t>
            </a:r>
            <a:r>
              <a:rPr sz="2400" spc="-5" dirty="0">
                <a:solidFill>
                  <a:srgbClr val="595959"/>
                </a:solidFill>
                <a:latin typeface="Times New Roman"/>
                <a:cs typeface="Times New Roman"/>
              </a:rPr>
              <a:t>calculating</a:t>
            </a:r>
            <a:r>
              <a:rPr sz="2400" dirty="0">
                <a:solidFill>
                  <a:srgbClr val="595959"/>
                </a:solidFill>
                <a:latin typeface="Times New Roman"/>
                <a:cs typeface="Times New Roman"/>
              </a:rPr>
              <a:t> </a:t>
            </a:r>
            <a:r>
              <a:rPr sz="2400" spc="-5" dirty="0">
                <a:solidFill>
                  <a:srgbClr val="595959"/>
                </a:solidFill>
                <a:latin typeface="Times New Roman"/>
                <a:cs typeface="Times New Roman"/>
              </a:rPr>
              <a:t>the </a:t>
            </a:r>
            <a:r>
              <a:rPr sz="2400" dirty="0">
                <a:solidFill>
                  <a:srgbClr val="595959"/>
                </a:solidFill>
                <a:latin typeface="Times New Roman"/>
                <a:cs typeface="Times New Roman"/>
              </a:rPr>
              <a:t> </a:t>
            </a:r>
            <a:r>
              <a:rPr sz="2400" spc="-5" dirty="0">
                <a:solidFill>
                  <a:srgbClr val="595959"/>
                </a:solidFill>
                <a:latin typeface="Times New Roman"/>
                <a:cs typeface="Times New Roman"/>
              </a:rPr>
              <a:t>probabilities.</a:t>
            </a:r>
            <a:endParaRPr sz="2400">
              <a:latin typeface="Times New Roman"/>
              <a:cs typeface="Times New Roman"/>
            </a:endParaRPr>
          </a:p>
          <a:p>
            <a:pPr marL="12700">
              <a:lnSpc>
                <a:spcPct val="100000"/>
              </a:lnSpc>
              <a:spcBef>
                <a:spcPts val="620"/>
              </a:spcBef>
            </a:pPr>
            <a:r>
              <a:rPr sz="2400" spc="-5" dirty="0">
                <a:solidFill>
                  <a:srgbClr val="595959"/>
                </a:solidFill>
                <a:latin typeface="Times New Roman"/>
                <a:cs typeface="Times New Roman"/>
              </a:rPr>
              <a:t>SRI</a:t>
            </a:r>
            <a:r>
              <a:rPr sz="2400" spc="-10" dirty="0">
                <a:solidFill>
                  <a:srgbClr val="595959"/>
                </a:solidFill>
                <a:latin typeface="Times New Roman"/>
                <a:cs typeface="Times New Roman"/>
              </a:rPr>
              <a:t> </a:t>
            </a:r>
            <a:r>
              <a:rPr sz="2400" spc="-5" dirty="0">
                <a:solidFill>
                  <a:srgbClr val="595959"/>
                </a:solidFill>
                <a:latin typeface="Times New Roman"/>
                <a:cs typeface="Times New Roman"/>
              </a:rPr>
              <a:t>language</a:t>
            </a:r>
            <a:r>
              <a:rPr sz="2400" spc="-10" dirty="0">
                <a:solidFill>
                  <a:srgbClr val="595959"/>
                </a:solidFill>
                <a:latin typeface="Times New Roman"/>
                <a:cs typeface="Times New Roman"/>
              </a:rPr>
              <a:t> </a:t>
            </a:r>
            <a:r>
              <a:rPr sz="2400" spc="-5" dirty="0">
                <a:solidFill>
                  <a:srgbClr val="595959"/>
                </a:solidFill>
                <a:latin typeface="Times New Roman"/>
                <a:cs typeface="Times New Roman"/>
              </a:rPr>
              <a:t>modeling:</a:t>
            </a:r>
            <a:endParaRPr sz="2400">
              <a:latin typeface="Times New Roman"/>
              <a:cs typeface="Times New Roman"/>
            </a:endParaRPr>
          </a:p>
          <a:p>
            <a:pPr marL="49530">
              <a:lnSpc>
                <a:spcPct val="100000"/>
              </a:lnSpc>
              <a:spcBef>
                <a:spcPts val="620"/>
              </a:spcBef>
            </a:pPr>
            <a:r>
              <a:rPr sz="2000" spc="-15" dirty="0">
                <a:solidFill>
                  <a:srgbClr val="002060"/>
                </a:solidFill>
                <a:latin typeface="Impact"/>
                <a:cs typeface="Impact"/>
              </a:rPr>
              <a:t>­</a:t>
            </a:r>
            <a:r>
              <a:rPr sz="2000" spc="140" dirty="0">
                <a:solidFill>
                  <a:srgbClr val="002060"/>
                </a:solidFill>
                <a:latin typeface="Impact"/>
                <a:cs typeface="Impact"/>
              </a:rPr>
              <a:t> </a:t>
            </a:r>
            <a:r>
              <a:rPr sz="2000" u="sng" spc="-10" dirty="0">
                <a:solidFill>
                  <a:srgbClr val="6B9F25"/>
                </a:solidFill>
                <a:uFill>
                  <a:solidFill>
                    <a:srgbClr val="6B9F25"/>
                  </a:solidFill>
                </a:uFill>
                <a:latin typeface="Times New Roman"/>
                <a:cs typeface="Times New Roman"/>
                <a:hlinkClick r:id="rId2"/>
              </a:rPr>
              <a:t>http://www.speech.sri.com/projects/srilm/</a:t>
            </a:r>
            <a:endParaRPr sz="2000">
              <a:latin typeface="Times New Roman"/>
              <a:cs typeface="Times New Roman"/>
            </a:endParaRPr>
          </a:p>
          <a:p>
            <a:pPr marL="186690" marR="687705" indent="-137160">
              <a:lnSpc>
                <a:spcPct val="100000"/>
              </a:lnSpc>
              <a:spcBef>
                <a:spcPts val="600"/>
              </a:spcBef>
            </a:pPr>
            <a:r>
              <a:rPr sz="2000" spc="-15" dirty="0">
                <a:solidFill>
                  <a:srgbClr val="002060"/>
                </a:solidFill>
                <a:latin typeface="Impact"/>
                <a:cs typeface="Impact"/>
              </a:rPr>
              <a:t>­</a:t>
            </a:r>
            <a:r>
              <a:rPr sz="2000" spc="-10" dirty="0">
                <a:solidFill>
                  <a:srgbClr val="002060"/>
                </a:solidFill>
                <a:latin typeface="Impact"/>
                <a:cs typeface="Impact"/>
              </a:rPr>
              <a:t> </a:t>
            </a:r>
            <a:r>
              <a:rPr sz="2000" u="sng" spc="-10" dirty="0">
                <a:solidFill>
                  <a:srgbClr val="6B9F25"/>
                </a:solidFill>
                <a:uFill>
                  <a:solidFill>
                    <a:srgbClr val="6B9F25"/>
                  </a:solidFill>
                </a:uFill>
                <a:latin typeface="Times New Roman"/>
                <a:cs typeface="Times New Roman"/>
                <a:hlinkClick r:id="rId3"/>
              </a:rPr>
              <a:t>http://www.speech.sri.com/projects/srilm/papers/icslp2002- </a:t>
            </a:r>
            <a:r>
              <a:rPr sz="2000" spc="-484" dirty="0">
                <a:solidFill>
                  <a:srgbClr val="6B9F25"/>
                </a:solidFill>
                <a:latin typeface="Times New Roman"/>
                <a:cs typeface="Times New Roman"/>
              </a:rPr>
              <a:t> </a:t>
            </a:r>
            <a:r>
              <a:rPr sz="2000" u="sng" spc="-5" dirty="0">
                <a:solidFill>
                  <a:srgbClr val="6B9F25"/>
                </a:solidFill>
                <a:uFill>
                  <a:solidFill>
                    <a:srgbClr val="6B9F25"/>
                  </a:solidFill>
                </a:uFill>
                <a:latin typeface="Times New Roman"/>
                <a:cs typeface="Times New Roman"/>
              </a:rPr>
              <a:t>srilm.pdf</a:t>
            </a:r>
            <a:endParaRPr sz="2000">
              <a:latin typeface="Times New Roman"/>
              <a:cs typeface="Times New Roman"/>
            </a:endParaRPr>
          </a:p>
          <a:p>
            <a:pPr marL="231775">
              <a:lnSpc>
                <a:spcPct val="100000"/>
              </a:lnSpc>
              <a:spcBef>
                <a:spcPts val="600"/>
              </a:spcBef>
            </a:pPr>
            <a:r>
              <a:rPr sz="1800" spc="-10" dirty="0">
                <a:solidFill>
                  <a:srgbClr val="002060"/>
                </a:solidFill>
                <a:latin typeface="Impact"/>
                <a:cs typeface="Impact"/>
              </a:rPr>
              <a:t>­</a:t>
            </a:r>
            <a:r>
              <a:rPr sz="1800" spc="240" dirty="0">
                <a:solidFill>
                  <a:srgbClr val="002060"/>
                </a:solidFill>
                <a:latin typeface="Impact"/>
                <a:cs typeface="Impact"/>
              </a:rPr>
              <a:t> </a:t>
            </a:r>
            <a:r>
              <a:rPr sz="1800" dirty="0">
                <a:solidFill>
                  <a:srgbClr val="595959"/>
                </a:solidFill>
                <a:latin typeface="Times New Roman"/>
                <a:cs typeface="Times New Roman"/>
              </a:rPr>
              <a:t>A</a:t>
            </a:r>
            <a:r>
              <a:rPr sz="1800" spc="-100" dirty="0">
                <a:solidFill>
                  <a:srgbClr val="595959"/>
                </a:solidFill>
                <a:latin typeface="Times New Roman"/>
                <a:cs typeface="Times New Roman"/>
              </a:rPr>
              <a:t> </a:t>
            </a:r>
            <a:r>
              <a:rPr sz="1800" dirty="0">
                <a:solidFill>
                  <a:srgbClr val="595959"/>
                </a:solidFill>
                <a:latin typeface="Times New Roman"/>
                <a:cs typeface="Times New Roman"/>
              </a:rPr>
              <a:t>conference paper </a:t>
            </a:r>
            <a:r>
              <a:rPr sz="1800" spc="-5" dirty="0">
                <a:solidFill>
                  <a:srgbClr val="595959"/>
                </a:solidFill>
                <a:latin typeface="Times New Roman"/>
                <a:cs typeface="Times New Roman"/>
              </a:rPr>
              <a:t>that gives </a:t>
            </a:r>
            <a:r>
              <a:rPr sz="1800" dirty="0">
                <a:solidFill>
                  <a:srgbClr val="595959"/>
                </a:solidFill>
                <a:latin typeface="Times New Roman"/>
                <a:cs typeface="Times New Roman"/>
              </a:rPr>
              <a:t>an </a:t>
            </a:r>
            <a:r>
              <a:rPr sz="1800" spc="-5" dirty="0">
                <a:solidFill>
                  <a:srgbClr val="595959"/>
                </a:solidFill>
                <a:latin typeface="Times New Roman"/>
                <a:cs typeface="Times New Roman"/>
              </a:rPr>
              <a:t>overview</a:t>
            </a:r>
            <a:r>
              <a:rPr sz="1800" dirty="0">
                <a:solidFill>
                  <a:srgbClr val="595959"/>
                </a:solidFill>
                <a:latin typeface="Times New Roman"/>
                <a:cs typeface="Times New Roman"/>
              </a:rPr>
              <a:t> of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a:t>
            </a:r>
            <a:r>
              <a:rPr sz="1800" spc="-5" dirty="0">
                <a:solidFill>
                  <a:srgbClr val="595959"/>
                </a:solidFill>
                <a:latin typeface="Times New Roman"/>
                <a:cs typeface="Times New Roman"/>
              </a:rPr>
              <a:t>toolkit</a:t>
            </a:r>
            <a:endParaRPr sz="1800">
              <a:latin typeface="Times New Roman"/>
              <a:cs typeface="Times New Roman"/>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71466" y="933842"/>
            <a:ext cx="6640195" cy="574040"/>
          </a:xfrm>
          <a:prstGeom prst="rect">
            <a:avLst/>
          </a:prstGeom>
        </p:spPr>
        <p:txBody>
          <a:bodyPr vert="horz" wrap="square" lIns="0" tIns="12700" rIns="0" bIns="0" rtlCol="0">
            <a:spAutoFit/>
          </a:bodyPr>
          <a:lstStyle/>
          <a:p>
            <a:pPr marL="12700">
              <a:lnSpc>
                <a:spcPct val="100000"/>
              </a:lnSpc>
              <a:spcBef>
                <a:spcPts val="100"/>
              </a:spcBef>
            </a:pPr>
            <a:r>
              <a:rPr lang="en-US" sz="3600" spc="80" dirty="0"/>
              <a:t>Exercise 2.4.4</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3" name="object 3"/>
          <p:cNvSpPr txBox="1"/>
          <p:nvPr/>
        </p:nvSpPr>
        <p:spPr>
          <a:xfrm>
            <a:off x="771466" y="1756350"/>
            <a:ext cx="7610534" cy="4537139"/>
          </a:xfrm>
          <a:prstGeom prst="rect">
            <a:avLst/>
          </a:prstGeom>
        </p:spPr>
        <p:txBody>
          <a:bodyPr vert="horz" wrap="square" lIns="0" tIns="12700" rIns="0" bIns="0" rtlCol="0">
            <a:spAutoFit/>
          </a:bodyPr>
          <a:lstStyle/>
          <a:p>
            <a:pPr algn="l"/>
            <a:r>
              <a:rPr lang="en-US" sz="1200" b="0" i="0" dirty="0">
                <a:solidFill>
                  <a:srgbClr val="282828"/>
                </a:solidFill>
                <a:effectLst/>
                <a:latin typeface="Proxima Nova"/>
              </a:rPr>
              <a:t>Download the Word document</a:t>
            </a:r>
            <a:r>
              <a:rPr lang="en-US" sz="1200" dirty="0">
                <a:solidFill>
                  <a:srgbClr val="282828"/>
                </a:solidFill>
                <a:latin typeface="Proxima Nova"/>
              </a:rPr>
              <a:t> </a:t>
            </a:r>
            <a:r>
              <a:rPr lang="en-US" sz="1200" b="1" i="1" dirty="0">
                <a:solidFill>
                  <a:srgbClr val="282828"/>
                </a:solidFill>
                <a:latin typeface="Proxima Nova"/>
              </a:rPr>
              <a:t>“nlp_lecture_2-4-4_bigram_exercise”  </a:t>
            </a:r>
            <a:r>
              <a:rPr lang="en-US" sz="1200" dirty="0">
                <a:solidFill>
                  <a:srgbClr val="282828"/>
                </a:solidFill>
                <a:latin typeface="Proxima Nova"/>
              </a:rPr>
              <a:t>located on Blackboard in the Week 2 Lectures folder.  This file contains an </a:t>
            </a:r>
            <a:r>
              <a:rPr lang="en-US" sz="1200" b="0" i="0" dirty="0">
                <a:solidFill>
                  <a:srgbClr val="282828"/>
                </a:solidFill>
                <a:effectLst/>
                <a:latin typeface="Proxima Nova"/>
              </a:rPr>
              <a:t>excerpt from an inauguration speech.</a:t>
            </a:r>
          </a:p>
          <a:p>
            <a:pPr algn="l"/>
            <a:endParaRPr lang="en-US" sz="1200" b="0" i="0" dirty="0">
              <a:solidFill>
                <a:srgbClr val="282828"/>
              </a:solidFill>
              <a:effectLst/>
              <a:latin typeface="Proxima Nova"/>
            </a:endParaRPr>
          </a:p>
          <a:p>
            <a:pPr algn="l"/>
            <a:r>
              <a:rPr lang="en-US" sz="1200" b="0" i="0" dirty="0">
                <a:solidFill>
                  <a:srgbClr val="282828"/>
                </a:solidFill>
                <a:effectLst/>
                <a:latin typeface="Proxima Nova"/>
              </a:rPr>
              <a:t>Choose one of the following groups of bigrams below (A, B, or C) and compute the bigram predictive probabilities, where for a bigram “w1 w2”, this is the probability that w2 follows w1 in the corpus. Recall that the definition of the bigram probability (from slide 9 in the lecture), for a bigram "w1 w2", P(w2 | w1) = count of "w1 w2" / count of w1.</a:t>
            </a:r>
          </a:p>
          <a:p>
            <a:pPr algn="l"/>
            <a:endParaRPr lang="en-US" sz="1200" b="0" i="0" dirty="0">
              <a:solidFill>
                <a:srgbClr val="282828"/>
              </a:solidFill>
              <a:effectLst/>
              <a:latin typeface="Proxima Nova"/>
            </a:endParaRPr>
          </a:p>
          <a:p>
            <a:pPr algn="l"/>
            <a:r>
              <a:rPr lang="en-US" sz="1200" b="0" i="0" dirty="0">
                <a:solidFill>
                  <a:srgbClr val="282828"/>
                </a:solidFill>
                <a:effectLst/>
                <a:latin typeface="Proxima Nova"/>
              </a:rPr>
              <a:t>Here is an example similar to the first group. Suppose that we want to compute the bigram probability of "we bear". We can count to see that there is only one occurrence of the bigram "we bear", but there are 21 occurrences of the first word "we". So the bigram probability is the ratio 1/21. (This makes sense because the probability that the word “bear” follows the word “we” in this document is 1/21.) </a:t>
            </a:r>
          </a:p>
          <a:p>
            <a:pPr algn="l"/>
            <a:endParaRPr lang="en-US" sz="1200" b="0" i="0" dirty="0">
              <a:solidFill>
                <a:srgbClr val="282828"/>
              </a:solidFill>
              <a:effectLst/>
              <a:latin typeface="Proxima Nova"/>
            </a:endParaRPr>
          </a:p>
          <a:p>
            <a:pPr algn="l"/>
            <a:r>
              <a:rPr lang="en-US" sz="1200" b="1" i="1" dirty="0">
                <a:solidFill>
                  <a:srgbClr val="282828"/>
                </a:solidFill>
                <a:effectLst/>
                <a:latin typeface="Proxima Nova"/>
              </a:rPr>
              <a:t>** Note**  Ignore capitalization in your counting.</a:t>
            </a:r>
          </a:p>
          <a:p>
            <a:pPr algn="l"/>
            <a:endParaRPr lang="en-US" sz="1200" b="0" i="0" dirty="0">
              <a:solidFill>
                <a:srgbClr val="282828"/>
              </a:solidFill>
              <a:effectLst/>
              <a:latin typeface="Proxima Nova"/>
            </a:endParaRPr>
          </a:p>
          <a:p>
            <a:pPr algn="l"/>
            <a:r>
              <a:rPr lang="en-US" sz="1200" b="0" i="0" dirty="0">
                <a:solidFill>
                  <a:srgbClr val="282828"/>
                </a:solidFill>
                <a:effectLst/>
                <a:latin typeface="Proxima Nova"/>
              </a:rPr>
              <a:t>Group A:  “we ,”; “we will”; “we know”</a:t>
            </a:r>
          </a:p>
          <a:p>
            <a:pPr algn="l"/>
            <a:br>
              <a:rPr lang="en-US" sz="1200" b="0" i="0" dirty="0">
                <a:solidFill>
                  <a:srgbClr val="282828"/>
                </a:solidFill>
                <a:effectLst/>
                <a:latin typeface="Proxima Nova"/>
              </a:rPr>
            </a:br>
            <a:r>
              <a:rPr lang="en-US" sz="1200" b="0" i="0" dirty="0">
                <a:solidFill>
                  <a:srgbClr val="282828"/>
                </a:solidFill>
                <a:effectLst/>
                <a:latin typeface="Proxima Nova"/>
              </a:rPr>
              <a:t>Group B</a:t>
            </a:r>
            <a:r>
              <a:rPr lang="en-US" sz="1200" dirty="0">
                <a:solidFill>
                  <a:srgbClr val="282828"/>
                </a:solidFill>
                <a:latin typeface="Proxima Nova"/>
              </a:rPr>
              <a:t>”  “</a:t>
            </a:r>
            <a:r>
              <a:rPr lang="en-US" sz="1200" b="0" i="0" dirty="0">
                <a:solidFill>
                  <a:srgbClr val="282828"/>
                </a:solidFill>
                <a:effectLst/>
                <a:latin typeface="Proxima Nova"/>
              </a:rPr>
              <a:t>our people”; “our journey”</a:t>
            </a:r>
          </a:p>
          <a:p>
            <a:pPr algn="l"/>
            <a:endParaRPr lang="en-US" sz="1200" b="0" i="0" dirty="0">
              <a:solidFill>
                <a:srgbClr val="282828"/>
              </a:solidFill>
              <a:effectLst/>
              <a:latin typeface="Proxima Nova"/>
            </a:endParaRPr>
          </a:p>
          <a:p>
            <a:pPr algn="l"/>
            <a:r>
              <a:rPr lang="en-US" sz="1200" b="0" i="0" dirty="0">
                <a:solidFill>
                  <a:srgbClr val="282828"/>
                </a:solidFill>
                <a:effectLst/>
                <a:latin typeface="Proxima Nova"/>
              </a:rPr>
              <a:t>Group C</a:t>
            </a:r>
            <a:r>
              <a:rPr lang="en-US" sz="1200" dirty="0">
                <a:solidFill>
                  <a:srgbClr val="282828"/>
                </a:solidFill>
                <a:latin typeface="Proxima Nova"/>
              </a:rPr>
              <a:t>:  “</a:t>
            </a:r>
            <a:r>
              <a:rPr lang="en-US" sz="1200" b="0" i="0" dirty="0">
                <a:solidFill>
                  <a:srgbClr val="282828"/>
                </a:solidFill>
                <a:effectLst/>
                <a:latin typeface="Proxima Nova"/>
              </a:rPr>
              <a:t>believe that”</a:t>
            </a:r>
          </a:p>
          <a:p>
            <a:pPr algn="l"/>
            <a:endParaRPr lang="en-US" b="1" i="1" dirty="0">
              <a:solidFill>
                <a:srgbClr val="282828"/>
              </a:solidFill>
              <a:latin typeface="Proxima Nova"/>
            </a:endParaRPr>
          </a:p>
          <a:p>
            <a:r>
              <a:rPr lang="en-US" b="1" i="1" dirty="0">
                <a:solidFill>
                  <a:srgbClr val="FF0000"/>
                </a:solidFill>
                <a:effectLst/>
                <a:latin typeface="Proxima Nova"/>
              </a:rPr>
              <a:t>Be prepared to share your results with the class.</a:t>
            </a:r>
          </a:p>
          <a:p>
            <a:pPr algn="l"/>
            <a:endParaRPr lang="en-US" b="1" i="1" dirty="0">
              <a:solidFill>
                <a:srgbClr val="282828"/>
              </a:solidFill>
              <a:effectLst/>
              <a:latin typeface="Proxima Nova"/>
            </a:endParaRPr>
          </a:p>
        </p:txBody>
      </p:sp>
      <p:sp>
        <p:nvSpPr>
          <p:cNvPr id="6" name="object 5">
            <a:extLst>
              <a:ext uri="{FF2B5EF4-FFF2-40B4-BE49-F238E27FC236}">
                <a16:creationId xmlns:a16="http://schemas.microsoft.com/office/drawing/2014/main" id="{37823942-9228-4BB7-8DE0-842D7141ECDA}"/>
              </a:ext>
            </a:extLst>
          </p:cNvPr>
          <p:cNvSpPr txBox="1">
            <a:spLocks noGrp="1"/>
          </p:cNvSpPr>
          <p:nvPr>
            <p:ph type="sldNum" sz="quarter" idx="7"/>
          </p:nvPr>
        </p:nvSpPr>
        <p:spPr>
          <a:xfrm>
            <a:off x="6222715" y="6545267"/>
            <a:ext cx="127000" cy="124393"/>
          </a:xfrm>
          <a:prstGeom prst="rect">
            <a:avLst/>
          </a:prstGeom>
        </p:spPr>
        <p:txBody>
          <a:bodyPr vert="horz" wrap="square" lIns="0" tIns="1270" rIns="0" bIns="0" rtlCol="0">
            <a:spAutoFit/>
          </a:bodyPr>
          <a:lstStyle/>
          <a:p>
            <a:pPr marL="38100">
              <a:lnSpc>
                <a:spcPct val="100000"/>
              </a:lnSpc>
              <a:spcBef>
                <a:spcPts val="10"/>
              </a:spcBef>
            </a:pPr>
            <a:r>
              <a:rPr lang="en-US" dirty="0"/>
              <a:t>6</a:t>
            </a:r>
            <a:endParaRPr dirty="0"/>
          </a:p>
        </p:txBody>
      </p:sp>
    </p:spTree>
    <p:extLst>
      <p:ext uri="{BB962C8B-B14F-4D97-AF65-F5344CB8AC3E}">
        <p14:creationId xmlns:p14="http://schemas.microsoft.com/office/powerpoint/2010/main" val="20015207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xfrm>
            <a:off x="6222715" y="6545267"/>
            <a:ext cx="127000" cy="124393"/>
          </a:xfrm>
          <a:prstGeom prst="rect">
            <a:avLst/>
          </a:prstGeom>
        </p:spPr>
        <p:txBody>
          <a:bodyPr vert="horz" wrap="square" lIns="0" tIns="1270" rIns="0" bIns="0" rtlCol="0">
            <a:spAutoFit/>
          </a:bodyPr>
          <a:lstStyle/>
          <a:p>
            <a:pPr marL="38100">
              <a:lnSpc>
                <a:spcPct val="100000"/>
              </a:lnSpc>
              <a:spcBef>
                <a:spcPts val="10"/>
              </a:spcBef>
            </a:pPr>
            <a:r>
              <a:rPr lang="en-US" dirty="0"/>
              <a:t>1</a:t>
            </a:r>
            <a:endParaRPr dirty="0"/>
          </a:p>
        </p:txBody>
      </p:sp>
      <p:sp>
        <p:nvSpPr>
          <p:cNvPr id="3" name="object 3"/>
          <p:cNvSpPr txBox="1"/>
          <p:nvPr/>
        </p:nvSpPr>
        <p:spPr>
          <a:xfrm>
            <a:off x="771466" y="1893352"/>
            <a:ext cx="7610534" cy="4221669"/>
          </a:xfrm>
          <a:prstGeom prst="rect">
            <a:avLst/>
          </a:prstGeom>
        </p:spPr>
        <p:txBody>
          <a:bodyPr vert="horz" wrap="square" lIns="0" tIns="5080" rIns="0" bIns="0" rtlCol="0">
            <a:spAutoFit/>
          </a:bodyPr>
          <a:lstStyle/>
          <a:p>
            <a:pPr algn="l"/>
            <a:r>
              <a:rPr lang="en-US" sz="1600" b="0" i="0" dirty="0">
                <a:solidFill>
                  <a:srgbClr val="282828"/>
                </a:solidFill>
                <a:effectLst/>
                <a:latin typeface="Proxima Nova"/>
              </a:rPr>
              <a:t>Please download Lab files located on BB in the folder: Lectures - Week 2.</a:t>
            </a:r>
          </a:p>
          <a:p>
            <a:pPr algn="l"/>
            <a:endParaRPr lang="en-US" sz="1600" dirty="0">
              <a:solidFill>
                <a:srgbClr val="282828"/>
              </a:solidFill>
              <a:latin typeface="Proxima Nova"/>
            </a:endParaRPr>
          </a:p>
          <a:p>
            <a:pPr lvl="1"/>
            <a:r>
              <a:rPr lang="en-US" sz="1400" dirty="0">
                <a:solidFill>
                  <a:srgbClr val="282828"/>
                </a:solidFill>
                <a:latin typeface="Proxima Nova"/>
              </a:rPr>
              <a:t>labweek2examples.bigrams.txt</a:t>
            </a:r>
          </a:p>
          <a:p>
            <a:pPr lvl="1"/>
            <a:endParaRPr lang="en-US" sz="1400" dirty="0">
              <a:solidFill>
                <a:srgbClr val="282828"/>
              </a:solidFill>
              <a:latin typeface="Proxima Nova"/>
            </a:endParaRPr>
          </a:p>
          <a:p>
            <a:pPr lvl="1"/>
            <a:r>
              <a:rPr lang="en-US" sz="1400" dirty="0">
                <a:solidFill>
                  <a:srgbClr val="282828"/>
                </a:solidFill>
                <a:latin typeface="Proxima Nova"/>
              </a:rPr>
              <a:t>l</a:t>
            </a:r>
            <a:r>
              <a:rPr lang="en-US" sz="1400" b="0" i="0" dirty="0">
                <a:solidFill>
                  <a:srgbClr val="282828"/>
                </a:solidFill>
                <a:effectLst/>
                <a:latin typeface="Proxima Nova"/>
              </a:rPr>
              <a:t>ab1.setup.text.doc</a:t>
            </a:r>
          </a:p>
          <a:p>
            <a:pPr lvl="1"/>
            <a:endParaRPr lang="en-US" sz="1400" dirty="0">
              <a:solidFill>
                <a:srgbClr val="282828"/>
              </a:solidFill>
              <a:latin typeface="Proxima Nova"/>
            </a:endParaRPr>
          </a:p>
          <a:p>
            <a:pPr lvl="1"/>
            <a:r>
              <a:rPr lang="en-US" sz="1400" dirty="0">
                <a:solidFill>
                  <a:srgbClr val="282828"/>
                </a:solidFill>
                <a:latin typeface="Proxima Nova"/>
              </a:rPr>
              <a:t>l</a:t>
            </a:r>
            <a:r>
              <a:rPr lang="en-US" sz="1400" b="0" i="0" dirty="0">
                <a:solidFill>
                  <a:srgbClr val="282828"/>
                </a:solidFill>
                <a:effectLst/>
                <a:latin typeface="Proxima Nova"/>
              </a:rPr>
              <a:t>ab2.morepython2.doc</a:t>
            </a:r>
          </a:p>
          <a:p>
            <a:pPr lvl="1"/>
            <a:endParaRPr lang="en-US" sz="1400" b="0" i="0" dirty="0">
              <a:solidFill>
                <a:srgbClr val="282828"/>
              </a:solidFill>
              <a:effectLst/>
              <a:latin typeface="Proxima Nova"/>
            </a:endParaRPr>
          </a:p>
          <a:p>
            <a:pPr lvl="1"/>
            <a:r>
              <a:rPr lang="en-US" sz="1400" b="0" i="0" dirty="0">
                <a:solidFill>
                  <a:srgbClr val="282828"/>
                </a:solidFill>
                <a:effectLst/>
                <a:latin typeface="Proxima Nova"/>
              </a:rPr>
              <a:t>lab3.filterwords.doc</a:t>
            </a:r>
          </a:p>
          <a:p>
            <a:pPr lvl="1"/>
            <a:endParaRPr lang="en-US" sz="1400" dirty="0">
              <a:solidFill>
                <a:srgbClr val="282828"/>
              </a:solidFill>
              <a:latin typeface="Proxima Nova"/>
            </a:endParaRPr>
          </a:p>
          <a:p>
            <a:pPr lvl="1"/>
            <a:r>
              <a:rPr lang="en-US" sz="1400" dirty="0">
                <a:solidFill>
                  <a:srgbClr val="282828"/>
                </a:solidFill>
                <a:latin typeface="Proxima Nova"/>
              </a:rPr>
              <a:t>l</a:t>
            </a:r>
            <a:r>
              <a:rPr lang="en-US" sz="1400" b="0" i="0" dirty="0">
                <a:solidFill>
                  <a:srgbClr val="282828"/>
                </a:solidFill>
                <a:effectLst/>
                <a:latin typeface="Proxima Nova"/>
              </a:rPr>
              <a:t>ab4.bigramfreq.mi.doc</a:t>
            </a:r>
          </a:p>
          <a:p>
            <a:pPr algn="l"/>
            <a:endParaRPr lang="en-US" sz="1400" b="0" i="0" dirty="0">
              <a:solidFill>
                <a:srgbClr val="282828"/>
              </a:solidFill>
              <a:effectLst/>
              <a:latin typeface="Proxima Nova"/>
            </a:endParaRPr>
          </a:p>
          <a:p>
            <a:r>
              <a:rPr lang="en-US" sz="1600" b="0" i="0" dirty="0">
                <a:solidFill>
                  <a:srgbClr val="282828"/>
                </a:solidFill>
                <a:effectLst/>
                <a:latin typeface="Proxima Nova"/>
              </a:rPr>
              <a:t>For this lab session, you may want to use the file</a:t>
            </a:r>
            <a:r>
              <a:rPr lang="en-US" sz="1600" b="0" i="1" dirty="0">
                <a:solidFill>
                  <a:srgbClr val="282828"/>
                </a:solidFill>
                <a:effectLst/>
                <a:latin typeface="Proxima Nova"/>
              </a:rPr>
              <a:t>“</a:t>
            </a:r>
            <a:r>
              <a:rPr lang="en-US" sz="1600" i="1" dirty="0">
                <a:solidFill>
                  <a:srgbClr val="282828"/>
                </a:solidFill>
                <a:latin typeface="Proxima Nova"/>
              </a:rPr>
              <a:t>labweek2examples.bigrams.txt</a:t>
            </a:r>
            <a:r>
              <a:rPr lang="en-US" sz="1600" b="0" i="1" dirty="0">
                <a:solidFill>
                  <a:srgbClr val="282828"/>
                </a:solidFill>
                <a:effectLst/>
                <a:latin typeface="Proxima Nova"/>
              </a:rPr>
              <a:t>“  </a:t>
            </a:r>
            <a:r>
              <a:rPr lang="en-US" sz="1600" b="0" i="0" dirty="0">
                <a:solidFill>
                  <a:srgbClr val="282828"/>
                </a:solidFill>
                <a:effectLst/>
                <a:latin typeface="Proxima Nova"/>
              </a:rPr>
              <a:t>to copy/paste the Python examples as you try them out.</a:t>
            </a:r>
          </a:p>
          <a:p>
            <a:endParaRPr lang="en-US" sz="1400" dirty="0">
              <a:solidFill>
                <a:srgbClr val="282828"/>
              </a:solidFill>
              <a:latin typeface="Proxima Nova"/>
            </a:endParaRPr>
          </a:p>
          <a:p>
            <a:r>
              <a:rPr lang="en-US" sz="1400" b="1" i="1" dirty="0">
                <a:solidFill>
                  <a:srgbClr val="282828"/>
                </a:solidFill>
                <a:latin typeface="Proxima Nova"/>
              </a:rPr>
              <a:t>**Note**</a:t>
            </a:r>
            <a:endParaRPr lang="en-US" sz="1400" b="1" i="1" dirty="0">
              <a:solidFill>
                <a:srgbClr val="282828"/>
              </a:solidFill>
              <a:effectLst/>
              <a:latin typeface="Proxima Nova"/>
            </a:endParaRPr>
          </a:p>
          <a:p>
            <a:pPr algn="l"/>
            <a:r>
              <a:rPr lang="en-US" sz="1400" b="1" i="1" dirty="0">
                <a:solidFill>
                  <a:srgbClr val="282828"/>
                </a:solidFill>
                <a:effectLst/>
                <a:latin typeface="Proxima Nova"/>
              </a:rPr>
              <a:t>When you are done using </a:t>
            </a:r>
            <a:r>
              <a:rPr lang="en-US" sz="1400" b="1" i="1" dirty="0" err="1">
                <a:solidFill>
                  <a:srgbClr val="282828"/>
                </a:solidFill>
                <a:effectLst/>
                <a:latin typeface="Proxima Nova"/>
              </a:rPr>
              <a:t>Jupyter</a:t>
            </a:r>
            <a:r>
              <a:rPr lang="en-US" sz="1400" b="1" i="1" dirty="0">
                <a:solidFill>
                  <a:srgbClr val="282828"/>
                </a:solidFill>
                <a:effectLst/>
                <a:latin typeface="Proxima Nova"/>
              </a:rPr>
              <a:t> Notebook, you can close the browser windows and terminate the </a:t>
            </a:r>
            <a:r>
              <a:rPr lang="en-US" sz="1400" b="1" i="1" dirty="0" err="1">
                <a:solidFill>
                  <a:srgbClr val="282828"/>
                </a:solidFill>
                <a:effectLst/>
                <a:latin typeface="Proxima Nova"/>
              </a:rPr>
              <a:t>jupyter</a:t>
            </a:r>
            <a:r>
              <a:rPr lang="en-US" sz="1400" b="1" i="1" dirty="0">
                <a:solidFill>
                  <a:srgbClr val="282828"/>
                </a:solidFill>
                <a:effectLst/>
                <a:latin typeface="Proxima Nova"/>
              </a:rPr>
              <a:t> server in the terminal or command prompt window by typing “ctrl C" and then type “Y” for Yes to shut down the server.</a:t>
            </a:r>
          </a:p>
        </p:txBody>
      </p:sp>
      <p:sp>
        <p:nvSpPr>
          <p:cNvPr id="9" name="object 2">
            <a:extLst>
              <a:ext uri="{FF2B5EF4-FFF2-40B4-BE49-F238E27FC236}">
                <a16:creationId xmlns:a16="http://schemas.microsoft.com/office/drawing/2014/main" id="{19756777-4B5A-439F-919A-AB05522E42DA}"/>
              </a:ext>
            </a:extLst>
          </p:cNvPr>
          <p:cNvSpPr txBox="1">
            <a:spLocks/>
          </p:cNvSpPr>
          <p:nvPr/>
        </p:nvSpPr>
        <p:spPr>
          <a:xfrm>
            <a:off x="771466" y="933842"/>
            <a:ext cx="7229534" cy="751488"/>
          </a:xfrm>
          <a:prstGeom prst="rect">
            <a:avLst/>
          </a:prstGeom>
        </p:spPr>
        <p:txBody>
          <a:bodyPr vert="horz" wrap="square" lIns="0" tIns="12700" rIns="0" bIns="0" rtlCol="0">
            <a:spAutoFit/>
          </a:bodyPr>
          <a:lstStyle>
            <a:lvl1pPr>
              <a:defRPr sz="4200" b="0" i="0">
                <a:solidFill>
                  <a:srgbClr val="EE5612"/>
                </a:solidFill>
                <a:latin typeface="Times New Roman"/>
                <a:ea typeface="+mj-ea"/>
                <a:cs typeface="Times New Roman"/>
              </a:defRPr>
            </a:lvl1pPr>
          </a:lstStyle>
          <a:p>
            <a:pPr marL="12700">
              <a:spcBef>
                <a:spcPts val="100"/>
              </a:spcBef>
            </a:pPr>
            <a:r>
              <a:rPr lang="en-US" sz="2400" kern="0" spc="80" dirty="0"/>
              <a:t>Lab Session – Week 2: Bigram Frequencies &amp; Mutual Information (MI)</a:t>
            </a:r>
          </a:p>
        </p:txBody>
      </p:sp>
    </p:spTree>
    <p:extLst>
      <p:ext uri="{BB962C8B-B14F-4D97-AF65-F5344CB8AC3E}">
        <p14:creationId xmlns:p14="http://schemas.microsoft.com/office/powerpoint/2010/main" val="188982806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xfrm>
            <a:off x="6222715" y="6545267"/>
            <a:ext cx="127000" cy="124393"/>
          </a:xfrm>
          <a:prstGeom prst="rect">
            <a:avLst/>
          </a:prstGeom>
        </p:spPr>
        <p:txBody>
          <a:bodyPr vert="horz" wrap="square" lIns="0" tIns="1270" rIns="0" bIns="0" rtlCol="0">
            <a:spAutoFit/>
          </a:bodyPr>
          <a:lstStyle/>
          <a:p>
            <a:pPr marL="38100">
              <a:lnSpc>
                <a:spcPct val="100000"/>
              </a:lnSpc>
              <a:spcBef>
                <a:spcPts val="10"/>
              </a:spcBef>
            </a:pPr>
            <a:r>
              <a:rPr lang="en-US" dirty="0"/>
              <a:t>2</a:t>
            </a:r>
            <a:endParaRPr dirty="0"/>
          </a:p>
        </p:txBody>
      </p:sp>
      <p:sp>
        <p:nvSpPr>
          <p:cNvPr id="3" name="object 3"/>
          <p:cNvSpPr txBox="1"/>
          <p:nvPr/>
        </p:nvSpPr>
        <p:spPr>
          <a:xfrm>
            <a:off x="798132" y="2438400"/>
            <a:ext cx="7337046" cy="3206006"/>
          </a:xfrm>
          <a:prstGeom prst="rect">
            <a:avLst/>
          </a:prstGeom>
        </p:spPr>
        <p:txBody>
          <a:bodyPr vert="horz" wrap="square" lIns="0" tIns="5080" rIns="0" bIns="0" rtlCol="0">
            <a:spAutoFit/>
          </a:bodyPr>
          <a:lstStyle/>
          <a:p>
            <a:pPr algn="l"/>
            <a:r>
              <a:rPr lang="en-US" sz="1600" b="0" i="0" dirty="0">
                <a:solidFill>
                  <a:srgbClr val="282828"/>
                </a:solidFill>
                <a:effectLst/>
                <a:latin typeface="Proxima Nova"/>
              </a:rPr>
              <a:t>As demonstrated in the preceding lab sessions, choose a file that you want to work on—either one of the files from the book corpus or one from the Gutenberg corpus.</a:t>
            </a:r>
          </a:p>
          <a:p>
            <a:pPr algn="l"/>
            <a:endParaRPr lang="en-US" sz="1600" b="0" i="0" dirty="0">
              <a:solidFill>
                <a:srgbClr val="282828"/>
              </a:solidFill>
              <a:effectLst/>
              <a:latin typeface="Proxima Nova"/>
            </a:endParaRPr>
          </a:p>
          <a:p>
            <a:pPr algn="l"/>
            <a:r>
              <a:rPr lang="en-US" sz="1600" b="0" i="0" dirty="0">
                <a:solidFill>
                  <a:srgbClr val="282828"/>
                </a:solidFill>
                <a:effectLst/>
                <a:latin typeface="Proxima Nova"/>
              </a:rPr>
              <a:t>Make a bigram finder and experiment with whether to apply the filters or not. Run the scoring with both the raw frequency and the </a:t>
            </a:r>
            <a:r>
              <a:rPr lang="en-US" sz="1600" b="0" i="0" dirty="0" err="1">
                <a:solidFill>
                  <a:srgbClr val="282828"/>
                </a:solidFill>
                <a:effectLst/>
                <a:latin typeface="Proxima Nova"/>
              </a:rPr>
              <a:t>pmi</a:t>
            </a:r>
            <a:r>
              <a:rPr lang="en-US" sz="1600" b="0" i="0" dirty="0">
                <a:solidFill>
                  <a:srgbClr val="282828"/>
                </a:solidFill>
                <a:effectLst/>
                <a:latin typeface="Proxima Nova"/>
              </a:rPr>
              <a:t> scorers and compare results.</a:t>
            </a:r>
          </a:p>
          <a:p>
            <a:pPr algn="l"/>
            <a:endParaRPr lang="en-US" sz="1600" b="0" i="0" dirty="0">
              <a:solidFill>
                <a:srgbClr val="282828"/>
              </a:solidFill>
              <a:effectLst/>
              <a:latin typeface="Proxima Nova"/>
            </a:endParaRPr>
          </a:p>
          <a:p>
            <a:pPr algn="l"/>
            <a:r>
              <a:rPr lang="en-US" sz="1600" b="0" i="0" dirty="0">
                <a:solidFill>
                  <a:srgbClr val="282828"/>
                </a:solidFill>
                <a:effectLst/>
                <a:latin typeface="Proxima Nova"/>
              </a:rPr>
              <a:t>Choose one of your top 20 frequency lists to report on.  Submit a report summary that includes the corpus you chose and what bigram filters and scorer you used. Put this detail and the frequency list in your response. Also include any observations and lessons learned in your report.  In addition to the report summary, upload a copy of the python code you developed as part of this lab. </a:t>
            </a:r>
          </a:p>
        </p:txBody>
      </p:sp>
      <p:sp>
        <p:nvSpPr>
          <p:cNvPr id="6" name="object 3">
            <a:extLst>
              <a:ext uri="{FF2B5EF4-FFF2-40B4-BE49-F238E27FC236}">
                <a16:creationId xmlns:a16="http://schemas.microsoft.com/office/drawing/2014/main" id="{F31CE964-F462-466F-BEB0-980741FDD112}"/>
              </a:ext>
            </a:extLst>
          </p:cNvPr>
          <p:cNvSpPr txBox="1"/>
          <p:nvPr/>
        </p:nvSpPr>
        <p:spPr>
          <a:xfrm>
            <a:off x="771466" y="1978420"/>
            <a:ext cx="7337046" cy="312906"/>
          </a:xfrm>
          <a:prstGeom prst="rect">
            <a:avLst/>
          </a:prstGeom>
        </p:spPr>
        <p:txBody>
          <a:bodyPr vert="horz" wrap="square" lIns="0" tIns="5080" rIns="0" bIns="0" rtlCol="0">
            <a:spAutoFit/>
          </a:bodyPr>
          <a:lstStyle/>
          <a:p>
            <a:pPr algn="l"/>
            <a:r>
              <a:rPr lang="en-US" sz="2000" b="0" i="0" dirty="0">
                <a:solidFill>
                  <a:srgbClr val="FF0000"/>
                </a:solidFill>
                <a:effectLst/>
                <a:latin typeface="Proxima Nova"/>
              </a:rPr>
              <a:t>Lab Session - Week 2 Homework</a:t>
            </a:r>
          </a:p>
        </p:txBody>
      </p:sp>
      <p:sp>
        <p:nvSpPr>
          <p:cNvPr id="7" name="object 2">
            <a:extLst>
              <a:ext uri="{FF2B5EF4-FFF2-40B4-BE49-F238E27FC236}">
                <a16:creationId xmlns:a16="http://schemas.microsoft.com/office/drawing/2014/main" id="{C3E5C8D0-6A8B-4B06-AA53-C99F922FA1C8}"/>
              </a:ext>
            </a:extLst>
          </p:cNvPr>
          <p:cNvSpPr txBox="1">
            <a:spLocks/>
          </p:cNvSpPr>
          <p:nvPr/>
        </p:nvSpPr>
        <p:spPr>
          <a:xfrm>
            <a:off x="771466" y="933842"/>
            <a:ext cx="6640195" cy="751488"/>
          </a:xfrm>
          <a:prstGeom prst="rect">
            <a:avLst/>
          </a:prstGeom>
        </p:spPr>
        <p:txBody>
          <a:bodyPr vert="horz" wrap="square" lIns="0" tIns="12700" rIns="0" bIns="0" rtlCol="0">
            <a:spAutoFit/>
          </a:bodyPr>
          <a:lstStyle>
            <a:lvl1pPr>
              <a:defRPr sz="4200" b="0" i="0">
                <a:solidFill>
                  <a:srgbClr val="EE5612"/>
                </a:solidFill>
                <a:latin typeface="Times New Roman"/>
                <a:ea typeface="+mj-ea"/>
                <a:cs typeface="Times New Roman"/>
              </a:defRPr>
            </a:lvl1pPr>
          </a:lstStyle>
          <a:p>
            <a:pPr marL="12700">
              <a:spcBef>
                <a:spcPts val="100"/>
              </a:spcBef>
            </a:pPr>
            <a:r>
              <a:rPr lang="en-US" sz="2400" kern="0" spc="80" dirty="0"/>
              <a:t>Lab Session – Week 2: Bigram Frequencies &amp; Mutual Information (MI)</a:t>
            </a:r>
          </a:p>
        </p:txBody>
      </p:sp>
    </p:spTree>
    <p:extLst>
      <p:ext uri="{BB962C8B-B14F-4D97-AF65-F5344CB8AC3E}">
        <p14:creationId xmlns:p14="http://schemas.microsoft.com/office/powerpoint/2010/main" val="626537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4098925" cy="665480"/>
          </a:xfrm>
          <a:prstGeom prst="rect">
            <a:avLst/>
          </a:prstGeom>
        </p:spPr>
        <p:txBody>
          <a:bodyPr vert="horz" wrap="square" lIns="0" tIns="12700" rIns="0" bIns="0" rtlCol="0">
            <a:spAutoFit/>
          </a:bodyPr>
          <a:lstStyle/>
          <a:p>
            <a:pPr marL="12700">
              <a:lnSpc>
                <a:spcPct val="100000"/>
              </a:lnSpc>
              <a:spcBef>
                <a:spcPts val="100"/>
              </a:spcBef>
            </a:pPr>
            <a:r>
              <a:rPr spc="-10" dirty="0"/>
              <a:t>Word</a:t>
            </a:r>
            <a:r>
              <a:rPr spc="140" dirty="0"/>
              <a:t> </a:t>
            </a:r>
            <a:r>
              <a:rPr spc="85" dirty="0"/>
              <a:t>Frequencies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dirty="0"/>
              <a:t>6</a:t>
            </a:fld>
            <a:endParaRPr dirty="0"/>
          </a:p>
        </p:txBody>
      </p:sp>
      <p:sp>
        <p:nvSpPr>
          <p:cNvPr id="3" name="object 3"/>
          <p:cNvSpPr txBox="1">
            <a:spLocks noGrp="1"/>
          </p:cNvSpPr>
          <p:nvPr>
            <p:ph type="body" idx="1"/>
          </p:nvPr>
        </p:nvSpPr>
        <p:spPr>
          <a:prstGeom prst="rect">
            <a:avLst/>
          </a:prstGeom>
        </p:spPr>
        <p:txBody>
          <a:bodyPr vert="horz" wrap="square" lIns="0" tIns="218902" rIns="0" bIns="0" rtlCol="0">
            <a:spAutoFit/>
          </a:bodyPr>
          <a:lstStyle/>
          <a:p>
            <a:pPr marL="142875" marR="398780">
              <a:lnSpc>
                <a:spcPct val="102299"/>
              </a:lnSpc>
              <a:spcBef>
                <a:spcPts val="40"/>
              </a:spcBef>
            </a:pPr>
            <a:r>
              <a:rPr spc="-5" dirty="0"/>
              <a:t>Count</a:t>
            </a:r>
            <a:r>
              <a:rPr dirty="0"/>
              <a:t> the</a:t>
            </a:r>
            <a:r>
              <a:rPr spc="-5" dirty="0"/>
              <a:t> number</a:t>
            </a:r>
            <a:r>
              <a:rPr spc="5" dirty="0"/>
              <a:t> </a:t>
            </a:r>
            <a:r>
              <a:rPr dirty="0"/>
              <a:t>of </a:t>
            </a:r>
            <a:r>
              <a:rPr spc="-5" dirty="0"/>
              <a:t>each</a:t>
            </a:r>
            <a:r>
              <a:rPr spc="5" dirty="0"/>
              <a:t> </a:t>
            </a:r>
            <a:r>
              <a:rPr spc="-5" dirty="0"/>
              <a:t>token</a:t>
            </a:r>
            <a:r>
              <a:rPr dirty="0"/>
              <a:t> </a:t>
            </a:r>
            <a:r>
              <a:rPr spc="-5" dirty="0"/>
              <a:t>appearing</a:t>
            </a:r>
            <a:r>
              <a:rPr spc="5" dirty="0"/>
              <a:t> </a:t>
            </a:r>
            <a:r>
              <a:rPr dirty="0"/>
              <a:t>in the </a:t>
            </a:r>
            <a:r>
              <a:rPr spc="-5" dirty="0"/>
              <a:t>corpus</a:t>
            </a:r>
            <a:r>
              <a:rPr spc="-10" dirty="0"/>
              <a:t> </a:t>
            </a:r>
            <a:r>
              <a:rPr dirty="0"/>
              <a:t>(or </a:t>
            </a:r>
            <a:r>
              <a:rPr spc="-535" dirty="0"/>
              <a:t> </a:t>
            </a:r>
            <a:r>
              <a:rPr spc="-5" dirty="0"/>
              <a:t>sometimes</a:t>
            </a:r>
            <a:r>
              <a:rPr spc="-15" dirty="0"/>
              <a:t> </a:t>
            </a:r>
            <a:r>
              <a:rPr spc="-5" dirty="0"/>
              <a:t>single document).</a:t>
            </a:r>
          </a:p>
          <a:p>
            <a:pPr marL="142875" marR="108585">
              <a:lnSpc>
                <a:spcPts val="2600"/>
              </a:lnSpc>
              <a:spcBef>
                <a:spcPts val="1280"/>
              </a:spcBef>
            </a:pPr>
            <a:r>
              <a:rPr dirty="0"/>
              <a:t>A </a:t>
            </a:r>
            <a:r>
              <a:rPr spc="-5" dirty="0"/>
              <a:t>frequency distribution </a:t>
            </a:r>
            <a:r>
              <a:rPr dirty="0"/>
              <a:t>is a </a:t>
            </a:r>
            <a:r>
              <a:rPr spc="-5" dirty="0"/>
              <a:t>list </a:t>
            </a:r>
            <a:r>
              <a:rPr dirty="0"/>
              <a:t>of </a:t>
            </a:r>
            <a:r>
              <a:rPr spc="-5" dirty="0"/>
              <a:t>all tokens with their </a:t>
            </a:r>
            <a:r>
              <a:rPr dirty="0"/>
              <a:t> </a:t>
            </a:r>
            <a:r>
              <a:rPr spc="-20" dirty="0"/>
              <a:t>frequency,</a:t>
            </a:r>
            <a:r>
              <a:rPr spc="5" dirty="0"/>
              <a:t> </a:t>
            </a:r>
            <a:r>
              <a:rPr spc="-5" dirty="0"/>
              <a:t>usually</a:t>
            </a:r>
            <a:r>
              <a:rPr spc="5" dirty="0"/>
              <a:t> </a:t>
            </a:r>
            <a:r>
              <a:rPr spc="-5" dirty="0"/>
              <a:t>sorted</a:t>
            </a:r>
            <a:r>
              <a:rPr spc="10" dirty="0"/>
              <a:t> </a:t>
            </a:r>
            <a:r>
              <a:rPr dirty="0"/>
              <a:t>in</a:t>
            </a:r>
            <a:r>
              <a:rPr spc="5" dirty="0"/>
              <a:t> </a:t>
            </a:r>
            <a:r>
              <a:rPr dirty="0"/>
              <a:t>the </a:t>
            </a:r>
            <a:r>
              <a:rPr spc="-5" dirty="0"/>
              <a:t>order</a:t>
            </a:r>
            <a:r>
              <a:rPr spc="10" dirty="0"/>
              <a:t> </a:t>
            </a:r>
            <a:r>
              <a:rPr dirty="0"/>
              <a:t>of</a:t>
            </a:r>
            <a:r>
              <a:rPr spc="5" dirty="0"/>
              <a:t> </a:t>
            </a:r>
            <a:r>
              <a:rPr spc="-5" dirty="0"/>
              <a:t>decreasing</a:t>
            </a:r>
            <a:r>
              <a:rPr spc="5" dirty="0"/>
              <a:t> </a:t>
            </a:r>
            <a:r>
              <a:rPr spc="-20" dirty="0"/>
              <a:t>frequency.</a:t>
            </a:r>
          </a:p>
          <a:p>
            <a:pPr marL="142875" marR="5080">
              <a:lnSpc>
                <a:spcPts val="2600"/>
              </a:lnSpc>
              <a:spcBef>
                <a:spcPts val="1300"/>
              </a:spcBef>
            </a:pPr>
            <a:r>
              <a:rPr dirty="0"/>
              <a:t>They </a:t>
            </a:r>
            <a:r>
              <a:rPr spc="-5" dirty="0"/>
              <a:t>are used</a:t>
            </a:r>
            <a:r>
              <a:rPr spc="5" dirty="0"/>
              <a:t> </a:t>
            </a:r>
            <a:r>
              <a:rPr dirty="0"/>
              <a:t>to </a:t>
            </a:r>
            <a:r>
              <a:rPr spc="-5" dirty="0"/>
              <a:t>make “word</a:t>
            </a:r>
            <a:r>
              <a:rPr spc="5" dirty="0"/>
              <a:t> </a:t>
            </a:r>
            <a:r>
              <a:rPr spc="-5" dirty="0"/>
              <a:t>clouds,” where</a:t>
            </a:r>
            <a:r>
              <a:rPr dirty="0"/>
              <a:t> the</a:t>
            </a:r>
            <a:r>
              <a:rPr spc="-5" dirty="0"/>
              <a:t> most</a:t>
            </a:r>
            <a:r>
              <a:rPr dirty="0"/>
              <a:t> </a:t>
            </a:r>
            <a:r>
              <a:rPr spc="-5" dirty="0"/>
              <a:t>frequent </a:t>
            </a:r>
            <a:r>
              <a:rPr spc="-535" dirty="0"/>
              <a:t> </a:t>
            </a:r>
            <a:r>
              <a:rPr spc="-5" dirty="0"/>
              <a:t>words</a:t>
            </a:r>
            <a:r>
              <a:rPr spc="-15" dirty="0"/>
              <a:t> </a:t>
            </a:r>
            <a:r>
              <a:rPr spc="-5" dirty="0"/>
              <a:t>will</a:t>
            </a:r>
            <a:r>
              <a:rPr dirty="0"/>
              <a:t> be</a:t>
            </a:r>
            <a:r>
              <a:rPr spc="-5" dirty="0"/>
              <a:t> made </a:t>
            </a:r>
            <a:r>
              <a:rPr spc="-20" dirty="0"/>
              <a:t>bigger.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1035303"/>
            <a:ext cx="6153785" cy="574040"/>
          </a:xfrm>
          <a:prstGeom prst="rect">
            <a:avLst/>
          </a:prstGeom>
        </p:spPr>
        <p:txBody>
          <a:bodyPr vert="horz" wrap="square" lIns="0" tIns="12700" rIns="0" bIns="0" rtlCol="0">
            <a:spAutoFit/>
          </a:bodyPr>
          <a:lstStyle/>
          <a:p>
            <a:pPr marL="12700">
              <a:lnSpc>
                <a:spcPct val="100000"/>
              </a:lnSpc>
              <a:spcBef>
                <a:spcPts val="100"/>
              </a:spcBef>
            </a:pPr>
            <a:r>
              <a:rPr sz="3600" spc="60" dirty="0"/>
              <a:t>How</a:t>
            </a:r>
            <a:r>
              <a:rPr sz="3600" spc="190" dirty="0"/>
              <a:t> </a:t>
            </a:r>
            <a:r>
              <a:rPr sz="3600" spc="70" dirty="0"/>
              <a:t>Many</a:t>
            </a:r>
            <a:r>
              <a:rPr sz="3600" spc="125" dirty="0"/>
              <a:t> </a:t>
            </a:r>
            <a:r>
              <a:rPr sz="3600" spc="20" dirty="0"/>
              <a:t>Words</a:t>
            </a:r>
            <a:r>
              <a:rPr sz="3600" spc="190" dirty="0"/>
              <a:t> </a:t>
            </a:r>
            <a:r>
              <a:rPr sz="3600" spc="50" dirty="0"/>
              <a:t>in</a:t>
            </a:r>
            <a:r>
              <a:rPr sz="3600" spc="195" dirty="0"/>
              <a:t> </a:t>
            </a:r>
            <a:r>
              <a:rPr sz="3600" dirty="0"/>
              <a:t>a</a:t>
            </a:r>
            <a:r>
              <a:rPr sz="3600" spc="190" dirty="0"/>
              <a:t> </a:t>
            </a:r>
            <a:r>
              <a:rPr sz="3600" spc="95" dirty="0"/>
              <a:t>Corpus?</a:t>
            </a:r>
            <a:endParaRPr sz="3600"/>
          </a:p>
        </p:txBody>
      </p:sp>
      <p:sp>
        <p:nvSpPr>
          <p:cNvPr id="7" name="object 7"/>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8" name="object 8"/>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dirty="0"/>
              <a:t>7</a:t>
            </a:fld>
            <a:endParaRPr dirty="0"/>
          </a:p>
        </p:txBody>
      </p:sp>
      <p:sp>
        <p:nvSpPr>
          <p:cNvPr id="3" name="object 3"/>
          <p:cNvSpPr txBox="1"/>
          <p:nvPr/>
        </p:nvSpPr>
        <p:spPr>
          <a:xfrm>
            <a:off x="892555" y="1940284"/>
            <a:ext cx="7499350" cy="863600"/>
          </a:xfrm>
          <a:prstGeom prst="rect">
            <a:avLst/>
          </a:prstGeom>
        </p:spPr>
        <p:txBody>
          <a:bodyPr vert="horz" wrap="square" lIns="0" tIns="96520" rIns="0" bIns="0" rtlCol="0">
            <a:spAutoFit/>
          </a:bodyPr>
          <a:lstStyle/>
          <a:p>
            <a:pPr marL="12700">
              <a:lnSpc>
                <a:spcPct val="100000"/>
              </a:lnSpc>
              <a:spcBef>
                <a:spcPts val="760"/>
              </a:spcBef>
            </a:pPr>
            <a:r>
              <a:rPr sz="2200" dirty="0">
                <a:solidFill>
                  <a:srgbClr val="595959"/>
                </a:solidFill>
                <a:latin typeface="Times New Roman"/>
                <a:cs typeface="Times New Roman"/>
              </a:rPr>
              <a:t>Let </a:t>
            </a:r>
            <a:r>
              <a:rPr sz="2200" i="1" dirty="0">
                <a:solidFill>
                  <a:srgbClr val="595959"/>
                </a:solidFill>
                <a:latin typeface="Times New Roman"/>
                <a:cs typeface="Times New Roman"/>
              </a:rPr>
              <a:t>N</a:t>
            </a:r>
            <a:r>
              <a:rPr sz="2200" i="1" spc="-5" dirty="0">
                <a:solidFill>
                  <a:srgbClr val="595959"/>
                </a:solidFill>
                <a:latin typeface="Times New Roman"/>
                <a:cs typeface="Times New Roman"/>
              </a:rPr>
              <a:t> </a:t>
            </a:r>
            <a:r>
              <a:rPr sz="2200" dirty="0">
                <a:solidFill>
                  <a:srgbClr val="595959"/>
                </a:solidFill>
                <a:latin typeface="Times New Roman"/>
                <a:cs typeface="Times New Roman"/>
              </a:rPr>
              <a:t>be</a:t>
            </a:r>
            <a:r>
              <a:rPr sz="2200" spc="-5" dirty="0">
                <a:solidFill>
                  <a:srgbClr val="595959"/>
                </a:solidFill>
                <a:latin typeface="Times New Roman"/>
                <a:cs typeface="Times New Roman"/>
              </a:rPr>
              <a:t>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number</a:t>
            </a:r>
            <a:r>
              <a:rPr sz="2200" dirty="0">
                <a:solidFill>
                  <a:srgbClr val="595959"/>
                </a:solidFill>
                <a:latin typeface="Times New Roman"/>
                <a:cs typeface="Times New Roman"/>
              </a:rPr>
              <a:t> of </a:t>
            </a:r>
            <a:r>
              <a:rPr sz="2200" spc="-5" dirty="0">
                <a:solidFill>
                  <a:srgbClr val="595959"/>
                </a:solidFill>
                <a:latin typeface="Times New Roman"/>
                <a:cs typeface="Times New Roman"/>
              </a:rPr>
              <a:t>tokens (words</a:t>
            </a:r>
            <a:r>
              <a:rPr sz="2200" spc="-10" dirty="0">
                <a:solidFill>
                  <a:srgbClr val="595959"/>
                </a:solidFill>
                <a:latin typeface="Times New Roman"/>
                <a:cs typeface="Times New Roman"/>
              </a:rPr>
              <a:t> </a:t>
            </a:r>
            <a:r>
              <a:rPr sz="2200" dirty="0">
                <a:solidFill>
                  <a:srgbClr val="595959"/>
                </a:solidFill>
                <a:latin typeface="Times New Roman"/>
                <a:cs typeface="Times New Roman"/>
              </a:rPr>
              <a:t>plus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other</a:t>
            </a:r>
            <a:r>
              <a:rPr sz="2200" dirty="0">
                <a:solidFill>
                  <a:srgbClr val="595959"/>
                </a:solidFill>
                <a:latin typeface="Times New Roman"/>
                <a:cs typeface="Times New Roman"/>
              </a:rPr>
              <a:t> </a:t>
            </a:r>
            <a:r>
              <a:rPr sz="2200" spc="-5" dirty="0">
                <a:solidFill>
                  <a:srgbClr val="595959"/>
                </a:solidFill>
                <a:latin typeface="Times New Roman"/>
                <a:cs typeface="Times New Roman"/>
              </a:rPr>
              <a:t>symbols).</a:t>
            </a:r>
            <a:endParaRPr sz="2200">
              <a:latin typeface="Times New Roman"/>
              <a:cs typeface="Times New Roman"/>
            </a:endParaRPr>
          </a:p>
          <a:p>
            <a:pPr marL="12700">
              <a:lnSpc>
                <a:spcPct val="100000"/>
              </a:lnSpc>
              <a:spcBef>
                <a:spcPts val="660"/>
              </a:spcBef>
            </a:pPr>
            <a:r>
              <a:rPr sz="2200" dirty="0">
                <a:solidFill>
                  <a:srgbClr val="595959"/>
                </a:solidFill>
                <a:latin typeface="Times New Roman"/>
                <a:cs typeface="Times New Roman"/>
              </a:rPr>
              <a:t>Let </a:t>
            </a:r>
            <a:r>
              <a:rPr sz="2200" i="1" dirty="0">
                <a:solidFill>
                  <a:srgbClr val="595959"/>
                </a:solidFill>
                <a:latin typeface="Times New Roman"/>
                <a:cs typeface="Times New Roman"/>
              </a:rPr>
              <a:t>V</a:t>
            </a:r>
            <a:r>
              <a:rPr sz="2200" i="1" spc="5" dirty="0">
                <a:solidFill>
                  <a:srgbClr val="595959"/>
                </a:solidFill>
                <a:latin typeface="Times New Roman"/>
                <a:cs typeface="Times New Roman"/>
              </a:rPr>
              <a:t> </a:t>
            </a:r>
            <a:r>
              <a:rPr sz="2200" dirty="0">
                <a:solidFill>
                  <a:srgbClr val="595959"/>
                </a:solidFill>
                <a:latin typeface="Times New Roman"/>
                <a:cs typeface="Times New Roman"/>
              </a:rPr>
              <a:t>be</a:t>
            </a:r>
            <a:r>
              <a:rPr sz="2200" spc="-5" dirty="0">
                <a:solidFill>
                  <a:srgbClr val="595959"/>
                </a:solidFill>
                <a:latin typeface="Times New Roman"/>
                <a:cs typeface="Times New Roman"/>
              </a:rPr>
              <a:t> </a:t>
            </a:r>
            <a:r>
              <a:rPr sz="2200" dirty="0">
                <a:solidFill>
                  <a:srgbClr val="595959"/>
                </a:solidFill>
                <a:latin typeface="Times New Roman"/>
                <a:cs typeface="Times New Roman"/>
              </a:rPr>
              <a:t>the</a:t>
            </a:r>
            <a:r>
              <a:rPr sz="2200" spc="-5" dirty="0">
                <a:solidFill>
                  <a:srgbClr val="595959"/>
                </a:solidFill>
                <a:latin typeface="Times New Roman"/>
                <a:cs typeface="Times New Roman"/>
              </a:rPr>
              <a:t> size</a:t>
            </a:r>
            <a:r>
              <a:rPr sz="2200" dirty="0">
                <a:solidFill>
                  <a:srgbClr val="595959"/>
                </a:solidFill>
                <a:latin typeface="Times New Roman"/>
                <a:cs typeface="Times New Roman"/>
              </a:rPr>
              <a:t> of the</a:t>
            </a:r>
            <a:r>
              <a:rPr sz="2200" spc="-5" dirty="0">
                <a:solidFill>
                  <a:srgbClr val="595959"/>
                </a:solidFill>
                <a:latin typeface="Times New Roman"/>
                <a:cs typeface="Times New Roman"/>
              </a:rPr>
              <a:t> vocabulary</a:t>
            </a:r>
            <a:r>
              <a:rPr sz="2200" dirty="0">
                <a:solidFill>
                  <a:srgbClr val="595959"/>
                </a:solidFill>
                <a:latin typeface="Times New Roman"/>
                <a:cs typeface="Times New Roman"/>
              </a:rPr>
              <a:t> (the </a:t>
            </a:r>
            <a:r>
              <a:rPr sz="2200" spc="-5" dirty="0">
                <a:solidFill>
                  <a:srgbClr val="595959"/>
                </a:solidFill>
                <a:latin typeface="Times New Roman"/>
                <a:cs typeface="Times New Roman"/>
              </a:rPr>
              <a:t>number</a:t>
            </a:r>
            <a:r>
              <a:rPr sz="2200" dirty="0">
                <a:solidFill>
                  <a:srgbClr val="595959"/>
                </a:solidFill>
                <a:latin typeface="Times New Roman"/>
                <a:cs typeface="Times New Roman"/>
              </a:rPr>
              <a:t> of </a:t>
            </a:r>
            <a:r>
              <a:rPr sz="2200" spc="-5" dirty="0">
                <a:solidFill>
                  <a:srgbClr val="595959"/>
                </a:solidFill>
                <a:latin typeface="Times New Roman"/>
                <a:cs typeface="Times New Roman"/>
              </a:rPr>
              <a:t>distinct</a:t>
            </a:r>
            <a:r>
              <a:rPr sz="2200" dirty="0">
                <a:solidFill>
                  <a:srgbClr val="595959"/>
                </a:solidFill>
                <a:latin typeface="Times New Roman"/>
                <a:cs typeface="Times New Roman"/>
              </a:rPr>
              <a:t> </a:t>
            </a:r>
            <a:r>
              <a:rPr sz="2200" spc="-5" dirty="0">
                <a:solidFill>
                  <a:srgbClr val="595959"/>
                </a:solidFill>
                <a:latin typeface="Times New Roman"/>
                <a:cs typeface="Times New Roman"/>
              </a:rPr>
              <a:t>tokens).</a:t>
            </a:r>
            <a:endParaRPr sz="2200">
              <a:latin typeface="Times New Roman"/>
              <a:cs typeface="Times New Roman"/>
            </a:endParaRPr>
          </a:p>
        </p:txBody>
      </p:sp>
      <p:graphicFrame>
        <p:nvGraphicFramePr>
          <p:cNvPr id="4" name="object 4"/>
          <p:cNvGraphicFramePr>
            <a:graphicFrameLocks noGrp="1"/>
          </p:cNvGraphicFramePr>
          <p:nvPr/>
        </p:nvGraphicFramePr>
        <p:xfrm>
          <a:off x="902789" y="3232276"/>
          <a:ext cx="7029450" cy="2217420"/>
        </p:xfrm>
        <a:graphic>
          <a:graphicData uri="http://schemas.openxmlformats.org/drawingml/2006/table">
            <a:tbl>
              <a:tblPr firstRow="1" bandRow="1">
                <a:tableStyleId>{2D5ABB26-0587-4C30-8999-92F81FD0307C}</a:tableStyleId>
              </a:tblPr>
              <a:tblGrid>
                <a:gridCol w="2741295">
                  <a:extLst>
                    <a:ext uri="{9D8B030D-6E8A-4147-A177-3AD203B41FA5}">
                      <a16:colId xmlns:a16="http://schemas.microsoft.com/office/drawing/2014/main" val="20000"/>
                    </a:ext>
                  </a:extLst>
                </a:gridCol>
                <a:gridCol w="1932939">
                  <a:extLst>
                    <a:ext uri="{9D8B030D-6E8A-4147-A177-3AD203B41FA5}">
                      <a16:colId xmlns:a16="http://schemas.microsoft.com/office/drawing/2014/main" val="20001"/>
                    </a:ext>
                  </a:extLst>
                </a:gridCol>
                <a:gridCol w="2337434">
                  <a:extLst>
                    <a:ext uri="{9D8B030D-6E8A-4147-A177-3AD203B41FA5}">
                      <a16:colId xmlns:a16="http://schemas.microsoft.com/office/drawing/2014/main" val="20002"/>
                    </a:ext>
                  </a:extLst>
                </a:gridCol>
              </a:tblGrid>
              <a:tr h="457256">
                <a:tc>
                  <a:txBody>
                    <a:bodyPr/>
                    <a:lstStyle/>
                    <a:p>
                      <a:pPr>
                        <a:lnSpc>
                          <a:spcPct val="100000"/>
                        </a:lnSpc>
                      </a:pPr>
                      <a:endParaRPr sz="1900">
                        <a:latin typeface="Times New Roman"/>
                        <a:cs typeface="Times New Roman"/>
                      </a:endParaRPr>
                    </a:p>
                  </a:txBody>
                  <a:tcPr marL="0" marR="0" marT="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60"/>
                        </a:spcBef>
                      </a:pPr>
                      <a:r>
                        <a:rPr sz="2000" b="1" spc="-35" dirty="0">
                          <a:solidFill>
                            <a:srgbClr val="FFFFFF"/>
                          </a:solidFill>
                          <a:latin typeface="Times New Roman"/>
                          <a:cs typeface="Times New Roman"/>
                        </a:rPr>
                        <a:t>Tokens</a:t>
                      </a:r>
                      <a:r>
                        <a:rPr sz="2000" b="1" spc="-20" dirty="0">
                          <a:solidFill>
                            <a:srgbClr val="FFFFFF"/>
                          </a:solidFill>
                          <a:latin typeface="Times New Roman"/>
                          <a:cs typeface="Times New Roman"/>
                        </a:rPr>
                        <a:t> </a:t>
                      </a:r>
                      <a:r>
                        <a:rPr sz="2000" b="1" dirty="0">
                          <a:solidFill>
                            <a:srgbClr val="FFFFFF"/>
                          </a:solidFill>
                          <a:latin typeface="Times New Roman"/>
                          <a:cs typeface="Times New Roman"/>
                        </a:rPr>
                        <a:t>=</a:t>
                      </a:r>
                      <a:r>
                        <a:rPr sz="2000" b="1" spc="-15" dirty="0">
                          <a:solidFill>
                            <a:srgbClr val="FFFFFF"/>
                          </a:solidFill>
                          <a:latin typeface="Times New Roman"/>
                          <a:cs typeface="Times New Roman"/>
                        </a:rPr>
                        <a:t> </a:t>
                      </a:r>
                      <a:r>
                        <a:rPr sz="2000" b="1" i="1" dirty="0">
                          <a:solidFill>
                            <a:srgbClr val="FFFFFF"/>
                          </a:solidFill>
                          <a:latin typeface="Times New Roman"/>
                          <a:cs typeface="Times New Roman"/>
                        </a:rPr>
                        <a:t>N</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tc>
                  <a:txBody>
                    <a:bodyPr/>
                    <a:lstStyle/>
                    <a:p>
                      <a:pPr algn="ctr">
                        <a:lnSpc>
                          <a:spcPct val="100000"/>
                        </a:lnSpc>
                        <a:spcBef>
                          <a:spcPts val="260"/>
                        </a:spcBef>
                      </a:pPr>
                      <a:r>
                        <a:rPr sz="2000" b="1" spc="-30" dirty="0">
                          <a:solidFill>
                            <a:srgbClr val="FFFFFF"/>
                          </a:solidFill>
                          <a:latin typeface="Times New Roman"/>
                          <a:cs typeface="Times New Roman"/>
                        </a:rPr>
                        <a:t>Types</a:t>
                      </a:r>
                      <a:r>
                        <a:rPr sz="2000" b="1" spc="-20" dirty="0">
                          <a:solidFill>
                            <a:srgbClr val="FFFFFF"/>
                          </a:solidFill>
                          <a:latin typeface="Times New Roman"/>
                          <a:cs typeface="Times New Roman"/>
                        </a:rPr>
                        <a:t> </a:t>
                      </a:r>
                      <a:r>
                        <a:rPr sz="2000" b="1" dirty="0">
                          <a:solidFill>
                            <a:srgbClr val="FFFFFF"/>
                          </a:solidFill>
                          <a:latin typeface="Times New Roman"/>
                          <a:cs typeface="Times New Roman"/>
                        </a:rPr>
                        <a:t>=</a:t>
                      </a:r>
                      <a:r>
                        <a:rPr sz="2000" b="1" spc="-20" dirty="0">
                          <a:solidFill>
                            <a:srgbClr val="FFFFFF"/>
                          </a:solidFill>
                          <a:latin typeface="Times New Roman"/>
                          <a:cs typeface="Times New Roman"/>
                        </a:rPr>
                        <a:t> </a:t>
                      </a:r>
                      <a:r>
                        <a:rPr sz="2000" b="1" spc="-5" dirty="0">
                          <a:solidFill>
                            <a:srgbClr val="FFFFFF"/>
                          </a:solidFill>
                          <a:latin typeface="Times New Roman"/>
                          <a:cs typeface="Times New Roman"/>
                        </a:rPr>
                        <a:t>|</a:t>
                      </a:r>
                      <a:r>
                        <a:rPr sz="2000" b="1" i="1" spc="-5" dirty="0">
                          <a:solidFill>
                            <a:srgbClr val="FFFFFF"/>
                          </a:solidFill>
                          <a:latin typeface="Times New Roman"/>
                          <a:cs typeface="Times New Roman"/>
                        </a:rPr>
                        <a:t>V</a:t>
                      </a:r>
                      <a:r>
                        <a:rPr sz="2000" b="1" spc="-5" dirty="0">
                          <a:solidFill>
                            <a:srgbClr val="FFFFFF"/>
                          </a:solidFill>
                          <a:latin typeface="Times New Roman"/>
                          <a:cs typeface="Times New Roman"/>
                        </a:rPr>
                        <a:t>|</a:t>
                      </a:r>
                      <a:endParaRPr sz="2000">
                        <a:latin typeface="Times New Roman"/>
                        <a:cs typeface="Times New Roman"/>
                      </a:endParaRPr>
                    </a:p>
                  </a:txBody>
                  <a:tcPr marL="0" marR="0" marT="3302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solidFill>
                      <a:srgbClr val="7F7F7F"/>
                    </a:solidFill>
                  </a:tcPr>
                </a:tc>
                <a:extLst>
                  <a:ext uri="{0D108BD9-81ED-4DB2-BD59-A6C34878D82A}">
                    <a16:rowId xmlns:a16="http://schemas.microsoft.com/office/drawing/2014/main" val="10000"/>
                  </a:ext>
                </a:extLst>
              </a:tr>
              <a:tr h="832624">
                <a:tc>
                  <a:txBody>
                    <a:bodyPr/>
                    <a:lstStyle/>
                    <a:p>
                      <a:pPr marL="91440" marR="675005">
                        <a:lnSpc>
                          <a:spcPct val="100000"/>
                        </a:lnSpc>
                        <a:spcBef>
                          <a:spcPts val="775"/>
                        </a:spcBef>
                      </a:pPr>
                      <a:r>
                        <a:rPr sz="2000" spc="-5" dirty="0">
                          <a:solidFill>
                            <a:srgbClr val="595959"/>
                          </a:solidFill>
                          <a:latin typeface="Times New Roman"/>
                          <a:cs typeface="Times New Roman"/>
                        </a:rPr>
                        <a:t>Switchboard</a:t>
                      </a:r>
                      <a:r>
                        <a:rPr sz="2000" spc="-75" dirty="0">
                          <a:solidFill>
                            <a:srgbClr val="595959"/>
                          </a:solidFill>
                          <a:latin typeface="Times New Roman"/>
                          <a:cs typeface="Times New Roman"/>
                        </a:rPr>
                        <a:t> </a:t>
                      </a:r>
                      <a:r>
                        <a:rPr sz="2000" dirty="0">
                          <a:solidFill>
                            <a:srgbClr val="595959"/>
                          </a:solidFill>
                          <a:latin typeface="Times New Roman"/>
                          <a:cs typeface="Times New Roman"/>
                        </a:rPr>
                        <a:t>phone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conversations</a:t>
                      </a:r>
                      <a:endParaRPr sz="2000">
                        <a:latin typeface="Times New Roman"/>
                        <a:cs typeface="Times New Roman"/>
                      </a:endParaRPr>
                    </a:p>
                  </a:txBody>
                  <a:tcPr marL="0" marR="0" marT="98425"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marL="410209">
                        <a:lnSpc>
                          <a:spcPct val="100000"/>
                        </a:lnSpc>
                        <a:spcBef>
                          <a:spcPts val="1975"/>
                        </a:spcBef>
                      </a:pPr>
                      <a:r>
                        <a:rPr sz="2000" dirty="0">
                          <a:solidFill>
                            <a:srgbClr val="595959"/>
                          </a:solidFill>
                          <a:latin typeface="Times New Roman"/>
                          <a:cs typeface="Times New Roman"/>
                        </a:rPr>
                        <a:t>2.4</a:t>
                      </a:r>
                      <a:r>
                        <a:rPr sz="2000" spc="-20" dirty="0">
                          <a:solidFill>
                            <a:srgbClr val="595959"/>
                          </a:solidFill>
                          <a:latin typeface="Times New Roman"/>
                          <a:cs typeface="Times New Roman"/>
                        </a:rPr>
                        <a:t> </a:t>
                      </a:r>
                      <a:r>
                        <a:rPr sz="2000" spc="-10" dirty="0">
                          <a:solidFill>
                            <a:srgbClr val="595959"/>
                          </a:solidFill>
                          <a:latin typeface="Times New Roman"/>
                          <a:cs typeface="Times New Roman"/>
                        </a:rPr>
                        <a:t>million</a:t>
                      </a:r>
                      <a:endParaRPr sz="2000">
                        <a:latin typeface="Times New Roman"/>
                        <a:cs typeface="Times New Roman"/>
                      </a:endParaRPr>
                    </a:p>
                  </a:txBody>
                  <a:tcPr marL="0" marR="0" marT="250825"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1975"/>
                        </a:spcBef>
                      </a:pPr>
                      <a:r>
                        <a:rPr sz="2000" dirty="0">
                          <a:solidFill>
                            <a:srgbClr val="595959"/>
                          </a:solidFill>
                          <a:latin typeface="Times New Roman"/>
                          <a:cs typeface="Times New Roman"/>
                        </a:rPr>
                        <a:t>20</a:t>
                      </a:r>
                      <a:r>
                        <a:rPr sz="2000" spc="-20" dirty="0">
                          <a:solidFill>
                            <a:srgbClr val="595959"/>
                          </a:solidFill>
                          <a:latin typeface="Times New Roman"/>
                          <a:cs typeface="Times New Roman"/>
                        </a:rPr>
                        <a:t> </a:t>
                      </a:r>
                      <a:r>
                        <a:rPr sz="2000" spc="-5" dirty="0">
                          <a:solidFill>
                            <a:srgbClr val="595959"/>
                          </a:solidFill>
                          <a:latin typeface="Times New Roman"/>
                          <a:cs typeface="Times New Roman"/>
                        </a:rPr>
                        <a:t>thousand</a:t>
                      </a:r>
                      <a:endParaRPr sz="2000">
                        <a:latin typeface="Times New Roman"/>
                        <a:cs typeface="Times New Roman"/>
                      </a:endParaRPr>
                    </a:p>
                  </a:txBody>
                  <a:tcPr marL="0" marR="0" marT="250825"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1"/>
                  </a:ext>
                </a:extLst>
              </a:tr>
              <a:tr h="457257">
                <a:tc>
                  <a:txBody>
                    <a:bodyPr/>
                    <a:lstStyle/>
                    <a:p>
                      <a:pPr marL="91440">
                        <a:lnSpc>
                          <a:spcPct val="100000"/>
                        </a:lnSpc>
                        <a:spcBef>
                          <a:spcPts val="500"/>
                        </a:spcBef>
                      </a:pPr>
                      <a:r>
                        <a:rPr sz="2000" spc="-5" dirty="0">
                          <a:solidFill>
                            <a:srgbClr val="595959"/>
                          </a:solidFill>
                          <a:latin typeface="Times New Roman"/>
                          <a:cs typeface="Times New Roman"/>
                        </a:rPr>
                        <a:t>Shakespeare</a:t>
                      </a:r>
                      <a:endParaRPr sz="2000">
                        <a:latin typeface="Times New Roman"/>
                        <a:cs typeface="Times New Roman"/>
                      </a:endParaRPr>
                    </a:p>
                  </a:txBody>
                  <a:tcPr marL="0" marR="0" marT="6350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500"/>
                        </a:spcBef>
                      </a:pPr>
                      <a:r>
                        <a:rPr sz="2000" dirty="0">
                          <a:solidFill>
                            <a:srgbClr val="595959"/>
                          </a:solidFill>
                          <a:latin typeface="Times New Roman"/>
                          <a:cs typeface="Times New Roman"/>
                        </a:rPr>
                        <a:t>884,000</a:t>
                      </a:r>
                      <a:endParaRPr sz="2000">
                        <a:latin typeface="Times New Roman"/>
                        <a:cs typeface="Times New Roman"/>
                      </a:endParaRPr>
                    </a:p>
                  </a:txBody>
                  <a:tcPr marL="0" marR="0" marT="6350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500"/>
                        </a:spcBef>
                      </a:pPr>
                      <a:r>
                        <a:rPr sz="2000" dirty="0">
                          <a:solidFill>
                            <a:srgbClr val="595959"/>
                          </a:solidFill>
                          <a:latin typeface="Times New Roman"/>
                          <a:cs typeface="Times New Roman"/>
                        </a:rPr>
                        <a:t>31</a:t>
                      </a:r>
                      <a:r>
                        <a:rPr sz="2000" spc="-20" dirty="0">
                          <a:solidFill>
                            <a:srgbClr val="595959"/>
                          </a:solidFill>
                          <a:latin typeface="Times New Roman"/>
                          <a:cs typeface="Times New Roman"/>
                        </a:rPr>
                        <a:t> </a:t>
                      </a:r>
                      <a:r>
                        <a:rPr sz="2000" spc="-5" dirty="0">
                          <a:solidFill>
                            <a:srgbClr val="595959"/>
                          </a:solidFill>
                          <a:latin typeface="Times New Roman"/>
                          <a:cs typeface="Times New Roman"/>
                        </a:rPr>
                        <a:t>thousand</a:t>
                      </a:r>
                      <a:endParaRPr sz="2000">
                        <a:latin typeface="Times New Roman"/>
                        <a:cs typeface="Times New Roman"/>
                      </a:endParaRPr>
                    </a:p>
                  </a:txBody>
                  <a:tcPr marL="0" marR="0" marT="6350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2"/>
                  </a:ext>
                </a:extLst>
              </a:tr>
              <a:tr h="457257">
                <a:tc>
                  <a:txBody>
                    <a:bodyPr/>
                    <a:lstStyle/>
                    <a:p>
                      <a:pPr marL="91440">
                        <a:lnSpc>
                          <a:spcPct val="100000"/>
                        </a:lnSpc>
                        <a:spcBef>
                          <a:spcPts val="500"/>
                        </a:spcBef>
                      </a:pPr>
                      <a:r>
                        <a:rPr sz="2000" spc="-5" dirty="0">
                          <a:solidFill>
                            <a:srgbClr val="595959"/>
                          </a:solidFill>
                          <a:latin typeface="Times New Roman"/>
                          <a:cs typeface="Times New Roman"/>
                        </a:rPr>
                        <a:t>Google</a:t>
                      </a:r>
                      <a:r>
                        <a:rPr sz="2000" spc="-15" dirty="0">
                          <a:solidFill>
                            <a:srgbClr val="595959"/>
                          </a:solidFill>
                          <a:latin typeface="Times New Roman"/>
                          <a:cs typeface="Times New Roman"/>
                        </a:rPr>
                        <a:t> </a:t>
                      </a:r>
                      <a:r>
                        <a:rPr sz="2000" i="1" spc="-5" dirty="0">
                          <a:solidFill>
                            <a:srgbClr val="595959"/>
                          </a:solidFill>
                          <a:latin typeface="Times New Roman"/>
                          <a:cs typeface="Times New Roman"/>
                        </a:rPr>
                        <a:t>N</a:t>
                      </a:r>
                      <a:r>
                        <a:rPr sz="2000" spc="-5" dirty="0">
                          <a:solidFill>
                            <a:srgbClr val="595959"/>
                          </a:solidFill>
                          <a:latin typeface="Times New Roman"/>
                          <a:cs typeface="Times New Roman"/>
                        </a:rPr>
                        <a:t>-grams</a:t>
                      </a:r>
                      <a:endParaRPr sz="2000">
                        <a:latin typeface="Times New Roman"/>
                        <a:cs typeface="Times New Roman"/>
                      </a:endParaRPr>
                    </a:p>
                  </a:txBody>
                  <a:tcPr marL="0" marR="0" marT="6350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500"/>
                        </a:spcBef>
                      </a:pPr>
                      <a:r>
                        <a:rPr sz="2000" dirty="0">
                          <a:solidFill>
                            <a:srgbClr val="595959"/>
                          </a:solidFill>
                          <a:latin typeface="Times New Roman"/>
                          <a:cs typeface="Times New Roman"/>
                        </a:rPr>
                        <a:t>1</a:t>
                      </a:r>
                      <a:r>
                        <a:rPr sz="2000" spc="-15" dirty="0">
                          <a:solidFill>
                            <a:srgbClr val="595959"/>
                          </a:solidFill>
                          <a:latin typeface="Times New Roman"/>
                          <a:cs typeface="Times New Roman"/>
                        </a:rPr>
                        <a:t> </a:t>
                      </a:r>
                      <a:r>
                        <a:rPr sz="2000" spc="-10" dirty="0">
                          <a:solidFill>
                            <a:srgbClr val="595959"/>
                          </a:solidFill>
                          <a:latin typeface="Times New Roman"/>
                          <a:cs typeface="Times New Roman"/>
                        </a:rPr>
                        <a:t>trillion</a:t>
                      </a:r>
                      <a:endParaRPr sz="2000">
                        <a:latin typeface="Times New Roman"/>
                        <a:cs typeface="Times New Roman"/>
                      </a:endParaRPr>
                    </a:p>
                  </a:txBody>
                  <a:tcPr marL="0" marR="0" marT="6350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tc>
                  <a:txBody>
                    <a:bodyPr/>
                    <a:lstStyle/>
                    <a:p>
                      <a:pPr algn="ctr">
                        <a:lnSpc>
                          <a:spcPct val="100000"/>
                        </a:lnSpc>
                        <a:spcBef>
                          <a:spcPts val="500"/>
                        </a:spcBef>
                      </a:pPr>
                      <a:r>
                        <a:rPr sz="2000" dirty="0">
                          <a:solidFill>
                            <a:srgbClr val="595959"/>
                          </a:solidFill>
                          <a:latin typeface="Times New Roman"/>
                          <a:cs typeface="Times New Roman"/>
                        </a:rPr>
                        <a:t>13</a:t>
                      </a:r>
                      <a:r>
                        <a:rPr sz="2000" spc="-20" dirty="0">
                          <a:solidFill>
                            <a:srgbClr val="595959"/>
                          </a:solidFill>
                          <a:latin typeface="Times New Roman"/>
                          <a:cs typeface="Times New Roman"/>
                        </a:rPr>
                        <a:t> </a:t>
                      </a:r>
                      <a:r>
                        <a:rPr sz="2000" spc="-10" dirty="0">
                          <a:solidFill>
                            <a:srgbClr val="595959"/>
                          </a:solidFill>
                          <a:latin typeface="Times New Roman"/>
                          <a:cs typeface="Times New Roman"/>
                        </a:rPr>
                        <a:t>million</a:t>
                      </a:r>
                      <a:endParaRPr sz="2000">
                        <a:latin typeface="Times New Roman"/>
                        <a:cs typeface="Times New Roman"/>
                      </a:endParaRPr>
                    </a:p>
                  </a:txBody>
                  <a:tcPr marL="0" marR="0" marT="63500" marB="0">
                    <a:lnL w="19050">
                      <a:solidFill>
                        <a:srgbClr val="595959"/>
                      </a:solidFill>
                      <a:prstDash val="solid"/>
                    </a:lnL>
                    <a:lnR w="19050">
                      <a:solidFill>
                        <a:srgbClr val="595959"/>
                      </a:solidFill>
                      <a:prstDash val="solid"/>
                    </a:lnR>
                    <a:lnT w="19050">
                      <a:solidFill>
                        <a:srgbClr val="595959"/>
                      </a:solidFill>
                      <a:prstDash val="solid"/>
                    </a:lnT>
                    <a:lnB w="19050">
                      <a:solidFill>
                        <a:srgbClr val="595959"/>
                      </a:solidFill>
                      <a:prstDash val="solid"/>
                    </a:lnB>
                  </a:tcPr>
                </a:tc>
                <a:extLst>
                  <a:ext uri="{0D108BD9-81ED-4DB2-BD59-A6C34878D82A}">
                    <a16:rowId xmlns:a16="http://schemas.microsoft.com/office/drawing/2014/main" val="10003"/>
                  </a:ext>
                </a:extLst>
              </a:tr>
            </a:tbl>
          </a:graphicData>
        </a:graphic>
      </p:graphicFrame>
      <p:sp>
        <p:nvSpPr>
          <p:cNvPr id="5" name="object 5"/>
          <p:cNvSpPr txBox="1"/>
          <p:nvPr/>
        </p:nvSpPr>
        <p:spPr>
          <a:xfrm>
            <a:off x="6287382" y="5568091"/>
            <a:ext cx="1552575" cy="269240"/>
          </a:xfrm>
          <a:prstGeom prst="rect">
            <a:avLst/>
          </a:prstGeom>
        </p:spPr>
        <p:txBody>
          <a:bodyPr vert="horz" wrap="square" lIns="0" tIns="12700" rIns="0" bIns="0" rtlCol="0">
            <a:spAutoFit/>
          </a:bodyPr>
          <a:lstStyle/>
          <a:p>
            <a:pPr marL="12700">
              <a:lnSpc>
                <a:spcPct val="100000"/>
              </a:lnSpc>
              <a:spcBef>
                <a:spcPts val="100"/>
              </a:spcBef>
            </a:pPr>
            <a:r>
              <a:rPr sz="1600" dirty="0">
                <a:solidFill>
                  <a:srgbClr val="595959"/>
                </a:solidFill>
                <a:latin typeface="Times New Roman"/>
                <a:cs typeface="Times New Roman"/>
              </a:rPr>
              <a:t>from</a:t>
            </a:r>
            <a:r>
              <a:rPr sz="1600" spc="-40" dirty="0">
                <a:solidFill>
                  <a:srgbClr val="595959"/>
                </a:solidFill>
                <a:latin typeface="Times New Roman"/>
                <a:cs typeface="Times New Roman"/>
              </a:rPr>
              <a:t> </a:t>
            </a:r>
            <a:r>
              <a:rPr sz="1600" spc="-5" dirty="0">
                <a:solidFill>
                  <a:srgbClr val="595959"/>
                </a:solidFill>
                <a:latin typeface="Times New Roman"/>
                <a:cs typeface="Times New Roman"/>
              </a:rPr>
              <a:t>Dan</a:t>
            </a:r>
            <a:r>
              <a:rPr sz="1600" spc="-40" dirty="0">
                <a:solidFill>
                  <a:srgbClr val="595959"/>
                </a:solidFill>
                <a:latin typeface="Times New Roman"/>
                <a:cs typeface="Times New Roman"/>
              </a:rPr>
              <a:t> </a:t>
            </a:r>
            <a:r>
              <a:rPr sz="1600" dirty="0">
                <a:solidFill>
                  <a:srgbClr val="595959"/>
                </a:solidFill>
                <a:latin typeface="Times New Roman"/>
                <a:cs typeface="Times New Roman"/>
              </a:rPr>
              <a:t>Jurafsky</a:t>
            </a:r>
            <a:endParaRPr sz="1600">
              <a:latin typeface="Times New Roman"/>
              <a:cs typeface="Times New Roman"/>
            </a:endParaRPr>
          </a:p>
        </p:txBody>
      </p:sp>
      <p:sp>
        <p:nvSpPr>
          <p:cNvPr id="6" name="object 6"/>
          <p:cNvSpPr txBox="1"/>
          <p:nvPr/>
        </p:nvSpPr>
        <p:spPr>
          <a:xfrm>
            <a:off x="846836" y="5645524"/>
            <a:ext cx="3371850" cy="764540"/>
          </a:xfrm>
          <a:prstGeom prst="rect">
            <a:avLst/>
          </a:prstGeom>
        </p:spPr>
        <p:txBody>
          <a:bodyPr vert="horz" wrap="square" lIns="0" tIns="12700" rIns="0" bIns="0" rtlCol="0">
            <a:spAutoFit/>
          </a:bodyPr>
          <a:lstStyle/>
          <a:p>
            <a:pPr marL="12700">
              <a:lnSpc>
                <a:spcPct val="100000"/>
              </a:lnSpc>
              <a:spcBef>
                <a:spcPts val="100"/>
              </a:spcBef>
            </a:pPr>
            <a:r>
              <a:rPr sz="1600" spc="-5" dirty="0">
                <a:solidFill>
                  <a:srgbClr val="595959"/>
                </a:solidFill>
                <a:latin typeface="Times New Roman"/>
                <a:cs typeface="Times New Roman"/>
              </a:rPr>
              <a:t>Also</a:t>
            </a:r>
            <a:r>
              <a:rPr sz="1600" spc="-15" dirty="0">
                <a:solidFill>
                  <a:srgbClr val="595959"/>
                </a:solidFill>
                <a:latin typeface="Times New Roman"/>
                <a:cs typeface="Times New Roman"/>
              </a:rPr>
              <a:t> </a:t>
            </a:r>
            <a:r>
              <a:rPr sz="1600" dirty="0">
                <a:solidFill>
                  <a:srgbClr val="595959"/>
                </a:solidFill>
                <a:latin typeface="Times New Roman"/>
                <a:cs typeface="Times New Roman"/>
              </a:rPr>
              <a:t>see</a:t>
            </a:r>
            <a:r>
              <a:rPr sz="1600" spc="-10" dirty="0">
                <a:solidFill>
                  <a:srgbClr val="595959"/>
                </a:solidFill>
                <a:latin typeface="Times New Roman"/>
                <a:cs typeface="Times New Roman"/>
              </a:rPr>
              <a:t> </a:t>
            </a:r>
            <a:r>
              <a:rPr sz="1600" spc="-5" dirty="0">
                <a:solidFill>
                  <a:srgbClr val="595959"/>
                </a:solidFill>
                <a:latin typeface="Times New Roman"/>
                <a:cs typeface="Times New Roman"/>
              </a:rPr>
              <a:t>xkcd.com/1133/</a:t>
            </a:r>
            <a:endParaRPr sz="1600">
              <a:latin typeface="Times New Roman"/>
              <a:cs typeface="Times New Roman"/>
            </a:endParaRPr>
          </a:p>
          <a:p>
            <a:pPr marL="12700" marR="5080">
              <a:lnSpc>
                <a:spcPts val="1900"/>
              </a:lnSpc>
              <a:spcBef>
                <a:spcPts val="160"/>
              </a:spcBef>
            </a:pPr>
            <a:r>
              <a:rPr sz="1600" spc="-5" dirty="0">
                <a:solidFill>
                  <a:srgbClr val="595959"/>
                </a:solidFill>
                <a:latin typeface="Times New Roman"/>
                <a:cs typeface="Times New Roman"/>
              </a:rPr>
              <a:t>How</a:t>
            </a:r>
            <a:r>
              <a:rPr sz="1600" spc="-20" dirty="0">
                <a:solidFill>
                  <a:srgbClr val="595959"/>
                </a:solidFill>
                <a:latin typeface="Times New Roman"/>
                <a:cs typeface="Times New Roman"/>
              </a:rPr>
              <a:t> </a:t>
            </a:r>
            <a:r>
              <a:rPr sz="1600" dirty="0">
                <a:solidFill>
                  <a:srgbClr val="595959"/>
                </a:solidFill>
                <a:latin typeface="Times New Roman"/>
                <a:cs typeface="Times New Roman"/>
              </a:rPr>
              <a:t>to</a:t>
            </a:r>
            <a:r>
              <a:rPr sz="1600" spc="-10" dirty="0">
                <a:solidFill>
                  <a:srgbClr val="595959"/>
                </a:solidFill>
                <a:latin typeface="Times New Roman"/>
                <a:cs typeface="Times New Roman"/>
              </a:rPr>
              <a:t> </a:t>
            </a:r>
            <a:r>
              <a:rPr sz="1600" dirty="0">
                <a:solidFill>
                  <a:srgbClr val="595959"/>
                </a:solidFill>
                <a:latin typeface="Times New Roman"/>
                <a:cs typeface="Times New Roman"/>
              </a:rPr>
              <a:t>describe</a:t>
            </a:r>
            <a:r>
              <a:rPr sz="1600" spc="-10" dirty="0">
                <a:solidFill>
                  <a:srgbClr val="595959"/>
                </a:solidFill>
                <a:latin typeface="Times New Roman"/>
                <a:cs typeface="Times New Roman"/>
              </a:rPr>
              <a:t> </a:t>
            </a:r>
            <a:r>
              <a:rPr sz="1600" dirty="0">
                <a:solidFill>
                  <a:srgbClr val="595959"/>
                </a:solidFill>
                <a:latin typeface="Times New Roman"/>
                <a:cs typeface="Times New Roman"/>
              </a:rPr>
              <a:t>rocket</a:t>
            </a:r>
            <a:r>
              <a:rPr sz="1600" spc="-5" dirty="0">
                <a:solidFill>
                  <a:srgbClr val="595959"/>
                </a:solidFill>
                <a:latin typeface="Times New Roman"/>
                <a:cs typeface="Times New Roman"/>
              </a:rPr>
              <a:t> </a:t>
            </a:r>
            <a:r>
              <a:rPr sz="1600" dirty="0">
                <a:solidFill>
                  <a:srgbClr val="595959"/>
                </a:solidFill>
                <a:latin typeface="Times New Roman"/>
                <a:cs typeface="Times New Roman"/>
              </a:rPr>
              <a:t>only</a:t>
            </a:r>
            <a:r>
              <a:rPr sz="1600" spc="-10" dirty="0">
                <a:solidFill>
                  <a:srgbClr val="595959"/>
                </a:solidFill>
                <a:latin typeface="Times New Roman"/>
                <a:cs typeface="Times New Roman"/>
              </a:rPr>
              <a:t> </a:t>
            </a:r>
            <a:r>
              <a:rPr sz="1600" dirty="0">
                <a:solidFill>
                  <a:srgbClr val="595959"/>
                </a:solidFill>
                <a:latin typeface="Times New Roman"/>
                <a:cs typeface="Times New Roman"/>
              </a:rPr>
              <a:t>using</a:t>
            </a:r>
            <a:r>
              <a:rPr sz="1600" spc="-10" dirty="0">
                <a:solidFill>
                  <a:srgbClr val="595959"/>
                </a:solidFill>
                <a:latin typeface="Times New Roman"/>
                <a:cs typeface="Times New Roman"/>
              </a:rPr>
              <a:t> </a:t>
            </a:r>
            <a:r>
              <a:rPr sz="1600" spc="-5" dirty="0">
                <a:solidFill>
                  <a:srgbClr val="595959"/>
                </a:solidFill>
                <a:latin typeface="Times New Roman"/>
                <a:cs typeface="Times New Roman"/>
              </a:rPr>
              <a:t>words </a:t>
            </a:r>
            <a:r>
              <a:rPr sz="1600" spc="-385" dirty="0">
                <a:solidFill>
                  <a:srgbClr val="595959"/>
                </a:solidFill>
                <a:latin typeface="Times New Roman"/>
                <a:cs typeface="Times New Roman"/>
              </a:rPr>
              <a:t> </a:t>
            </a:r>
            <a:r>
              <a:rPr sz="1600" dirty="0">
                <a:solidFill>
                  <a:srgbClr val="595959"/>
                </a:solidFill>
                <a:latin typeface="Times New Roman"/>
                <a:cs typeface="Times New Roman"/>
              </a:rPr>
              <a:t>from most common 1,000</a:t>
            </a:r>
            <a:endParaRPr sz="1600">
              <a:latin typeface="Times New Roman"/>
              <a:cs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2524125" cy="665480"/>
          </a:xfrm>
          <a:prstGeom prst="rect">
            <a:avLst/>
          </a:prstGeom>
        </p:spPr>
        <p:txBody>
          <a:bodyPr vert="horz" wrap="square" lIns="0" tIns="12700" rIns="0" bIns="0" rtlCol="0">
            <a:spAutoFit/>
          </a:bodyPr>
          <a:lstStyle/>
          <a:p>
            <a:pPr marL="12700">
              <a:lnSpc>
                <a:spcPct val="100000"/>
              </a:lnSpc>
              <a:spcBef>
                <a:spcPts val="100"/>
              </a:spcBef>
            </a:pPr>
            <a:r>
              <a:rPr spc="80" dirty="0"/>
              <a:t>Zipf’s</a:t>
            </a:r>
            <a:r>
              <a:rPr spc="110" dirty="0"/>
              <a:t> </a:t>
            </a:r>
            <a:r>
              <a:rPr spc="65" dirty="0"/>
              <a:t>Law</a:t>
            </a:r>
          </a:p>
        </p:txBody>
      </p:sp>
      <p:sp>
        <p:nvSpPr>
          <p:cNvPr id="7" name="object 7"/>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8" name="object 8"/>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dirty="0"/>
              <a:t>8</a:t>
            </a:fld>
            <a:endParaRPr dirty="0"/>
          </a:p>
        </p:txBody>
      </p:sp>
      <p:sp>
        <p:nvSpPr>
          <p:cNvPr id="3" name="object 3"/>
          <p:cNvSpPr txBox="1">
            <a:spLocks noGrp="1"/>
          </p:cNvSpPr>
          <p:nvPr>
            <p:ph type="body" idx="1"/>
          </p:nvPr>
        </p:nvSpPr>
        <p:spPr>
          <a:prstGeom prst="rect">
            <a:avLst/>
          </a:prstGeom>
        </p:spPr>
        <p:txBody>
          <a:bodyPr vert="horz" wrap="square" lIns="0" tIns="50608" rIns="0" bIns="0" rtlCol="0">
            <a:spAutoFit/>
          </a:bodyPr>
          <a:lstStyle/>
          <a:p>
            <a:pPr marL="127635" marR="318135">
              <a:lnSpc>
                <a:spcPct val="102299"/>
              </a:lnSpc>
              <a:spcBef>
                <a:spcPts val="40"/>
              </a:spcBef>
            </a:pPr>
            <a:r>
              <a:rPr dirty="0"/>
              <a:t>In a </a:t>
            </a:r>
            <a:r>
              <a:rPr spc="-5" dirty="0"/>
              <a:t>natural</a:t>
            </a:r>
            <a:r>
              <a:rPr dirty="0"/>
              <a:t> </a:t>
            </a:r>
            <a:r>
              <a:rPr spc="-5" dirty="0"/>
              <a:t>language</a:t>
            </a:r>
            <a:r>
              <a:rPr dirty="0"/>
              <a:t> </a:t>
            </a:r>
            <a:r>
              <a:rPr spc="-5" dirty="0"/>
              <a:t>corpus,</a:t>
            </a:r>
            <a:r>
              <a:rPr dirty="0"/>
              <a:t> the </a:t>
            </a:r>
            <a:r>
              <a:rPr spc="-5" dirty="0"/>
              <a:t>frequency</a:t>
            </a:r>
            <a:r>
              <a:rPr spc="5" dirty="0"/>
              <a:t> </a:t>
            </a:r>
            <a:r>
              <a:rPr dirty="0"/>
              <a:t>of </a:t>
            </a:r>
            <a:r>
              <a:rPr spc="-5" dirty="0"/>
              <a:t>any</a:t>
            </a:r>
            <a:r>
              <a:rPr spc="5" dirty="0"/>
              <a:t> </a:t>
            </a:r>
            <a:r>
              <a:rPr spc="-5" dirty="0"/>
              <a:t>word</a:t>
            </a:r>
            <a:r>
              <a:rPr dirty="0"/>
              <a:t> is </a:t>
            </a:r>
            <a:r>
              <a:rPr spc="-535" dirty="0"/>
              <a:t> </a:t>
            </a:r>
            <a:r>
              <a:rPr spc="-5" dirty="0"/>
              <a:t>inversely</a:t>
            </a:r>
            <a:r>
              <a:rPr dirty="0"/>
              <a:t> </a:t>
            </a:r>
            <a:r>
              <a:rPr spc="-5" dirty="0"/>
              <a:t>proportional</a:t>
            </a:r>
            <a:r>
              <a:rPr spc="5" dirty="0"/>
              <a:t> </a:t>
            </a:r>
            <a:r>
              <a:rPr dirty="0"/>
              <a:t>to its</a:t>
            </a:r>
            <a:r>
              <a:rPr spc="-5" dirty="0"/>
              <a:t> rank</a:t>
            </a:r>
            <a:r>
              <a:rPr dirty="0"/>
              <a:t> in</a:t>
            </a:r>
            <a:r>
              <a:rPr spc="5" dirty="0"/>
              <a:t> </a:t>
            </a:r>
            <a:r>
              <a:rPr dirty="0"/>
              <a:t>a </a:t>
            </a:r>
            <a:r>
              <a:rPr spc="-5" dirty="0"/>
              <a:t>frequency</a:t>
            </a:r>
            <a:r>
              <a:rPr dirty="0"/>
              <a:t> </a:t>
            </a:r>
            <a:r>
              <a:rPr spc="-5" dirty="0"/>
              <a:t>table.</a:t>
            </a:r>
          </a:p>
          <a:p>
            <a:pPr marL="127635" marR="5080">
              <a:lnSpc>
                <a:spcPts val="2600"/>
              </a:lnSpc>
              <a:spcBef>
                <a:spcPts val="1280"/>
              </a:spcBef>
            </a:pPr>
            <a:r>
              <a:rPr spc="-5" dirty="0">
                <a:solidFill>
                  <a:srgbClr val="CC0000"/>
                </a:solidFill>
              </a:rPr>
              <a:t>Rank </a:t>
            </a:r>
            <a:r>
              <a:rPr spc="-5" dirty="0"/>
              <a:t>(</a:t>
            </a:r>
            <a:r>
              <a:rPr i="1" spc="-5" dirty="0">
                <a:solidFill>
                  <a:srgbClr val="CC0000"/>
                </a:solidFill>
                <a:latin typeface="Times New Roman"/>
                <a:cs typeface="Times New Roman"/>
              </a:rPr>
              <a:t>r</a:t>
            </a:r>
            <a:r>
              <a:rPr spc="-5" dirty="0"/>
              <a:t>): </a:t>
            </a:r>
            <a:r>
              <a:rPr dirty="0"/>
              <a:t>The </a:t>
            </a:r>
            <a:r>
              <a:rPr spc="-5" dirty="0"/>
              <a:t>numerical position </a:t>
            </a:r>
            <a:r>
              <a:rPr dirty="0"/>
              <a:t>of a </a:t>
            </a:r>
            <a:r>
              <a:rPr spc="-5" dirty="0"/>
              <a:t>word </a:t>
            </a:r>
            <a:r>
              <a:rPr dirty="0"/>
              <a:t>in a </a:t>
            </a:r>
            <a:r>
              <a:rPr spc="-5" dirty="0"/>
              <a:t>list sorted </a:t>
            </a:r>
            <a:r>
              <a:rPr dirty="0"/>
              <a:t>by </a:t>
            </a:r>
            <a:r>
              <a:rPr spc="-535" dirty="0"/>
              <a:t> </a:t>
            </a:r>
            <a:r>
              <a:rPr spc="-5" dirty="0"/>
              <a:t>decreasing frequency</a:t>
            </a:r>
            <a:r>
              <a:rPr dirty="0"/>
              <a:t> (</a:t>
            </a:r>
            <a:r>
              <a:rPr i="1" dirty="0">
                <a:latin typeface="Times New Roman"/>
                <a:cs typeface="Times New Roman"/>
              </a:rPr>
              <a:t>f</a:t>
            </a:r>
            <a:r>
              <a:rPr dirty="0"/>
              <a:t>).</a:t>
            </a:r>
          </a:p>
        </p:txBody>
      </p:sp>
      <p:sp>
        <p:nvSpPr>
          <p:cNvPr id="4" name="object 4"/>
          <p:cNvSpPr txBox="1"/>
          <p:nvPr/>
        </p:nvSpPr>
        <p:spPr>
          <a:xfrm>
            <a:off x="877255" y="3702101"/>
            <a:ext cx="3418204" cy="793115"/>
          </a:xfrm>
          <a:prstGeom prst="rect">
            <a:avLst/>
          </a:prstGeom>
        </p:spPr>
        <p:txBody>
          <a:bodyPr vert="horz" wrap="square" lIns="0" tIns="99695" rIns="0" bIns="0" rtlCol="0">
            <a:spAutoFit/>
          </a:bodyPr>
          <a:lstStyle/>
          <a:p>
            <a:pPr marL="12700">
              <a:lnSpc>
                <a:spcPct val="100000"/>
              </a:lnSpc>
              <a:spcBef>
                <a:spcPts val="785"/>
              </a:spcBef>
            </a:pPr>
            <a:r>
              <a:rPr sz="2200" dirty="0">
                <a:solidFill>
                  <a:srgbClr val="595959"/>
                </a:solidFill>
                <a:latin typeface="Times New Roman"/>
                <a:cs typeface="Times New Roman"/>
              </a:rPr>
              <a:t>Zipf</a:t>
            </a:r>
            <a:r>
              <a:rPr sz="2200" spc="-15" dirty="0">
                <a:solidFill>
                  <a:srgbClr val="595959"/>
                </a:solidFill>
                <a:latin typeface="Times New Roman"/>
                <a:cs typeface="Times New Roman"/>
              </a:rPr>
              <a:t> </a:t>
            </a:r>
            <a:r>
              <a:rPr sz="2200" dirty="0">
                <a:solidFill>
                  <a:srgbClr val="595959"/>
                </a:solidFill>
                <a:latin typeface="Times New Roman"/>
                <a:cs typeface="Times New Roman"/>
              </a:rPr>
              <a:t>(1949)</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“discovered”</a:t>
            </a:r>
            <a:r>
              <a:rPr sz="2200" spc="-20" dirty="0">
                <a:solidFill>
                  <a:srgbClr val="595959"/>
                </a:solidFill>
                <a:latin typeface="Times New Roman"/>
                <a:cs typeface="Times New Roman"/>
              </a:rPr>
              <a:t> </a:t>
            </a:r>
            <a:r>
              <a:rPr sz="2200" spc="-5" dirty="0">
                <a:solidFill>
                  <a:srgbClr val="595959"/>
                </a:solidFill>
                <a:latin typeface="Times New Roman"/>
                <a:cs typeface="Times New Roman"/>
              </a:rPr>
              <a:t>that:</a:t>
            </a:r>
            <a:endParaRPr sz="2200">
              <a:latin typeface="Times New Roman"/>
              <a:cs typeface="Times New Roman"/>
            </a:endParaRPr>
          </a:p>
          <a:p>
            <a:pPr marL="49530">
              <a:lnSpc>
                <a:spcPct val="100000"/>
              </a:lnSpc>
              <a:spcBef>
                <a:spcPts val="560"/>
              </a:spcBef>
            </a:pPr>
            <a:r>
              <a:rPr sz="1800" spc="-10" dirty="0">
                <a:solidFill>
                  <a:srgbClr val="002060"/>
                </a:solidFill>
                <a:latin typeface="Impact"/>
                <a:cs typeface="Impact"/>
              </a:rPr>
              <a:t>­</a:t>
            </a:r>
            <a:r>
              <a:rPr sz="1800" spc="229" dirty="0">
                <a:solidFill>
                  <a:srgbClr val="002060"/>
                </a:solidFill>
                <a:latin typeface="Impact"/>
                <a:cs typeface="Impact"/>
              </a:rPr>
              <a:t> </a:t>
            </a:r>
            <a:r>
              <a:rPr sz="1800" spc="-5" dirty="0">
                <a:solidFill>
                  <a:srgbClr val="595959"/>
                </a:solidFill>
                <a:latin typeface="Times New Roman"/>
                <a:cs typeface="Times New Roman"/>
              </a:rPr>
              <a:t>Examples</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if </a:t>
            </a:r>
            <a:r>
              <a:rPr sz="1800" i="1" dirty="0">
                <a:solidFill>
                  <a:srgbClr val="595959"/>
                </a:solidFill>
                <a:latin typeface="Times New Roman"/>
                <a:cs typeface="Times New Roman"/>
              </a:rPr>
              <a:t>k</a:t>
            </a:r>
            <a:r>
              <a:rPr sz="1800" i="1" spc="-10" dirty="0">
                <a:solidFill>
                  <a:srgbClr val="595959"/>
                </a:solidFill>
                <a:latin typeface="Times New Roman"/>
                <a:cs typeface="Times New Roman"/>
              </a:rPr>
              <a:t> </a:t>
            </a:r>
            <a:r>
              <a:rPr sz="1800" spc="-5" dirty="0">
                <a:solidFill>
                  <a:srgbClr val="595959"/>
                </a:solidFill>
                <a:latin typeface="Times New Roman"/>
                <a:cs typeface="Times New Roman"/>
              </a:rPr>
              <a:t>is</a:t>
            </a:r>
            <a:r>
              <a:rPr sz="1800" spc="-10" dirty="0">
                <a:solidFill>
                  <a:srgbClr val="595959"/>
                </a:solidFill>
                <a:latin typeface="Times New Roman"/>
                <a:cs typeface="Times New Roman"/>
              </a:rPr>
              <a:t> </a:t>
            </a:r>
            <a:r>
              <a:rPr sz="1800" dirty="0">
                <a:solidFill>
                  <a:srgbClr val="595959"/>
                </a:solidFill>
                <a:latin typeface="Times New Roman"/>
                <a:cs typeface="Times New Roman"/>
              </a:rPr>
              <a:t>1:</a:t>
            </a:r>
            <a:endParaRPr sz="1800">
              <a:latin typeface="Times New Roman"/>
              <a:cs typeface="Times New Roman"/>
            </a:endParaRPr>
          </a:p>
        </p:txBody>
      </p:sp>
      <p:sp>
        <p:nvSpPr>
          <p:cNvPr id="5" name="object 5"/>
          <p:cNvSpPr txBox="1"/>
          <p:nvPr/>
        </p:nvSpPr>
        <p:spPr>
          <a:xfrm>
            <a:off x="1096965" y="4469745"/>
            <a:ext cx="6724015" cy="1003300"/>
          </a:xfrm>
          <a:prstGeom prst="rect">
            <a:avLst/>
          </a:prstGeom>
        </p:spPr>
        <p:txBody>
          <a:bodyPr vert="horz" wrap="square" lIns="0" tIns="93980" rIns="0" bIns="0" rtlCol="0">
            <a:spAutoFit/>
          </a:bodyPr>
          <a:lstStyle/>
          <a:p>
            <a:pPr marL="12700">
              <a:lnSpc>
                <a:spcPct val="100000"/>
              </a:lnSpc>
              <a:spcBef>
                <a:spcPts val="740"/>
              </a:spcBef>
            </a:pPr>
            <a:r>
              <a:rPr sz="1800" spc="-10" dirty="0">
                <a:solidFill>
                  <a:srgbClr val="002060"/>
                </a:solidFill>
                <a:latin typeface="Impact"/>
                <a:cs typeface="Impact"/>
              </a:rPr>
              <a:t>­</a:t>
            </a:r>
            <a:r>
              <a:rPr sz="1800" spc="235" dirty="0">
                <a:solidFill>
                  <a:srgbClr val="002060"/>
                </a:solidFill>
                <a:latin typeface="Impact"/>
                <a:cs typeface="Impact"/>
              </a:rPr>
              <a:t> </a:t>
            </a:r>
            <a:r>
              <a:rPr sz="1800" spc="-5" dirty="0">
                <a:solidFill>
                  <a:srgbClr val="595959"/>
                </a:solidFill>
                <a:latin typeface="Times New Roman"/>
                <a:cs typeface="Times New Roman"/>
              </a:rPr>
              <a:t>Most </a:t>
            </a:r>
            <a:r>
              <a:rPr sz="1800" dirty="0">
                <a:solidFill>
                  <a:srgbClr val="595959"/>
                </a:solidFill>
                <a:latin typeface="Times New Roman"/>
                <a:cs typeface="Times New Roman"/>
              </a:rPr>
              <a:t>frequent</a:t>
            </a:r>
            <a:r>
              <a:rPr sz="1800" spc="-10" dirty="0">
                <a:solidFill>
                  <a:srgbClr val="595959"/>
                </a:solidFill>
                <a:latin typeface="Times New Roman"/>
                <a:cs typeface="Times New Roman"/>
              </a:rPr>
              <a:t> </a:t>
            </a:r>
            <a:r>
              <a:rPr sz="1800" dirty="0">
                <a:solidFill>
                  <a:srgbClr val="595959"/>
                </a:solidFill>
                <a:latin typeface="Times New Roman"/>
                <a:cs typeface="Times New Roman"/>
              </a:rPr>
              <a:t>word (</a:t>
            </a:r>
            <a:r>
              <a:rPr sz="1800" i="1" dirty="0">
                <a:solidFill>
                  <a:srgbClr val="595959"/>
                </a:solidFill>
                <a:latin typeface="Times New Roman"/>
                <a:cs typeface="Times New Roman"/>
              </a:rPr>
              <a:t>r</a:t>
            </a:r>
            <a:r>
              <a:rPr sz="1800" i="1" spc="-10" dirty="0">
                <a:solidFill>
                  <a:srgbClr val="595959"/>
                </a:solidFill>
                <a:latin typeface="Times New Roman"/>
                <a:cs typeface="Times New Roman"/>
              </a:rPr>
              <a:t> </a:t>
            </a:r>
            <a:r>
              <a:rPr sz="1800" dirty="0">
                <a:solidFill>
                  <a:srgbClr val="595959"/>
                </a:solidFill>
                <a:latin typeface="Times New Roman"/>
                <a:cs typeface="Times New Roman"/>
              </a:rPr>
              <a:t>=</a:t>
            </a:r>
            <a:r>
              <a:rPr sz="1800" spc="-5" dirty="0">
                <a:solidFill>
                  <a:srgbClr val="595959"/>
                </a:solidFill>
                <a:latin typeface="Times New Roman"/>
                <a:cs typeface="Times New Roman"/>
              </a:rPr>
              <a:t> </a:t>
            </a:r>
            <a:r>
              <a:rPr sz="1800" dirty="0">
                <a:solidFill>
                  <a:srgbClr val="595959"/>
                </a:solidFill>
                <a:latin typeface="Times New Roman"/>
                <a:cs typeface="Times New Roman"/>
              </a:rPr>
              <a:t>1) </a:t>
            </a:r>
            <a:r>
              <a:rPr sz="1800" spc="-5" dirty="0">
                <a:solidFill>
                  <a:srgbClr val="595959"/>
                </a:solidFill>
                <a:latin typeface="Times New Roman"/>
                <a:cs typeface="Times New Roman"/>
              </a:rPr>
              <a:t>is</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twice</a:t>
            </a:r>
            <a:r>
              <a:rPr sz="1800" dirty="0">
                <a:solidFill>
                  <a:srgbClr val="595959"/>
                </a:solidFill>
                <a:latin typeface="Times New Roman"/>
                <a:cs typeface="Times New Roman"/>
              </a:rPr>
              <a:t> as</a:t>
            </a:r>
            <a:r>
              <a:rPr sz="1800" spc="-10" dirty="0">
                <a:solidFill>
                  <a:srgbClr val="595959"/>
                </a:solidFill>
                <a:latin typeface="Times New Roman"/>
                <a:cs typeface="Times New Roman"/>
              </a:rPr>
              <a:t> </a:t>
            </a:r>
            <a:r>
              <a:rPr sz="1800" dirty="0">
                <a:solidFill>
                  <a:srgbClr val="595959"/>
                </a:solidFill>
                <a:latin typeface="Times New Roman"/>
                <a:cs typeface="Times New Roman"/>
              </a:rPr>
              <a:t>frequent</a:t>
            </a:r>
            <a:r>
              <a:rPr sz="1800" spc="-5" dirty="0">
                <a:solidFill>
                  <a:srgbClr val="595959"/>
                </a:solidFill>
                <a:latin typeface="Times New Roman"/>
                <a:cs typeface="Times New Roman"/>
              </a:rPr>
              <a:t> </a:t>
            </a:r>
            <a:r>
              <a:rPr sz="1800" dirty="0">
                <a:solidFill>
                  <a:srgbClr val="595959"/>
                </a:solidFill>
                <a:latin typeface="Times New Roman"/>
                <a:cs typeface="Times New Roman"/>
              </a:rPr>
              <a:t>as</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second</a:t>
            </a:r>
            <a:r>
              <a:rPr sz="1800" dirty="0">
                <a:solidFill>
                  <a:srgbClr val="595959"/>
                </a:solidFill>
                <a:latin typeface="Times New Roman"/>
                <a:cs typeface="Times New Roman"/>
              </a:rPr>
              <a:t> </a:t>
            </a:r>
            <a:r>
              <a:rPr sz="1800" spc="-5" dirty="0">
                <a:solidFill>
                  <a:srgbClr val="595959"/>
                </a:solidFill>
                <a:latin typeface="Times New Roman"/>
                <a:cs typeface="Times New Roman"/>
              </a:rPr>
              <a:t>most</a:t>
            </a:r>
            <a:r>
              <a:rPr sz="1800" spc="-10" dirty="0">
                <a:solidFill>
                  <a:srgbClr val="595959"/>
                </a:solidFill>
                <a:latin typeface="Times New Roman"/>
                <a:cs typeface="Times New Roman"/>
              </a:rPr>
              <a:t> </a:t>
            </a:r>
            <a:r>
              <a:rPr sz="1800" dirty="0">
                <a:solidFill>
                  <a:srgbClr val="595959"/>
                </a:solidFill>
                <a:latin typeface="Times New Roman"/>
                <a:cs typeface="Times New Roman"/>
              </a:rPr>
              <a:t>frequent</a:t>
            </a:r>
            <a:endParaRPr sz="1800">
              <a:latin typeface="Times New Roman"/>
              <a:cs typeface="Times New Roman"/>
            </a:endParaRPr>
          </a:p>
          <a:p>
            <a:pPr marL="149225" marR="163830" indent="-137160">
              <a:lnSpc>
                <a:spcPts val="2100"/>
              </a:lnSpc>
              <a:spcBef>
                <a:spcPts val="760"/>
              </a:spcBef>
            </a:pPr>
            <a:r>
              <a:rPr sz="1800" spc="-10" dirty="0">
                <a:solidFill>
                  <a:srgbClr val="002060"/>
                </a:solidFill>
                <a:latin typeface="Impact"/>
                <a:cs typeface="Impact"/>
              </a:rPr>
              <a:t>­</a:t>
            </a:r>
            <a:r>
              <a:rPr sz="1800" spc="-5" dirty="0">
                <a:solidFill>
                  <a:srgbClr val="002060"/>
                </a:solidFill>
                <a:latin typeface="Impact"/>
                <a:cs typeface="Impact"/>
              </a:rPr>
              <a:t> </a:t>
            </a:r>
            <a:r>
              <a:rPr sz="1800" spc="-5" dirty="0">
                <a:solidFill>
                  <a:srgbClr val="595959"/>
                </a:solidFill>
                <a:latin typeface="Times New Roman"/>
                <a:cs typeface="Times New Roman"/>
              </a:rPr>
              <a:t>Most </a:t>
            </a:r>
            <a:r>
              <a:rPr sz="1800" dirty="0">
                <a:solidFill>
                  <a:srgbClr val="595959"/>
                </a:solidFill>
                <a:latin typeface="Times New Roman"/>
                <a:cs typeface="Times New Roman"/>
              </a:rPr>
              <a:t>frequent (</a:t>
            </a:r>
            <a:r>
              <a:rPr sz="1800" i="1" dirty="0">
                <a:solidFill>
                  <a:srgbClr val="595959"/>
                </a:solidFill>
                <a:latin typeface="Times New Roman"/>
                <a:cs typeface="Times New Roman"/>
              </a:rPr>
              <a:t>r </a:t>
            </a:r>
            <a:r>
              <a:rPr sz="1800" dirty="0">
                <a:solidFill>
                  <a:srgbClr val="595959"/>
                </a:solidFill>
                <a:latin typeface="Times New Roman"/>
                <a:cs typeface="Times New Roman"/>
              </a:rPr>
              <a:t>= 1) </a:t>
            </a:r>
            <a:r>
              <a:rPr sz="1800" spc="-5" dirty="0">
                <a:solidFill>
                  <a:srgbClr val="595959"/>
                </a:solidFill>
                <a:latin typeface="Times New Roman"/>
                <a:cs typeface="Times New Roman"/>
              </a:rPr>
              <a:t>is three times </a:t>
            </a:r>
            <a:r>
              <a:rPr sz="1800" dirty="0">
                <a:solidFill>
                  <a:srgbClr val="595959"/>
                </a:solidFill>
                <a:latin typeface="Times New Roman"/>
                <a:cs typeface="Times New Roman"/>
              </a:rPr>
              <a:t>as frequent as </a:t>
            </a:r>
            <a:r>
              <a:rPr sz="1800" spc="-5" dirty="0">
                <a:solidFill>
                  <a:srgbClr val="595959"/>
                </a:solidFill>
                <a:latin typeface="Times New Roman"/>
                <a:cs typeface="Times New Roman"/>
              </a:rPr>
              <a:t>third most frequent, </a:t>
            </a:r>
            <a:r>
              <a:rPr sz="1800" spc="-434" dirty="0">
                <a:solidFill>
                  <a:srgbClr val="595959"/>
                </a:solidFill>
                <a:latin typeface="Times New Roman"/>
                <a:cs typeface="Times New Roman"/>
              </a:rPr>
              <a:t> </a:t>
            </a:r>
            <a:r>
              <a:rPr sz="1800" spc="-5" dirty="0">
                <a:solidFill>
                  <a:srgbClr val="595959"/>
                </a:solidFill>
                <a:latin typeface="Times New Roman"/>
                <a:cs typeface="Times New Roman"/>
              </a:rPr>
              <a:t>etc.</a:t>
            </a:r>
            <a:endParaRPr sz="1800">
              <a:latin typeface="Times New Roman"/>
              <a:cs typeface="Times New Roman"/>
            </a:endParaRPr>
          </a:p>
        </p:txBody>
      </p:sp>
      <p:sp>
        <p:nvSpPr>
          <p:cNvPr id="6" name="object 6"/>
          <p:cNvSpPr txBox="1"/>
          <p:nvPr/>
        </p:nvSpPr>
        <p:spPr>
          <a:xfrm>
            <a:off x="4901248" y="3771996"/>
            <a:ext cx="2854960" cy="393065"/>
          </a:xfrm>
          <a:prstGeom prst="rect">
            <a:avLst/>
          </a:prstGeom>
        </p:spPr>
        <p:txBody>
          <a:bodyPr vert="horz" wrap="square" lIns="0" tIns="13970" rIns="0" bIns="0" rtlCol="0">
            <a:spAutoFit/>
          </a:bodyPr>
          <a:lstStyle/>
          <a:p>
            <a:pPr marL="12700">
              <a:lnSpc>
                <a:spcPct val="100000"/>
              </a:lnSpc>
              <a:spcBef>
                <a:spcPts val="110"/>
              </a:spcBef>
              <a:tabLst>
                <a:tab pos="308610" algn="l"/>
                <a:tab pos="1021715" algn="l"/>
              </a:tabLst>
            </a:pPr>
            <a:r>
              <a:rPr sz="2400" i="1" spc="-5" dirty="0">
                <a:latin typeface="Times New Roman"/>
                <a:cs typeface="Times New Roman"/>
              </a:rPr>
              <a:t>f	</a:t>
            </a:r>
            <a:r>
              <a:rPr sz="2400" i="1" spc="-10" dirty="0">
                <a:latin typeface="Times New Roman"/>
                <a:cs typeface="Times New Roman"/>
              </a:rPr>
              <a:t>r</a:t>
            </a:r>
            <a:r>
              <a:rPr sz="2400" i="1" spc="35" dirty="0">
                <a:latin typeface="Times New Roman"/>
                <a:cs typeface="Times New Roman"/>
              </a:rPr>
              <a:t> </a:t>
            </a:r>
            <a:r>
              <a:rPr sz="2400" spc="-10" dirty="0">
                <a:latin typeface="Symbol"/>
                <a:cs typeface="Symbol"/>
              </a:rPr>
              <a:t></a:t>
            </a:r>
            <a:r>
              <a:rPr sz="2400" spc="-85" dirty="0">
                <a:latin typeface="Times New Roman"/>
                <a:cs typeface="Times New Roman"/>
              </a:rPr>
              <a:t> </a:t>
            </a:r>
            <a:r>
              <a:rPr sz="2400" i="1" spc="-10" dirty="0">
                <a:latin typeface="Times New Roman"/>
                <a:cs typeface="Times New Roman"/>
              </a:rPr>
              <a:t>k	</a:t>
            </a:r>
            <a:r>
              <a:rPr sz="2400" spc="-40" dirty="0">
                <a:latin typeface="Times New Roman"/>
                <a:cs typeface="Times New Roman"/>
              </a:rPr>
              <a:t>(for</a:t>
            </a:r>
            <a:r>
              <a:rPr sz="2400" spc="-110" dirty="0">
                <a:latin typeface="Times New Roman"/>
                <a:cs typeface="Times New Roman"/>
              </a:rPr>
              <a:t> </a:t>
            </a:r>
            <a:r>
              <a:rPr sz="2400" spc="-45" dirty="0">
                <a:latin typeface="Times New Roman"/>
                <a:cs typeface="Times New Roman"/>
              </a:rPr>
              <a:t>constant</a:t>
            </a:r>
            <a:r>
              <a:rPr sz="2400" spc="15" dirty="0">
                <a:latin typeface="Times New Roman"/>
                <a:cs typeface="Times New Roman"/>
              </a:rPr>
              <a:t> </a:t>
            </a:r>
            <a:r>
              <a:rPr sz="2400" i="1" spc="80" dirty="0">
                <a:latin typeface="Times New Roman"/>
                <a:cs typeface="Times New Roman"/>
              </a:rPr>
              <a:t>k</a:t>
            </a:r>
            <a:r>
              <a:rPr sz="2400" spc="80" dirty="0">
                <a:latin typeface="Times New Roman"/>
                <a:cs typeface="Times New Roman"/>
              </a:rPr>
              <a:t>)</a:t>
            </a:r>
            <a:endParaRPr sz="2400">
              <a:latin typeface="Times New Roman"/>
              <a:cs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2524125" cy="665480"/>
          </a:xfrm>
          <a:prstGeom prst="rect">
            <a:avLst/>
          </a:prstGeom>
        </p:spPr>
        <p:txBody>
          <a:bodyPr vert="horz" wrap="square" lIns="0" tIns="12700" rIns="0" bIns="0" rtlCol="0">
            <a:spAutoFit/>
          </a:bodyPr>
          <a:lstStyle/>
          <a:p>
            <a:pPr marL="12700">
              <a:lnSpc>
                <a:spcPct val="100000"/>
              </a:lnSpc>
              <a:spcBef>
                <a:spcPts val="100"/>
              </a:spcBef>
            </a:pPr>
            <a:r>
              <a:rPr spc="80" dirty="0"/>
              <a:t>Zipf’s</a:t>
            </a:r>
            <a:r>
              <a:rPr spc="110" dirty="0"/>
              <a:t> </a:t>
            </a:r>
            <a:r>
              <a:rPr spc="65" dirty="0"/>
              <a:t>Law</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a:t>
            </a:r>
            <a:r>
              <a:rPr spc="10" dirty="0"/>
              <a:t> </a:t>
            </a:r>
            <a:r>
              <a:rPr spc="-5" dirty="0"/>
              <a:t>INFORMATION STUDIES</a:t>
            </a:r>
            <a:r>
              <a:rPr spc="10" dirty="0"/>
              <a:t> </a:t>
            </a:r>
            <a:r>
              <a:rPr dirty="0"/>
              <a:t>| </a:t>
            </a:r>
            <a:r>
              <a:rPr spc="-5" dirty="0"/>
              <a:t>SYRACUSE</a:t>
            </a:r>
            <a:r>
              <a:rPr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dirty="0"/>
              <a:t>9</a:t>
            </a:fld>
            <a:endParaRPr dirty="0"/>
          </a:p>
        </p:txBody>
      </p:sp>
      <p:sp>
        <p:nvSpPr>
          <p:cNvPr id="3" name="object 3"/>
          <p:cNvSpPr txBox="1"/>
          <p:nvPr/>
        </p:nvSpPr>
        <p:spPr>
          <a:xfrm>
            <a:off x="687288" y="2098668"/>
            <a:ext cx="7131684" cy="2899410"/>
          </a:xfrm>
          <a:prstGeom prst="rect">
            <a:avLst/>
          </a:prstGeom>
        </p:spPr>
        <p:txBody>
          <a:bodyPr vert="horz" wrap="square" lIns="0" tIns="104775" rIns="0" bIns="0" rtlCol="0">
            <a:spAutoFit/>
          </a:bodyPr>
          <a:lstStyle/>
          <a:p>
            <a:pPr marL="12700">
              <a:lnSpc>
                <a:spcPct val="100000"/>
              </a:lnSpc>
              <a:spcBef>
                <a:spcPts val="825"/>
              </a:spcBef>
            </a:pPr>
            <a:r>
              <a:rPr sz="2200" dirty="0">
                <a:solidFill>
                  <a:srgbClr val="595959"/>
                </a:solidFill>
                <a:latin typeface="Times New Roman"/>
                <a:cs typeface="Times New Roman"/>
              </a:rPr>
              <a:t>For </a:t>
            </a:r>
            <a:r>
              <a:rPr sz="2200" spc="-5" dirty="0">
                <a:solidFill>
                  <a:srgbClr val="595959"/>
                </a:solidFill>
                <a:latin typeface="Times New Roman"/>
                <a:cs typeface="Times New Roman"/>
              </a:rPr>
              <a:t>example,</a:t>
            </a:r>
            <a:r>
              <a:rPr sz="2200" spc="5" dirty="0">
                <a:solidFill>
                  <a:srgbClr val="595959"/>
                </a:solidFill>
                <a:latin typeface="Times New Roman"/>
                <a:cs typeface="Times New Roman"/>
              </a:rPr>
              <a:t> </a:t>
            </a:r>
            <a:r>
              <a:rPr sz="2200" dirty="0">
                <a:solidFill>
                  <a:srgbClr val="595959"/>
                </a:solidFill>
                <a:latin typeface="Times New Roman"/>
                <a:cs typeface="Times New Roman"/>
              </a:rPr>
              <a:t>in the </a:t>
            </a:r>
            <a:r>
              <a:rPr sz="2200" u="sng" spc="-5" dirty="0">
                <a:solidFill>
                  <a:srgbClr val="6B9F25"/>
                </a:solidFill>
                <a:uFill>
                  <a:solidFill>
                    <a:srgbClr val="6B9F25"/>
                  </a:solidFill>
                </a:uFill>
                <a:latin typeface="Times New Roman"/>
                <a:cs typeface="Times New Roman"/>
              </a:rPr>
              <a:t>Brown</a:t>
            </a:r>
            <a:r>
              <a:rPr sz="2200" u="sng" dirty="0">
                <a:solidFill>
                  <a:srgbClr val="6B9F25"/>
                </a:solidFill>
                <a:uFill>
                  <a:solidFill>
                    <a:srgbClr val="6B9F25"/>
                  </a:solidFill>
                </a:uFill>
                <a:latin typeface="Times New Roman"/>
                <a:cs typeface="Times New Roman"/>
              </a:rPr>
              <a:t> </a:t>
            </a:r>
            <a:r>
              <a:rPr sz="2200" u="sng" spc="-5" dirty="0">
                <a:solidFill>
                  <a:srgbClr val="6B9F25"/>
                </a:solidFill>
                <a:uFill>
                  <a:solidFill>
                    <a:srgbClr val="6B9F25"/>
                  </a:solidFill>
                </a:uFill>
                <a:latin typeface="Times New Roman"/>
                <a:cs typeface="Times New Roman"/>
              </a:rPr>
              <a:t>Corpus</a:t>
            </a:r>
            <a:r>
              <a:rPr sz="2200" spc="-5" dirty="0">
                <a:solidFill>
                  <a:srgbClr val="6B9F25"/>
                </a:solidFill>
                <a:latin typeface="Times New Roman"/>
                <a:cs typeface="Times New Roman"/>
              </a:rPr>
              <a:t> </a:t>
            </a:r>
            <a:r>
              <a:rPr sz="2200" dirty="0">
                <a:solidFill>
                  <a:srgbClr val="595959"/>
                </a:solidFill>
                <a:latin typeface="Times New Roman"/>
                <a:cs typeface="Times New Roman"/>
              </a:rPr>
              <a:t>of</a:t>
            </a:r>
            <a:r>
              <a:rPr sz="2200" spc="-120" dirty="0">
                <a:solidFill>
                  <a:srgbClr val="595959"/>
                </a:solidFill>
                <a:latin typeface="Times New Roman"/>
                <a:cs typeface="Times New Roman"/>
              </a:rPr>
              <a:t> </a:t>
            </a:r>
            <a:r>
              <a:rPr sz="2200" spc="-5" dirty="0">
                <a:solidFill>
                  <a:srgbClr val="595959"/>
                </a:solidFill>
                <a:latin typeface="Times New Roman"/>
                <a:cs typeface="Times New Roman"/>
              </a:rPr>
              <a:t>American</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English</a:t>
            </a:r>
            <a:r>
              <a:rPr sz="2200" dirty="0">
                <a:solidFill>
                  <a:srgbClr val="595959"/>
                </a:solidFill>
                <a:latin typeface="Times New Roman"/>
                <a:cs typeface="Times New Roman"/>
              </a:rPr>
              <a:t> </a:t>
            </a:r>
            <a:r>
              <a:rPr sz="2200" spc="-5" dirty="0">
                <a:solidFill>
                  <a:srgbClr val="595959"/>
                </a:solidFill>
                <a:latin typeface="Times New Roman"/>
                <a:cs typeface="Times New Roman"/>
              </a:rPr>
              <a:t>text,</a:t>
            </a:r>
            <a:endParaRPr sz="2200">
              <a:latin typeface="Times New Roman"/>
              <a:cs typeface="Times New Roman"/>
            </a:endParaRPr>
          </a:p>
          <a:p>
            <a:pPr marL="186690" marR="114300" indent="-137160">
              <a:lnSpc>
                <a:spcPct val="100000"/>
              </a:lnSpc>
              <a:spcBef>
                <a:spcPts val="660"/>
              </a:spcBef>
            </a:pPr>
            <a:r>
              <a:rPr sz="2000" spc="-15" dirty="0">
                <a:solidFill>
                  <a:srgbClr val="002060"/>
                </a:solidFill>
                <a:latin typeface="Impact"/>
                <a:cs typeface="Impact"/>
              </a:rPr>
              <a:t>­</a:t>
            </a:r>
            <a:r>
              <a:rPr sz="2000" spc="140" dirty="0">
                <a:solidFill>
                  <a:srgbClr val="002060"/>
                </a:solidFill>
                <a:latin typeface="Impact"/>
                <a:cs typeface="Impact"/>
              </a:rPr>
              <a:t> </a:t>
            </a:r>
            <a:r>
              <a:rPr sz="2000" spc="-5" dirty="0">
                <a:solidFill>
                  <a:srgbClr val="595959"/>
                </a:solidFill>
                <a:latin typeface="Times New Roman"/>
                <a:cs typeface="Times New Roman"/>
              </a:rPr>
              <a:t>the </a:t>
            </a:r>
            <a:r>
              <a:rPr sz="2000" dirty="0">
                <a:solidFill>
                  <a:srgbClr val="595959"/>
                </a:solidFill>
                <a:latin typeface="Times New Roman"/>
                <a:cs typeface="Times New Roman"/>
              </a:rPr>
              <a:t>word </a:t>
            </a:r>
            <a:r>
              <a:rPr sz="2000" spc="-5" dirty="0">
                <a:solidFill>
                  <a:srgbClr val="595959"/>
                </a:solidFill>
                <a:latin typeface="Times New Roman"/>
                <a:cs typeface="Times New Roman"/>
              </a:rPr>
              <a:t>“</a:t>
            </a:r>
            <a:r>
              <a:rPr sz="2000" u="sng" spc="-5" dirty="0">
                <a:solidFill>
                  <a:srgbClr val="6B9F25"/>
                </a:solidFill>
                <a:uFill>
                  <a:solidFill>
                    <a:srgbClr val="6B9F25"/>
                  </a:solidFill>
                </a:uFill>
                <a:latin typeface="Times New Roman"/>
                <a:cs typeface="Times New Roman"/>
              </a:rPr>
              <a:t>the</a:t>
            </a:r>
            <a:r>
              <a:rPr sz="2000" spc="-5" dirty="0">
                <a:solidFill>
                  <a:srgbClr val="595959"/>
                </a:solidFill>
                <a:latin typeface="Times New Roman"/>
                <a:cs typeface="Times New Roman"/>
              </a:rPr>
              <a:t>” is the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most</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frequently</a:t>
            </a:r>
            <a:r>
              <a:rPr sz="2000" dirty="0">
                <a:solidFill>
                  <a:srgbClr val="595959"/>
                </a:solidFill>
                <a:latin typeface="Times New Roman"/>
                <a:cs typeface="Times New Roman"/>
              </a:rPr>
              <a:t> </a:t>
            </a:r>
            <a:r>
              <a:rPr sz="2000" spc="-5" dirty="0">
                <a:solidFill>
                  <a:srgbClr val="595959"/>
                </a:solidFill>
                <a:latin typeface="Times New Roman"/>
                <a:cs typeface="Times New Roman"/>
              </a:rPr>
              <a:t>occurring</a:t>
            </a:r>
            <a:r>
              <a:rPr sz="2000" dirty="0">
                <a:solidFill>
                  <a:srgbClr val="595959"/>
                </a:solidFill>
                <a:latin typeface="Times New Roman"/>
                <a:cs typeface="Times New Roman"/>
              </a:rPr>
              <a:t> word </a:t>
            </a:r>
            <a:r>
              <a:rPr sz="2000" spc="-5" dirty="0">
                <a:solidFill>
                  <a:srgbClr val="595959"/>
                </a:solidFill>
                <a:latin typeface="Times New Roman"/>
                <a:cs typeface="Times New Roman"/>
              </a:rPr>
              <a:t>and,</a:t>
            </a:r>
            <a:r>
              <a:rPr sz="2000" dirty="0">
                <a:solidFill>
                  <a:srgbClr val="595959"/>
                </a:solidFill>
                <a:latin typeface="Times New Roman"/>
                <a:cs typeface="Times New Roman"/>
              </a:rPr>
              <a:t> by</a:t>
            </a:r>
            <a:r>
              <a:rPr sz="2000" spc="-5" dirty="0">
                <a:solidFill>
                  <a:srgbClr val="595959"/>
                </a:solidFill>
                <a:latin typeface="Times New Roman"/>
                <a:cs typeface="Times New Roman"/>
              </a:rPr>
              <a:t> </a:t>
            </a:r>
            <a:r>
              <a:rPr sz="2000" spc="-10" dirty="0">
                <a:solidFill>
                  <a:srgbClr val="595959"/>
                </a:solidFill>
                <a:latin typeface="Times New Roman"/>
                <a:cs typeface="Times New Roman"/>
              </a:rPr>
              <a:t>itself, </a:t>
            </a:r>
            <a:r>
              <a:rPr sz="2000" spc="-484" dirty="0">
                <a:solidFill>
                  <a:srgbClr val="595959"/>
                </a:solidFill>
                <a:latin typeface="Times New Roman"/>
                <a:cs typeface="Times New Roman"/>
              </a:rPr>
              <a:t> </a:t>
            </a:r>
            <a:r>
              <a:rPr sz="2000" spc="-5" dirty="0">
                <a:solidFill>
                  <a:srgbClr val="595959"/>
                </a:solidFill>
                <a:latin typeface="Times New Roman"/>
                <a:cs typeface="Times New Roman"/>
              </a:rPr>
              <a:t>accounts for nearly </a:t>
            </a:r>
            <a:r>
              <a:rPr sz="2000" dirty="0">
                <a:solidFill>
                  <a:srgbClr val="595959"/>
                </a:solidFill>
                <a:latin typeface="Times New Roman"/>
                <a:cs typeface="Times New Roman"/>
              </a:rPr>
              <a:t>7% of </a:t>
            </a:r>
            <a:r>
              <a:rPr sz="2000" spc="-5" dirty="0">
                <a:solidFill>
                  <a:srgbClr val="595959"/>
                </a:solidFill>
                <a:latin typeface="Times New Roman"/>
                <a:cs typeface="Times New Roman"/>
              </a:rPr>
              <a:t>all </a:t>
            </a:r>
            <a:r>
              <a:rPr sz="2000" dirty="0">
                <a:solidFill>
                  <a:srgbClr val="595959"/>
                </a:solidFill>
                <a:latin typeface="Times New Roman"/>
                <a:cs typeface="Times New Roman"/>
              </a:rPr>
              <a:t>word </a:t>
            </a:r>
            <a:r>
              <a:rPr sz="2000" spc="-5" dirty="0">
                <a:solidFill>
                  <a:srgbClr val="595959"/>
                </a:solidFill>
                <a:latin typeface="Times New Roman"/>
                <a:cs typeface="Times New Roman"/>
              </a:rPr>
              <a:t>occurrences (69,971 </a:t>
            </a:r>
            <a:r>
              <a:rPr sz="2000" dirty="0">
                <a:solidFill>
                  <a:srgbClr val="595959"/>
                </a:solidFill>
                <a:latin typeface="Times New Roman"/>
                <a:cs typeface="Times New Roman"/>
              </a:rPr>
              <a:t>out of </a:t>
            </a:r>
            <a:r>
              <a:rPr sz="2000" spc="5" dirty="0">
                <a:solidFill>
                  <a:srgbClr val="595959"/>
                </a:solidFill>
                <a:latin typeface="Times New Roman"/>
                <a:cs typeface="Times New Roman"/>
              </a:rPr>
              <a:t> </a:t>
            </a:r>
            <a:r>
              <a:rPr sz="2000" spc="-10" dirty="0">
                <a:solidFill>
                  <a:srgbClr val="595959"/>
                </a:solidFill>
                <a:latin typeface="Times New Roman"/>
                <a:cs typeface="Times New Roman"/>
              </a:rPr>
              <a:t>slightly</a:t>
            </a:r>
            <a:r>
              <a:rPr sz="2000" spc="-5" dirty="0">
                <a:solidFill>
                  <a:srgbClr val="595959"/>
                </a:solidFill>
                <a:latin typeface="Times New Roman"/>
                <a:cs typeface="Times New Roman"/>
              </a:rPr>
              <a:t> over </a:t>
            </a:r>
            <a:r>
              <a:rPr sz="2000" dirty="0">
                <a:solidFill>
                  <a:srgbClr val="595959"/>
                </a:solidFill>
                <a:latin typeface="Times New Roman"/>
                <a:cs typeface="Times New Roman"/>
              </a:rPr>
              <a:t>1 </a:t>
            </a:r>
            <a:r>
              <a:rPr sz="2000" spc="-10" dirty="0">
                <a:solidFill>
                  <a:srgbClr val="595959"/>
                </a:solidFill>
                <a:latin typeface="Times New Roman"/>
                <a:cs typeface="Times New Roman"/>
              </a:rPr>
              <a:t>million),</a:t>
            </a:r>
            <a:endParaRPr sz="2000">
              <a:latin typeface="Times New Roman"/>
              <a:cs typeface="Times New Roman"/>
            </a:endParaRPr>
          </a:p>
          <a:p>
            <a:pPr marL="186690" marR="267970" indent="-137160">
              <a:lnSpc>
                <a:spcPct val="100000"/>
              </a:lnSpc>
              <a:spcBef>
                <a:spcPts val="600"/>
              </a:spcBef>
            </a:pPr>
            <a:r>
              <a:rPr sz="2000" spc="-15" dirty="0">
                <a:solidFill>
                  <a:srgbClr val="002060"/>
                </a:solidFill>
                <a:latin typeface="Impact"/>
                <a:cs typeface="Impact"/>
              </a:rPr>
              <a:t>­</a:t>
            </a:r>
            <a:r>
              <a:rPr sz="2000" spc="145" dirty="0">
                <a:solidFill>
                  <a:srgbClr val="002060"/>
                </a:solidFill>
                <a:latin typeface="Impact"/>
                <a:cs typeface="Impact"/>
              </a:rPr>
              <a:t> </a:t>
            </a:r>
            <a:r>
              <a:rPr sz="2000" spc="-5" dirty="0">
                <a:solidFill>
                  <a:srgbClr val="595959"/>
                </a:solidFill>
                <a:latin typeface="Times New Roman"/>
                <a:cs typeface="Times New Roman"/>
              </a:rPr>
              <a:t>the second-place</a:t>
            </a:r>
            <a:r>
              <a:rPr sz="2000" dirty="0">
                <a:solidFill>
                  <a:srgbClr val="595959"/>
                </a:solidFill>
                <a:latin typeface="Times New Roman"/>
                <a:cs typeface="Times New Roman"/>
              </a:rPr>
              <a:t> word </a:t>
            </a:r>
            <a:r>
              <a:rPr sz="2000" spc="-5" dirty="0">
                <a:solidFill>
                  <a:srgbClr val="595959"/>
                </a:solidFill>
                <a:latin typeface="Times New Roman"/>
                <a:cs typeface="Times New Roman"/>
              </a:rPr>
              <a:t>“of” accounts</a:t>
            </a:r>
            <a:r>
              <a:rPr sz="2000" dirty="0">
                <a:solidFill>
                  <a:srgbClr val="595959"/>
                </a:solidFill>
                <a:latin typeface="Times New Roman"/>
                <a:cs typeface="Times New Roman"/>
              </a:rPr>
              <a:t> </a:t>
            </a:r>
            <a:r>
              <a:rPr sz="2000" spc="-5" dirty="0">
                <a:solidFill>
                  <a:srgbClr val="595959"/>
                </a:solidFill>
                <a:latin typeface="Times New Roman"/>
                <a:cs typeface="Times New Roman"/>
              </a:rPr>
              <a:t>for </a:t>
            </a:r>
            <a:r>
              <a:rPr sz="2000" spc="-10" dirty="0">
                <a:solidFill>
                  <a:srgbClr val="595959"/>
                </a:solidFill>
                <a:latin typeface="Times New Roman"/>
                <a:cs typeface="Times New Roman"/>
              </a:rPr>
              <a:t>slightly</a:t>
            </a:r>
            <a:r>
              <a:rPr sz="2000" dirty="0">
                <a:solidFill>
                  <a:srgbClr val="595959"/>
                </a:solidFill>
                <a:latin typeface="Times New Roman"/>
                <a:cs typeface="Times New Roman"/>
              </a:rPr>
              <a:t> </a:t>
            </a:r>
            <a:r>
              <a:rPr sz="2000" spc="-5" dirty="0">
                <a:solidFill>
                  <a:srgbClr val="595959"/>
                </a:solidFill>
                <a:latin typeface="Times New Roman"/>
                <a:cs typeface="Times New Roman"/>
              </a:rPr>
              <a:t>over</a:t>
            </a:r>
            <a:r>
              <a:rPr sz="2000" dirty="0">
                <a:solidFill>
                  <a:srgbClr val="595959"/>
                </a:solidFill>
                <a:latin typeface="Times New Roman"/>
                <a:cs typeface="Times New Roman"/>
              </a:rPr>
              <a:t> 3.5%</a:t>
            </a:r>
            <a:r>
              <a:rPr sz="2000" spc="-5" dirty="0">
                <a:solidFill>
                  <a:srgbClr val="595959"/>
                </a:solidFill>
                <a:latin typeface="Times New Roman"/>
                <a:cs typeface="Times New Roman"/>
              </a:rPr>
              <a:t> </a:t>
            </a:r>
            <a:r>
              <a:rPr sz="2000" dirty="0">
                <a:solidFill>
                  <a:srgbClr val="595959"/>
                </a:solidFill>
                <a:latin typeface="Times New Roman"/>
                <a:cs typeface="Times New Roman"/>
              </a:rPr>
              <a:t>of</a:t>
            </a:r>
            <a:r>
              <a:rPr sz="2000" spc="-5" dirty="0">
                <a:solidFill>
                  <a:srgbClr val="595959"/>
                </a:solidFill>
                <a:latin typeface="Times New Roman"/>
                <a:cs typeface="Times New Roman"/>
              </a:rPr>
              <a:t> the </a:t>
            </a:r>
            <a:r>
              <a:rPr sz="2000" spc="-484" dirty="0">
                <a:solidFill>
                  <a:srgbClr val="595959"/>
                </a:solidFill>
                <a:latin typeface="Times New Roman"/>
                <a:cs typeface="Times New Roman"/>
              </a:rPr>
              <a:t> </a:t>
            </a:r>
            <a:r>
              <a:rPr sz="2000" dirty="0">
                <a:solidFill>
                  <a:srgbClr val="595959"/>
                </a:solidFill>
                <a:latin typeface="Times New Roman"/>
                <a:cs typeface="Times New Roman"/>
              </a:rPr>
              <a:t>words</a:t>
            </a:r>
            <a:r>
              <a:rPr sz="2000" spc="-10" dirty="0">
                <a:solidFill>
                  <a:srgbClr val="595959"/>
                </a:solidFill>
                <a:latin typeface="Times New Roman"/>
                <a:cs typeface="Times New Roman"/>
              </a:rPr>
              <a:t> </a:t>
            </a:r>
            <a:r>
              <a:rPr sz="2000" spc="-15" dirty="0">
                <a:solidFill>
                  <a:srgbClr val="595959"/>
                </a:solidFill>
                <a:latin typeface="Times New Roman"/>
                <a:cs typeface="Times New Roman"/>
              </a:rPr>
              <a:t>(36,411</a:t>
            </a:r>
            <a:r>
              <a:rPr sz="2000" dirty="0">
                <a:solidFill>
                  <a:srgbClr val="595959"/>
                </a:solidFill>
                <a:latin typeface="Times New Roman"/>
                <a:cs typeface="Times New Roman"/>
              </a:rPr>
              <a:t> </a:t>
            </a:r>
            <a:r>
              <a:rPr sz="2000" spc="-5" dirty="0">
                <a:solidFill>
                  <a:srgbClr val="595959"/>
                </a:solidFill>
                <a:latin typeface="Times New Roman"/>
                <a:cs typeface="Times New Roman"/>
              </a:rPr>
              <a:t>occurrences),</a:t>
            </a:r>
            <a:endParaRPr sz="2000">
              <a:latin typeface="Times New Roman"/>
              <a:cs typeface="Times New Roman"/>
            </a:endParaRPr>
          </a:p>
          <a:p>
            <a:pPr marL="48895">
              <a:lnSpc>
                <a:spcPct val="100000"/>
              </a:lnSpc>
              <a:spcBef>
                <a:spcPts val="600"/>
              </a:spcBef>
            </a:pPr>
            <a:r>
              <a:rPr sz="2000" spc="-15" dirty="0">
                <a:solidFill>
                  <a:srgbClr val="002060"/>
                </a:solidFill>
                <a:latin typeface="Impact"/>
                <a:cs typeface="Impact"/>
              </a:rPr>
              <a:t>­</a:t>
            </a:r>
            <a:r>
              <a:rPr sz="2000" spc="135" dirty="0">
                <a:solidFill>
                  <a:srgbClr val="002060"/>
                </a:solidFill>
                <a:latin typeface="Impact"/>
                <a:cs typeface="Impact"/>
              </a:rPr>
              <a:t> </a:t>
            </a:r>
            <a:r>
              <a:rPr sz="2000" spc="-5" dirty="0">
                <a:solidFill>
                  <a:srgbClr val="595959"/>
                </a:solidFill>
                <a:latin typeface="Times New Roman"/>
                <a:cs typeface="Times New Roman"/>
              </a:rPr>
              <a:t>followed</a:t>
            </a:r>
            <a:r>
              <a:rPr sz="2000" spc="-10" dirty="0">
                <a:solidFill>
                  <a:srgbClr val="595959"/>
                </a:solidFill>
                <a:latin typeface="Times New Roman"/>
                <a:cs typeface="Times New Roman"/>
              </a:rPr>
              <a:t> </a:t>
            </a:r>
            <a:r>
              <a:rPr sz="2000" dirty="0">
                <a:solidFill>
                  <a:srgbClr val="595959"/>
                </a:solidFill>
                <a:latin typeface="Times New Roman"/>
                <a:cs typeface="Times New Roman"/>
              </a:rPr>
              <a:t>by</a:t>
            </a:r>
            <a:r>
              <a:rPr sz="2000" spc="-5" dirty="0">
                <a:solidFill>
                  <a:srgbClr val="595959"/>
                </a:solidFill>
                <a:latin typeface="Times New Roman"/>
                <a:cs typeface="Times New Roman"/>
              </a:rPr>
              <a:t> “and”</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(28,852).</a:t>
            </a:r>
            <a:endParaRPr sz="2000">
              <a:latin typeface="Times New Roman"/>
              <a:cs typeface="Times New Roman"/>
            </a:endParaRPr>
          </a:p>
          <a:p>
            <a:pPr marL="5267960">
              <a:lnSpc>
                <a:spcPct val="100000"/>
              </a:lnSpc>
              <a:spcBef>
                <a:spcPts val="600"/>
              </a:spcBef>
            </a:pPr>
            <a:r>
              <a:rPr sz="2000" spc="-5" dirty="0">
                <a:solidFill>
                  <a:srgbClr val="595959"/>
                </a:solidFill>
                <a:latin typeface="Times New Roman"/>
                <a:cs typeface="Times New Roman"/>
              </a:rPr>
              <a:t>—from</a:t>
            </a:r>
            <a:r>
              <a:rPr sz="2000" spc="-100" dirty="0">
                <a:solidFill>
                  <a:srgbClr val="595959"/>
                </a:solidFill>
                <a:latin typeface="Times New Roman"/>
                <a:cs typeface="Times New Roman"/>
              </a:rPr>
              <a:t> </a:t>
            </a:r>
            <a:r>
              <a:rPr sz="2000" spc="-15" dirty="0">
                <a:solidFill>
                  <a:srgbClr val="595959"/>
                </a:solidFill>
                <a:latin typeface="Times New Roman"/>
                <a:cs typeface="Times New Roman"/>
              </a:rPr>
              <a:t>Wikipedia</a:t>
            </a:r>
            <a:endParaRPr sz="2000">
              <a:latin typeface="Times New Roman"/>
              <a:cs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4866</Words>
  <Application>Microsoft Office PowerPoint</Application>
  <PresentationFormat>On-screen Show (4:3)</PresentationFormat>
  <Paragraphs>829</Paragraphs>
  <Slides>54</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54</vt:i4>
      </vt:variant>
    </vt:vector>
  </HeadingPairs>
  <TitlesOfParts>
    <vt:vector size="65" baseType="lpstr">
      <vt:lpstr>MS PGothic</vt:lpstr>
      <vt:lpstr>Arial</vt:lpstr>
      <vt:lpstr>Calibri</vt:lpstr>
      <vt:lpstr>Courier New</vt:lpstr>
      <vt:lpstr>Impact</vt:lpstr>
      <vt:lpstr>inherit</vt:lpstr>
      <vt:lpstr>Proxima Nova</vt:lpstr>
      <vt:lpstr>Symbol</vt:lpstr>
      <vt:lpstr>Times New Roman</vt:lpstr>
      <vt:lpstr>Webdings</vt:lpstr>
      <vt:lpstr>Office Theme</vt:lpstr>
      <vt:lpstr>Natural Language Processing  IST 664/CIS 668</vt:lpstr>
      <vt:lpstr>Natural Language Processing  IST 664/CIS 668</vt:lpstr>
      <vt:lpstr>Natural Language Processing  IST 664/CIS 668</vt:lpstr>
      <vt:lpstr>PowerPoint Presentation</vt:lpstr>
      <vt:lpstr>What Is Corpus Statistics/Linguistics?</vt:lpstr>
      <vt:lpstr>Word Frequencies</vt:lpstr>
      <vt:lpstr>How Many Words in a Corpus?</vt:lpstr>
      <vt:lpstr>Zipf’s Law</vt:lpstr>
      <vt:lpstr>Zipf’s Law</vt:lpstr>
      <vt:lpstr>PowerPoint Presentation</vt:lpstr>
      <vt:lpstr>Zipf’s Law Impact on Language Analysis</vt:lpstr>
      <vt:lpstr>Exercise 2.3.2</vt:lpstr>
      <vt:lpstr>PowerPoint Presentation</vt:lpstr>
      <vt:lpstr>Bigrams</vt:lpstr>
      <vt:lpstr>Google N-Gram Release</vt:lpstr>
      <vt:lpstr>Example Data</vt:lpstr>
      <vt:lpstr>Google Ngram Viewer</vt:lpstr>
      <vt:lpstr>Google Ngram Viewer</vt:lpstr>
      <vt:lpstr>Additional Corpus Measures</vt:lpstr>
      <vt:lpstr>Corpus Statistics: Mutual Information (MI)</vt:lpstr>
      <vt:lpstr>Mutual Information</vt:lpstr>
      <vt:lpstr>MI Values Based on 145 Wall Street Journal Articles</vt:lpstr>
      <vt:lpstr>Uses of Mutual Information</vt:lpstr>
      <vt:lpstr>Exercise 2.3.4</vt:lpstr>
      <vt:lpstr>PowerPoint Presentation</vt:lpstr>
      <vt:lpstr>Characterizing Text</vt:lpstr>
      <vt:lpstr>Example 1: SOTU Speeches</vt:lpstr>
      <vt:lpstr>Example 2: Potato Chip Ad Language</vt:lpstr>
      <vt:lpstr>PowerPoint Presentation</vt:lpstr>
      <vt:lpstr>Language Models</vt:lpstr>
      <vt:lpstr>Language Models</vt:lpstr>
      <vt:lpstr>Chain Rule Applied</vt:lpstr>
      <vt:lpstr>Markov Assumption</vt:lpstr>
      <vt:lpstr>N-Gram Models</vt:lpstr>
      <vt:lpstr>N-Gram Models</vt:lpstr>
      <vt:lpstr>N-Gram Predictive Probabilities</vt:lpstr>
      <vt:lpstr>PowerPoint Presentation</vt:lpstr>
      <vt:lpstr>Example of Bigram Predictive Probabilities</vt:lpstr>
      <vt:lpstr>Example Using Bigram Predictive  Probabilities to Predict the Probabilities of Sentences</vt:lpstr>
      <vt:lpstr>Raw Bigram Counts  From the Corpus</vt:lpstr>
      <vt:lpstr>Bigram Predictive Probabilities</vt:lpstr>
      <vt:lpstr>Bigram Predictive Probabilities</vt:lpstr>
      <vt:lpstr>Using N-Grams for Sentences</vt:lpstr>
      <vt:lpstr>More Bigrams From the Restaurant Corpus</vt:lpstr>
      <vt:lpstr>Additional Bigrams</vt:lpstr>
      <vt:lpstr>Computing Sentence Probabilities</vt:lpstr>
      <vt:lpstr>PowerPoint Presentation</vt:lpstr>
      <vt:lpstr>Using N-Gram Probabilities in a  Language Model: Why Do We Need Smoothing?</vt:lpstr>
      <vt:lpstr>Intuition of Smoothing</vt:lpstr>
      <vt:lpstr>Smoothing</vt:lpstr>
      <vt:lpstr>Language-Modeling Toolkit</vt:lpstr>
      <vt:lpstr>Exercise 2.4.4</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Michael Larche</cp:lastModifiedBy>
  <cp:revision>10</cp:revision>
  <cp:lastPrinted>2021-02-16T17:58:40Z</cp:lastPrinted>
  <dcterms:created xsi:type="dcterms:W3CDTF">2021-02-16T16:18:38Z</dcterms:created>
  <dcterms:modified xsi:type="dcterms:W3CDTF">2021-02-16T18:40:47Z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2018-09-21T00:00:00Z</vt:filetime>
  </property>
  <property fmtid="{D5CDD505-2E9C-101B-9397-08002B2CF9AE}" pid="3" name="Creator">
    <vt:lpwstr>PowerPoint</vt:lpwstr>
  </property>
  <property fmtid="{D5CDD505-2E9C-101B-9397-08002B2CF9AE}" pid="4" name="LastSaved">
    <vt:filetime>2021-02-16T00:00:00Z</vt:filetime>
  </property>
</Properties>
</file>